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56"/>
  </p:notesMasterIdLst>
  <p:sldIdLst>
    <p:sldId id="454" r:id="rId3"/>
    <p:sldId id="499" r:id="rId4"/>
    <p:sldId id="506" r:id="rId5"/>
    <p:sldId id="528" r:id="rId6"/>
    <p:sldId id="507" r:id="rId7"/>
    <p:sldId id="508" r:id="rId8"/>
    <p:sldId id="509" r:id="rId9"/>
    <p:sldId id="512" r:id="rId10"/>
    <p:sldId id="513" r:id="rId11"/>
    <p:sldId id="514" r:id="rId12"/>
    <p:sldId id="516" r:id="rId13"/>
    <p:sldId id="517" r:id="rId14"/>
    <p:sldId id="257" r:id="rId15"/>
    <p:sldId id="260" r:id="rId16"/>
    <p:sldId id="264" r:id="rId17"/>
    <p:sldId id="457" r:id="rId18"/>
    <p:sldId id="458" r:id="rId19"/>
    <p:sldId id="430" r:id="rId20"/>
    <p:sldId id="259" r:id="rId21"/>
    <p:sldId id="267" r:id="rId22"/>
    <p:sldId id="529" r:id="rId23"/>
    <p:sldId id="288" r:id="rId24"/>
    <p:sldId id="289" r:id="rId25"/>
    <p:sldId id="290" r:id="rId26"/>
    <p:sldId id="292" r:id="rId27"/>
    <p:sldId id="282" r:id="rId28"/>
    <p:sldId id="269" r:id="rId29"/>
    <p:sldId id="400" r:id="rId30"/>
    <p:sldId id="402" r:id="rId31"/>
    <p:sldId id="403" r:id="rId32"/>
    <p:sldId id="439" r:id="rId33"/>
    <p:sldId id="440" r:id="rId34"/>
    <p:sldId id="441" r:id="rId35"/>
    <p:sldId id="444" r:id="rId36"/>
    <p:sldId id="443" r:id="rId37"/>
    <p:sldId id="518" r:id="rId38"/>
    <p:sldId id="298" r:id="rId39"/>
    <p:sldId id="448" r:id="rId40"/>
    <p:sldId id="295" r:id="rId41"/>
    <p:sldId id="520" r:id="rId42"/>
    <p:sldId id="396" r:id="rId43"/>
    <p:sldId id="481" r:id="rId44"/>
    <p:sldId id="488" r:id="rId45"/>
    <p:sldId id="492" r:id="rId46"/>
    <p:sldId id="491" r:id="rId47"/>
    <p:sldId id="490" r:id="rId48"/>
    <p:sldId id="519" r:id="rId49"/>
    <p:sldId id="523" r:id="rId50"/>
    <p:sldId id="524" r:id="rId51"/>
    <p:sldId id="525" r:id="rId52"/>
    <p:sldId id="526" r:id="rId53"/>
    <p:sldId id="527" r:id="rId54"/>
    <p:sldId id="388" r:id="rId55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DED6"/>
    <a:srgbClr val="597365"/>
    <a:srgbClr val="B74919"/>
    <a:srgbClr val="44546A"/>
    <a:srgbClr val="C5D3FF"/>
    <a:srgbClr val="B9DA8F"/>
    <a:srgbClr val="000000"/>
    <a:srgbClr val="E6CFCC"/>
    <a:srgbClr val="E7E6E6"/>
    <a:srgbClr val="E8ED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94548"/>
  </p:normalViewPr>
  <p:slideViewPr>
    <p:cSldViewPr snapToGrid="0" showGuides="1">
      <p:cViewPr varScale="1">
        <p:scale>
          <a:sx n="100" d="100"/>
          <a:sy n="100" d="100"/>
        </p:scale>
        <p:origin x="1464" y="168"/>
      </p:cViewPr>
      <p:guideLst>
        <p:guide orient="horz" pos="2183"/>
        <p:guide pos="3840"/>
      </p:guideLst>
    </p:cSldViewPr>
  </p:slideViewPr>
  <p:notesTextViewPr>
    <p:cViewPr>
      <p:scale>
        <a:sx n="110" d="100"/>
        <a:sy n="11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E51B5D-2C4E-5D4E-8D6B-2D101AFA15E7}" type="datetimeFigureOut">
              <a:rPr lang="en-IT" smtClean="0"/>
              <a:t>08/12/25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72A8EC-4982-7E4D-A10D-501F4A12F623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763074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2A8EC-4982-7E4D-A10D-501F4A12F623}" type="slidenum">
              <a:rPr lang="en-IT" smtClean="0"/>
              <a:t>20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30853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2A8EC-4982-7E4D-A10D-501F4A12F623}" type="slidenum">
              <a:rPr lang="en-IT" smtClean="0"/>
              <a:t>31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86226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2A8EC-4982-7E4D-A10D-501F4A12F623}" type="slidenum">
              <a:rPr lang="en-IT" smtClean="0"/>
              <a:t>38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122059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2A8EC-4982-7E4D-A10D-501F4A12F623}" type="slidenum">
              <a:rPr lang="en-IT" smtClean="0"/>
              <a:t>43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31467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723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05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685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F27F-E6B1-444C-99EC-B7ED9495CC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7883741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F27F-E6B1-444C-99EC-B7ED9495CC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1150614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F27F-E6B1-444C-99EC-B7ED9495CC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1136637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F27F-E6B1-444C-99EC-B7ED9495CC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178778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F27F-E6B1-444C-99EC-B7ED9495CC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739559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F27F-E6B1-444C-99EC-B7ED9495CC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8496782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F27F-E6B1-444C-99EC-B7ED9495CC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011440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F27F-E6B1-444C-99EC-B7ED9495CC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294593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9832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F27F-E6B1-444C-99EC-B7ED9495CC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027130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F27F-E6B1-444C-99EC-B7ED9495CC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410909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F27F-E6B1-444C-99EC-B7ED9495CC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156744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77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12/8/25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964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12/8/25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57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12/8/25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20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12/8/25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067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12/8/25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020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12/8/25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371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58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AF27F-E6B1-444C-99EC-B7ED9495CC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546794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svg"/><Relationship Id="rId7" Type="http://schemas.openxmlformats.org/officeDocument/2006/relationships/image" Target="../media/image34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3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3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36.svg"/><Relationship Id="rId4" Type="http://schemas.openxmlformats.org/officeDocument/2006/relationships/image" Target="../media/image38.svg"/><Relationship Id="rId9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svg"/><Relationship Id="rId7" Type="http://schemas.openxmlformats.org/officeDocument/2006/relationships/image" Target="../media/image34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0.svg"/><Relationship Id="rId10" Type="http://schemas.openxmlformats.org/officeDocument/2006/relationships/image" Target="../media/image200.png"/><Relationship Id="rId4" Type="http://schemas.openxmlformats.org/officeDocument/2006/relationships/image" Target="../media/image39.png"/><Relationship Id="rId9" Type="http://schemas.openxmlformats.org/officeDocument/2006/relationships/image" Target="../media/image36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svg"/><Relationship Id="rId7" Type="http://schemas.openxmlformats.org/officeDocument/2006/relationships/image" Target="../media/image34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36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svg"/><Relationship Id="rId7" Type="http://schemas.openxmlformats.org/officeDocument/2006/relationships/image" Target="../media/image34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36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svg"/><Relationship Id="rId7" Type="http://schemas.openxmlformats.org/officeDocument/2006/relationships/image" Target="../media/image34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36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svg"/><Relationship Id="rId7" Type="http://schemas.openxmlformats.org/officeDocument/2006/relationships/image" Target="../media/image34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36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svg"/><Relationship Id="rId7" Type="http://schemas.openxmlformats.org/officeDocument/2006/relationships/image" Target="../media/image34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0.svg"/><Relationship Id="rId10" Type="http://schemas.openxmlformats.org/officeDocument/2006/relationships/image" Target="../media/image41.png"/><Relationship Id="rId4" Type="http://schemas.openxmlformats.org/officeDocument/2006/relationships/image" Target="../media/image39.png"/><Relationship Id="rId9" Type="http://schemas.openxmlformats.org/officeDocument/2006/relationships/image" Target="../media/image36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260.png"/><Relationship Id="rId3" Type="http://schemas.openxmlformats.org/officeDocument/2006/relationships/image" Target="../media/image31.png"/><Relationship Id="rId7" Type="http://schemas.openxmlformats.org/officeDocument/2006/relationships/image" Target="../media/image42.png"/><Relationship Id="rId12" Type="http://schemas.openxmlformats.org/officeDocument/2006/relationships/image" Target="../media/image2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240.png"/><Relationship Id="rId5" Type="http://schemas.openxmlformats.org/officeDocument/2006/relationships/image" Target="../media/image3.png"/><Relationship Id="rId10" Type="http://schemas.openxmlformats.org/officeDocument/2006/relationships/image" Target="../media/image36.svg"/><Relationship Id="rId4" Type="http://schemas.openxmlformats.org/officeDocument/2006/relationships/image" Target="../media/image32.svg"/><Relationship Id="rId9" Type="http://schemas.openxmlformats.org/officeDocument/2006/relationships/image" Target="../media/image35.png"/><Relationship Id="rId14" Type="http://schemas.openxmlformats.org/officeDocument/2006/relationships/image" Target="../media/image27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291.png"/><Relationship Id="rId3" Type="http://schemas.openxmlformats.org/officeDocument/2006/relationships/image" Target="../media/image32.svg"/><Relationship Id="rId7" Type="http://schemas.openxmlformats.org/officeDocument/2006/relationships/image" Target="../media/image43.svg"/><Relationship Id="rId12" Type="http://schemas.openxmlformats.org/officeDocument/2006/relationships/image" Target="../media/image28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25.png"/><Relationship Id="rId5" Type="http://schemas.openxmlformats.org/officeDocument/2006/relationships/image" Target="../media/image4.svg"/><Relationship Id="rId10" Type="http://schemas.openxmlformats.org/officeDocument/2006/relationships/image" Target="../media/image240.png"/><Relationship Id="rId4" Type="http://schemas.openxmlformats.org/officeDocument/2006/relationships/image" Target="../media/image3.png"/><Relationship Id="rId9" Type="http://schemas.openxmlformats.org/officeDocument/2006/relationships/image" Target="../media/image36.svg"/><Relationship Id="rId14" Type="http://schemas.openxmlformats.org/officeDocument/2006/relationships/image" Target="../media/image29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12.png"/><Relationship Id="rId3" Type="http://schemas.openxmlformats.org/officeDocument/2006/relationships/image" Target="../media/image32.svg"/><Relationship Id="rId7" Type="http://schemas.openxmlformats.org/officeDocument/2006/relationships/image" Target="../media/image43.svg"/><Relationship Id="rId12" Type="http://schemas.openxmlformats.org/officeDocument/2006/relationships/image" Target="../media/image30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25.png"/><Relationship Id="rId5" Type="http://schemas.openxmlformats.org/officeDocument/2006/relationships/image" Target="../media/image4.svg"/><Relationship Id="rId10" Type="http://schemas.openxmlformats.org/officeDocument/2006/relationships/image" Target="../media/image240.png"/><Relationship Id="rId4" Type="http://schemas.openxmlformats.org/officeDocument/2006/relationships/image" Target="../media/image3.png"/><Relationship Id="rId9" Type="http://schemas.openxmlformats.org/officeDocument/2006/relationships/image" Target="../media/image36.svg"/><Relationship Id="rId14" Type="http://schemas.openxmlformats.org/officeDocument/2006/relationships/image" Target="../media/image3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31.png"/><Relationship Id="rId3" Type="http://schemas.openxmlformats.org/officeDocument/2006/relationships/image" Target="../media/image32.svg"/><Relationship Id="rId7" Type="http://schemas.openxmlformats.org/officeDocument/2006/relationships/image" Target="../media/image43.svg"/><Relationship Id="rId12" Type="http://schemas.openxmlformats.org/officeDocument/2006/relationships/image" Target="../media/image32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25.png"/><Relationship Id="rId5" Type="http://schemas.openxmlformats.org/officeDocument/2006/relationships/image" Target="../media/image4.svg"/><Relationship Id="rId10" Type="http://schemas.openxmlformats.org/officeDocument/2006/relationships/image" Target="../media/image240.png"/><Relationship Id="rId4" Type="http://schemas.openxmlformats.org/officeDocument/2006/relationships/image" Target="../media/image3.png"/><Relationship Id="rId9" Type="http://schemas.openxmlformats.org/officeDocument/2006/relationships/image" Target="../media/image36.svg"/><Relationship Id="rId14" Type="http://schemas.openxmlformats.org/officeDocument/2006/relationships/image" Target="../media/image31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45.png"/><Relationship Id="rId5" Type="http://schemas.openxmlformats.org/officeDocument/2006/relationships/image" Target="../media/image3.png"/><Relationship Id="rId10" Type="http://schemas.openxmlformats.org/officeDocument/2006/relationships/image" Target="../media/image45.svg"/><Relationship Id="rId4" Type="http://schemas.openxmlformats.org/officeDocument/2006/relationships/image" Target="../media/image32.svg"/><Relationship Id="rId9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2.svg"/><Relationship Id="rId7" Type="http://schemas.openxmlformats.org/officeDocument/2006/relationships/image" Target="../media/image34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47.png"/><Relationship Id="rId5" Type="http://schemas.openxmlformats.org/officeDocument/2006/relationships/image" Target="../media/image4.svg"/><Relationship Id="rId10" Type="http://schemas.openxmlformats.org/officeDocument/2006/relationships/image" Target="../media/image461.png"/><Relationship Id="rId4" Type="http://schemas.openxmlformats.org/officeDocument/2006/relationships/image" Target="../media/image3.png"/><Relationship Id="rId9" Type="http://schemas.openxmlformats.org/officeDocument/2006/relationships/image" Target="../media/image45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2.svg"/><Relationship Id="rId7" Type="http://schemas.openxmlformats.org/officeDocument/2006/relationships/image" Target="../media/image34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47.png"/><Relationship Id="rId5" Type="http://schemas.openxmlformats.org/officeDocument/2006/relationships/image" Target="../media/image4.svg"/><Relationship Id="rId10" Type="http://schemas.openxmlformats.org/officeDocument/2006/relationships/image" Target="../media/image461.png"/><Relationship Id="rId4" Type="http://schemas.openxmlformats.org/officeDocument/2006/relationships/image" Target="../media/image3.png"/><Relationship Id="rId9" Type="http://schemas.openxmlformats.org/officeDocument/2006/relationships/image" Target="../media/image45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2.svg"/><Relationship Id="rId7" Type="http://schemas.openxmlformats.org/officeDocument/2006/relationships/image" Target="../media/image34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47.png"/><Relationship Id="rId5" Type="http://schemas.openxmlformats.org/officeDocument/2006/relationships/image" Target="../media/image4.svg"/><Relationship Id="rId10" Type="http://schemas.openxmlformats.org/officeDocument/2006/relationships/image" Target="../media/image461.png"/><Relationship Id="rId4" Type="http://schemas.openxmlformats.org/officeDocument/2006/relationships/image" Target="../media/image3.png"/><Relationship Id="rId9" Type="http://schemas.openxmlformats.org/officeDocument/2006/relationships/image" Target="../media/image45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2.svg"/><Relationship Id="rId7" Type="http://schemas.openxmlformats.org/officeDocument/2006/relationships/image" Target="../media/image34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47.png"/><Relationship Id="rId5" Type="http://schemas.openxmlformats.org/officeDocument/2006/relationships/image" Target="../media/image4.svg"/><Relationship Id="rId10" Type="http://schemas.openxmlformats.org/officeDocument/2006/relationships/image" Target="../media/image461.png"/><Relationship Id="rId4" Type="http://schemas.openxmlformats.org/officeDocument/2006/relationships/image" Target="../media/image3.png"/><Relationship Id="rId9" Type="http://schemas.openxmlformats.org/officeDocument/2006/relationships/image" Target="../media/image45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2.svg"/><Relationship Id="rId7" Type="http://schemas.openxmlformats.org/officeDocument/2006/relationships/image" Target="../media/image34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49.svg"/><Relationship Id="rId5" Type="http://schemas.openxmlformats.org/officeDocument/2006/relationships/image" Target="../media/image4.svg"/><Relationship Id="rId10" Type="http://schemas.openxmlformats.org/officeDocument/2006/relationships/image" Target="../media/image48.png"/><Relationship Id="rId4" Type="http://schemas.openxmlformats.org/officeDocument/2006/relationships/image" Target="../media/image3.png"/><Relationship Id="rId9" Type="http://schemas.openxmlformats.org/officeDocument/2006/relationships/image" Target="../media/image45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svg"/><Relationship Id="rId7" Type="http://schemas.openxmlformats.org/officeDocument/2006/relationships/image" Target="../media/image34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36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3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36.svg"/><Relationship Id="rId4" Type="http://schemas.openxmlformats.org/officeDocument/2006/relationships/image" Target="../media/image38.svg"/><Relationship Id="rId9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50.png"/><Relationship Id="rId3" Type="http://schemas.openxmlformats.org/officeDocument/2006/relationships/image" Target="../media/image32.svg"/><Relationship Id="rId7" Type="http://schemas.openxmlformats.org/officeDocument/2006/relationships/image" Target="../media/image34.svg"/><Relationship Id="rId12" Type="http://schemas.openxmlformats.org/officeDocument/2006/relationships/image" Target="../media/image36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70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36.svg"/><Relationship Id="rId1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50.png"/><Relationship Id="rId3" Type="http://schemas.openxmlformats.org/officeDocument/2006/relationships/image" Target="../media/image32.svg"/><Relationship Id="rId7" Type="http://schemas.openxmlformats.org/officeDocument/2006/relationships/image" Target="../media/image34.svg"/><Relationship Id="rId12" Type="http://schemas.openxmlformats.org/officeDocument/2006/relationships/image" Target="../media/image36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70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36.svg"/><Relationship Id="rId1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30.png"/><Relationship Id="rId18" Type="http://schemas.openxmlformats.org/officeDocument/2006/relationships/image" Target="../media/image501.png"/><Relationship Id="rId3" Type="http://schemas.openxmlformats.org/officeDocument/2006/relationships/image" Target="../media/image32.svg"/><Relationship Id="rId7" Type="http://schemas.openxmlformats.org/officeDocument/2006/relationships/image" Target="../media/image43.svg"/><Relationship Id="rId12" Type="http://schemas.openxmlformats.org/officeDocument/2006/relationships/image" Target="../media/image420.png"/><Relationship Id="rId17" Type="http://schemas.openxmlformats.org/officeDocument/2006/relationships/image" Target="../media/image470.png"/><Relationship Id="rId2" Type="http://schemas.openxmlformats.org/officeDocument/2006/relationships/image" Target="../media/image31.png"/><Relationship Id="rId16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10.png"/><Relationship Id="rId5" Type="http://schemas.openxmlformats.org/officeDocument/2006/relationships/image" Target="../media/image4.svg"/><Relationship Id="rId15" Type="http://schemas.openxmlformats.org/officeDocument/2006/relationships/image" Target="../media/image450.png"/><Relationship Id="rId10" Type="http://schemas.openxmlformats.org/officeDocument/2006/relationships/image" Target="../media/image502.png"/><Relationship Id="rId4" Type="http://schemas.openxmlformats.org/officeDocument/2006/relationships/image" Target="../media/image3.png"/><Relationship Id="rId9" Type="http://schemas.openxmlformats.org/officeDocument/2006/relationships/image" Target="../media/image36.svg"/><Relationship Id="rId14" Type="http://schemas.openxmlformats.org/officeDocument/2006/relationships/image" Target="../media/image44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30.png"/><Relationship Id="rId18" Type="http://schemas.openxmlformats.org/officeDocument/2006/relationships/image" Target="../media/image53.png"/><Relationship Id="rId3" Type="http://schemas.openxmlformats.org/officeDocument/2006/relationships/image" Target="../media/image32.svg"/><Relationship Id="rId7" Type="http://schemas.openxmlformats.org/officeDocument/2006/relationships/image" Target="../media/image43.svg"/><Relationship Id="rId12" Type="http://schemas.openxmlformats.org/officeDocument/2006/relationships/image" Target="../media/image420.png"/><Relationship Id="rId17" Type="http://schemas.openxmlformats.org/officeDocument/2006/relationships/image" Target="../media/image52.png"/><Relationship Id="rId2" Type="http://schemas.openxmlformats.org/officeDocument/2006/relationships/image" Target="../media/image31.png"/><Relationship Id="rId16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511.png"/><Relationship Id="rId5" Type="http://schemas.openxmlformats.org/officeDocument/2006/relationships/image" Target="../media/image4.svg"/><Relationship Id="rId15" Type="http://schemas.openxmlformats.org/officeDocument/2006/relationships/image" Target="../media/image500.png"/><Relationship Id="rId10" Type="http://schemas.openxmlformats.org/officeDocument/2006/relationships/image" Target="../media/image502.png"/><Relationship Id="rId4" Type="http://schemas.openxmlformats.org/officeDocument/2006/relationships/image" Target="../media/image3.png"/><Relationship Id="rId9" Type="http://schemas.openxmlformats.org/officeDocument/2006/relationships/image" Target="../media/image36.svg"/><Relationship Id="rId14" Type="http://schemas.openxmlformats.org/officeDocument/2006/relationships/image" Target="../media/image44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530.png"/><Relationship Id="rId5" Type="http://schemas.openxmlformats.org/officeDocument/2006/relationships/image" Target="../media/image3.png"/><Relationship Id="rId10" Type="http://schemas.openxmlformats.org/officeDocument/2006/relationships/image" Target="../media/image45.svg"/><Relationship Id="rId4" Type="http://schemas.openxmlformats.org/officeDocument/2006/relationships/image" Target="../media/image32.svg"/><Relationship Id="rId9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2.svg"/><Relationship Id="rId7" Type="http://schemas.openxmlformats.org/officeDocument/2006/relationships/image" Target="../media/image34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54.png"/><Relationship Id="rId5" Type="http://schemas.openxmlformats.org/officeDocument/2006/relationships/image" Target="../media/image4.svg"/><Relationship Id="rId10" Type="http://schemas.openxmlformats.org/officeDocument/2006/relationships/image" Target="../media/image530.png"/><Relationship Id="rId4" Type="http://schemas.openxmlformats.org/officeDocument/2006/relationships/image" Target="../media/image3.png"/><Relationship Id="rId9" Type="http://schemas.openxmlformats.org/officeDocument/2006/relationships/image" Target="../media/image45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2.svg"/><Relationship Id="rId7" Type="http://schemas.openxmlformats.org/officeDocument/2006/relationships/image" Target="../media/image34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55.png"/><Relationship Id="rId5" Type="http://schemas.openxmlformats.org/officeDocument/2006/relationships/image" Target="../media/image4.svg"/><Relationship Id="rId10" Type="http://schemas.openxmlformats.org/officeDocument/2006/relationships/image" Target="../media/image530.png"/><Relationship Id="rId4" Type="http://schemas.openxmlformats.org/officeDocument/2006/relationships/image" Target="../media/image3.png"/><Relationship Id="rId9" Type="http://schemas.openxmlformats.org/officeDocument/2006/relationships/image" Target="../media/image45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2.svg"/><Relationship Id="rId7" Type="http://schemas.openxmlformats.org/officeDocument/2006/relationships/image" Target="../media/image34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.svg"/><Relationship Id="rId10" Type="http://schemas.openxmlformats.org/officeDocument/2006/relationships/image" Target="../media/image550.png"/><Relationship Id="rId4" Type="http://schemas.openxmlformats.org/officeDocument/2006/relationships/image" Target="../media/image3.png"/><Relationship Id="rId9" Type="http://schemas.openxmlformats.org/officeDocument/2006/relationships/image" Target="../media/image45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2.svg"/><Relationship Id="rId7" Type="http://schemas.openxmlformats.org/officeDocument/2006/relationships/image" Target="../media/image34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49.svg"/><Relationship Id="rId5" Type="http://schemas.openxmlformats.org/officeDocument/2006/relationships/image" Target="../media/image4.svg"/><Relationship Id="rId10" Type="http://schemas.openxmlformats.org/officeDocument/2006/relationships/image" Target="../media/image48.png"/><Relationship Id="rId4" Type="http://schemas.openxmlformats.org/officeDocument/2006/relationships/image" Target="../media/image3.png"/><Relationship Id="rId9" Type="http://schemas.openxmlformats.org/officeDocument/2006/relationships/image" Target="../media/image45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sv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7.svg"/><Relationship Id="rId7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7.svg"/><Relationship Id="rId7" Type="http://schemas.openxmlformats.org/officeDocument/2006/relationships/image" Target="../media/image59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7.svg"/><Relationship Id="rId7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0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sv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svg"/><Relationship Id="rId7" Type="http://schemas.openxmlformats.org/officeDocument/2006/relationships/image" Target="../media/image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44310-F84F-E312-3CAA-E210F40C6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307B0295-EB14-1F45-ADA0-8C511D01176A}"/>
              </a:ext>
            </a:extLst>
          </p:cNvPr>
          <p:cNvSpPr txBox="1"/>
          <p:nvPr/>
        </p:nvSpPr>
        <p:spPr>
          <a:xfrm>
            <a:off x="633046" y="5577757"/>
            <a:ext cx="3318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600" dirty="0">
                <a:latin typeface="Montserrat" pitchFamily="2" charset="77"/>
              </a:rPr>
              <a:t>Relatore:</a:t>
            </a:r>
            <a:br>
              <a:rPr lang="en-IT" sz="1600" dirty="0">
                <a:latin typeface="Montserrat" pitchFamily="2" charset="77"/>
              </a:rPr>
            </a:br>
            <a:r>
              <a:rPr lang="en-IT" sz="1600" b="1" dirty="0">
                <a:latin typeface="Montserrat" pitchFamily="2" charset="77"/>
              </a:rPr>
              <a:t>Professore Roberto Barontini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1FB500B-26A6-9327-D8AC-8618402E2603}"/>
              </a:ext>
            </a:extLst>
          </p:cNvPr>
          <p:cNvSpPr txBox="1"/>
          <p:nvPr/>
        </p:nvSpPr>
        <p:spPr>
          <a:xfrm>
            <a:off x="8417168" y="5577757"/>
            <a:ext cx="3141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T" sz="1600" dirty="0">
                <a:latin typeface="Montserrat" pitchFamily="2" charset="77"/>
              </a:rPr>
              <a:t>Candidato:</a:t>
            </a:r>
            <a:br>
              <a:rPr lang="en-IT" sz="1600" dirty="0">
                <a:latin typeface="Montserrat" pitchFamily="2" charset="77"/>
              </a:rPr>
            </a:br>
            <a:r>
              <a:rPr lang="en-IT" sz="1600" b="1" dirty="0">
                <a:latin typeface="Montserrat" pitchFamily="2" charset="77"/>
              </a:rPr>
              <a:t>Andrea Lucchesi (585339)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985961-F694-DE5C-6D51-850565ABC7F6}"/>
              </a:ext>
            </a:extLst>
          </p:cNvPr>
          <p:cNvSpPr txBox="1"/>
          <p:nvPr/>
        </p:nvSpPr>
        <p:spPr>
          <a:xfrm>
            <a:off x="4694684" y="6317872"/>
            <a:ext cx="2802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 dirty="0">
                <a:latin typeface="Montserrat" pitchFamily="2" charset="77"/>
              </a:rPr>
              <a:t>Anno accademico 2024/2025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F6C83BB-89EC-4D98-5BB4-A9936051A532}"/>
              </a:ext>
            </a:extLst>
          </p:cNvPr>
          <p:cNvGrpSpPr/>
          <p:nvPr/>
        </p:nvGrpSpPr>
        <p:grpSpPr>
          <a:xfrm>
            <a:off x="95416" y="85396"/>
            <a:ext cx="3949045" cy="5137940"/>
            <a:chOff x="95416" y="85396"/>
            <a:chExt cx="3949045" cy="513794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F03A82F-0ECC-9A76-B7F1-454BE212262C}"/>
                </a:ext>
              </a:extLst>
            </p:cNvPr>
            <p:cNvGrpSpPr/>
            <p:nvPr/>
          </p:nvGrpSpPr>
          <p:grpSpPr>
            <a:xfrm>
              <a:off x="95416" y="85396"/>
              <a:ext cx="2108522" cy="2758662"/>
              <a:chOff x="668215" y="0"/>
              <a:chExt cx="3035039" cy="2852446"/>
            </a:xfrm>
            <a:solidFill>
              <a:schemeClr val="tx2">
                <a:lumMod val="50000"/>
                <a:lumOff val="50000"/>
              </a:schemeClr>
            </a:solidFill>
          </p:grpSpPr>
          <p:sp>
            <p:nvSpPr>
              <p:cNvPr id="7" name="Diagonal Stripe 6">
                <a:extLst>
                  <a:ext uri="{FF2B5EF4-FFF2-40B4-BE49-F238E27FC236}">
                    <a16:creationId xmlns:a16="http://schemas.microsoft.com/office/drawing/2014/main" id="{46F97FEC-9AE9-DFE2-9E61-DD2F6BF59D6E}"/>
                  </a:ext>
                </a:extLst>
              </p:cNvPr>
              <p:cNvSpPr/>
              <p:nvPr/>
            </p:nvSpPr>
            <p:spPr>
              <a:xfrm>
                <a:off x="668215" y="0"/>
                <a:ext cx="644770" cy="644770"/>
              </a:xfrm>
              <a:prstGeom prst="diagStripe">
                <a:avLst>
                  <a:gd name="adj" fmla="val 0"/>
                </a:avLst>
              </a:prstGeom>
              <a:solidFill>
                <a:schemeClr val="tx2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>
                  <a:blipFill>
                    <a:blip r:embed="rId2"/>
                    <a:tile tx="0" ty="0" sx="100000" sy="100000" flip="none" algn="tl"/>
                  </a:blipFill>
                </a:endParaRPr>
              </a:p>
            </p:txBody>
          </p:sp>
          <p:sp>
            <p:nvSpPr>
              <p:cNvPr id="8" name="Diagonal Stripe 7">
                <a:extLst>
                  <a:ext uri="{FF2B5EF4-FFF2-40B4-BE49-F238E27FC236}">
                    <a16:creationId xmlns:a16="http://schemas.microsoft.com/office/drawing/2014/main" id="{4BDAFC10-F52C-0A1F-3318-9D608AE9F6F9}"/>
                  </a:ext>
                </a:extLst>
              </p:cNvPr>
              <p:cNvSpPr/>
              <p:nvPr/>
            </p:nvSpPr>
            <p:spPr>
              <a:xfrm>
                <a:off x="668215" y="0"/>
                <a:ext cx="1520598" cy="1460025"/>
              </a:xfrm>
              <a:prstGeom prst="diagStripe">
                <a:avLst>
                  <a:gd name="adj" fmla="val 55595"/>
                </a:avLst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>
                  <a:blipFill>
                    <a:blip r:embed="rId2"/>
                    <a:tile tx="0" ty="0" sx="100000" sy="100000" flip="none" algn="tl"/>
                  </a:blipFill>
                </a:endParaRPr>
              </a:p>
            </p:txBody>
          </p:sp>
          <p:sp>
            <p:nvSpPr>
              <p:cNvPr id="9" name="Diagonal Stripe 8">
                <a:extLst>
                  <a:ext uri="{FF2B5EF4-FFF2-40B4-BE49-F238E27FC236}">
                    <a16:creationId xmlns:a16="http://schemas.microsoft.com/office/drawing/2014/main" id="{C5ED2A8C-8229-A249-F860-98EF1A927B0A}"/>
                  </a:ext>
                </a:extLst>
              </p:cNvPr>
              <p:cNvSpPr/>
              <p:nvPr/>
            </p:nvSpPr>
            <p:spPr>
              <a:xfrm>
                <a:off x="668215" y="0"/>
                <a:ext cx="3035039" cy="2852446"/>
              </a:xfrm>
              <a:prstGeom prst="diagStripe">
                <a:avLst>
                  <a:gd name="adj" fmla="val 57956"/>
                </a:avLst>
              </a:prstGeom>
              <a:solidFill>
                <a:schemeClr val="tx2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>
                  <a:blipFill>
                    <a:blip r:embed="rId2"/>
                    <a:tile tx="0" ty="0" sx="100000" sy="100000" flip="none" algn="tl"/>
                  </a:blipFill>
                </a:endParaRPr>
              </a:p>
            </p:txBody>
          </p:sp>
        </p:grpSp>
        <p:sp>
          <p:nvSpPr>
            <p:cNvPr id="2" name="Diagonal Stripe 1">
              <a:extLst>
                <a:ext uri="{FF2B5EF4-FFF2-40B4-BE49-F238E27FC236}">
                  <a16:creationId xmlns:a16="http://schemas.microsoft.com/office/drawing/2014/main" id="{60BF1D82-0B66-4FF1-1033-31E5A3751954}"/>
                </a:ext>
              </a:extLst>
            </p:cNvPr>
            <p:cNvSpPr/>
            <p:nvPr/>
          </p:nvSpPr>
          <p:spPr>
            <a:xfrm>
              <a:off x="95416" y="85396"/>
              <a:ext cx="3949045" cy="5137940"/>
            </a:xfrm>
            <a:prstGeom prst="diagStripe">
              <a:avLst>
                <a:gd name="adj" fmla="val 57956"/>
              </a:avLst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>
                <a:blipFill>
                  <a:blip r:embed="rId2"/>
                  <a:tile tx="0" ty="0" sx="100000" sy="100000" flip="none" algn="tl"/>
                </a:blipFill>
              </a:endParaRPr>
            </a:p>
          </p:txBody>
        </p:sp>
      </p:grpSp>
      <p:sp>
        <p:nvSpPr>
          <p:cNvPr id="11" name="Diagonal Stripe 10">
            <a:extLst>
              <a:ext uri="{FF2B5EF4-FFF2-40B4-BE49-F238E27FC236}">
                <a16:creationId xmlns:a16="http://schemas.microsoft.com/office/drawing/2014/main" id="{03BA4039-0DD9-41D5-3AB3-FFC4A34163D4}"/>
              </a:ext>
            </a:extLst>
          </p:cNvPr>
          <p:cNvSpPr/>
          <p:nvPr/>
        </p:nvSpPr>
        <p:spPr>
          <a:xfrm rot="2201715">
            <a:off x="768285" y="1523186"/>
            <a:ext cx="3038149" cy="2259344"/>
          </a:xfrm>
          <a:prstGeom prst="diagStripe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pic>
        <p:nvPicPr>
          <p:cNvPr id="41" name="image2.png" descr="Immagine che contiene cerchio, Carattere, Elementi grafici, logo&#10;&#10;Descrizione generata automaticamente">
            <a:extLst>
              <a:ext uri="{FF2B5EF4-FFF2-40B4-BE49-F238E27FC236}">
                <a16:creationId xmlns:a16="http://schemas.microsoft.com/office/drawing/2014/main" id="{E320A3EC-2202-13F5-CF5E-6D7C64B321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0311" y="1297210"/>
            <a:ext cx="1919005" cy="1234559"/>
          </a:xfrm>
          <a:prstGeom prst="rect">
            <a:avLst/>
          </a:prstGeom>
          <a:ln>
            <a:noFill/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61342E0-5C14-0FA6-9E4A-75FD2739BC6D}"/>
              </a:ext>
            </a:extLst>
          </p:cNvPr>
          <p:cNvSpPr txBox="1"/>
          <p:nvPr/>
        </p:nvSpPr>
        <p:spPr>
          <a:xfrm>
            <a:off x="3851438" y="839322"/>
            <a:ext cx="72917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4527550" algn="l"/>
              </a:tabLst>
            </a:pPr>
            <a:r>
              <a:rPr lang="en-IT" sz="2800" b="1" dirty="0">
                <a:latin typeface="Montserrat" pitchFamily="2" charset="77"/>
              </a:rPr>
              <a:t>Il disallineamento tra le politiche e le pratiche ambientali: implicazioni sulla performance finanziaria e di sostenibilità delle imprese europee nel medio periodo</a:t>
            </a:r>
          </a:p>
        </p:txBody>
      </p:sp>
    </p:spTree>
    <p:extLst>
      <p:ext uri="{BB962C8B-B14F-4D97-AF65-F5344CB8AC3E}">
        <p14:creationId xmlns:p14="http://schemas.microsoft.com/office/powerpoint/2010/main" val="1214534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B2C56-523F-ED22-76B6-8EC2592CD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C42E85A-DC6F-3CAD-3A8F-990B6A0D1157}"/>
              </a:ext>
            </a:extLst>
          </p:cNvPr>
          <p:cNvSpPr/>
          <p:nvPr/>
        </p:nvSpPr>
        <p:spPr>
          <a:xfrm>
            <a:off x="-673125" y="71973"/>
            <a:ext cx="3254142" cy="23223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1000" dirty="0">
                <a:solidFill>
                  <a:schemeClr val="bg1"/>
                </a:solidFill>
                <a:latin typeface="Montserrat" pitchFamily="2" charset="77"/>
              </a:rPr>
              <a:t>FONDAMENTI TEORICI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5D95B0C-8842-102F-7E4C-2BB96BBB86C3}"/>
              </a:ext>
            </a:extLst>
          </p:cNvPr>
          <p:cNvGrpSpPr/>
          <p:nvPr/>
        </p:nvGrpSpPr>
        <p:grpSpPr>
          <a:xfrm>
            <a:off x="5450046" y="-202934"/>
            <a:ext cx="8760541" cy="1166431"/>
            <a:chOff x="5450046" y="-202934"/>
            <a:chExt cx="8760541" cy="116643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0E9EAE0-5447-4B1B-279B-8DBFB0FCDAF5}"/>
                </a:ext>
              </a:extLst>
            </p:cNvPr>
            <p:cNvSpPr/>
            <p:nvPr/>
          </p:nvSpPr>
          <p:spPr>
            <a:xfrm>
              <a:off x="5450046" y="-202934"/>
              <a:ext cx="8760541" cy="108363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4D0FFF-54FB-B883-A6E6-3F19E28D8ACD}"/>
                </a:ext>
              </a:extLst>
            </p:cNvPr>
            <p:cNvSpPr txBox="1"/>
            <p:nvPr/>
          </p:nvSpPr>
          <p:spPr>
            <a:xfrm>
              <a:off x="6300456" y="40167"/>
              <a:ext cx="639030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3600" b="1" kern="0" dirty="0">
                  <a:solidFill>
                    <a:prstClr val="black"/>
                  </a:solidFill>
                  <a:latin typeface="Montserrat" pitchFamily="2" charset="77"/>
                </a:rPr>
                <a:t>Inquadramento Teorico</a:t>
              </a:r>
              <a:endParaRPr lang="en-IT" sz="3200" b="1" kern="0" dirty="0">
                <a:solidFill>
                  <a:prstClr val="black"/>
                </a:solidFill>
                <a:latin typeface="Montserrat" pitchFamily="2" charset="77"/>
              </a:endParaRPr>
            </a:p>
            <a:p>
              <a:endParaRPr lang="en-IT" dirty="0"/>
            </a:p>
          </p:txBody>
        </p:sp>
      </p:grpSp>
      <p:sp>
        <p:nvSpPr>
          <p:cNvPr id="45" name="Doughnut 44">
            <a:extLst>
              <a:ext uri="{FF2B5EF4-FFF2-40B4-BE49-F238E27FC236}">
                <a16:creationId xmlns:a16="http://schemas.microsoft.com/office/drawing/2014/main" id="{62135356-760F-0697-091C-1119CC88C54C}"/>
              </a:ext>
            </a:extLst>
          </p:cNvPr>
          <p:cNvSpPr/>
          <p:nvPr/>
        </p:nvSpPr>
        <p:spPr>
          <a:xfrm>
            <a:off x="-2573291" y="1349609"/>
            <a:ext cx="5021179" cy="5021179"/>
          </a:xfrm>
          <a:prstGeom prst="donu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46" name="Block Arc 45">
            <a:extLst>
              <a:ext uri="{FF2B5EF4-FFF2-40B4-BE49-F238E27FC236}">
                <a16:creationId xmlns:a16="http://schemas.microsoft.com/office/drawing/2014/main" id="{281D9D55-2F13-C853-39BD-5A2ADB736431}"/>
              </a:ext>
            </a:extLst>
          </p:cNvPr>
          <p:cNvSpPr/>
          <p:nvPr/>
        </p:nvSpPr>
        <p:spPr>
          <a:xfrm rot="10288208">
            <a:off x="-2867224" y="1124733"/>
            <a:ext cx="5518483" cy="5518483"/>
          </a:xfrm>
          <a:prstGeom prst="blockArc">
            <a:avLst>
              <a:gd name="adj1" fmla="val 19356885"/>
              <a:gd name="adj2" fmla="val 53712"/>
              <a:gd name="adj3" fmla="val 31393"/>
            </a:avLst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pic>
        <p:nvPicPr>
          <p:cNvPr id="3" name="Graphic 2" descr="Books with solid fill">
            <a:extLst>
              <a:ext uri="{FF2B5EF4-FFF2-40B4-BE49-F238E27FC236}">
                <a16:creationId xmlns:a16="http://schemas.microsoft.com/office/drawing/2014/main" id="{89762616-B15F-8347-E30C-1BEF0C8E6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103" y="4706267"/>
            <a:ext cx="686026" cy="686026"/>
          </a:xfrm>
          <a:prstGeom prst="rect">
            <a:avLst/>
          </a:prstGeom>
        </p:spPr>
      </p:pic>
      <p:pic>
        <p:nvPicPr>
          <p:cNvPr id="4" name="Graphic 3" descr="Closed book with solid fill">
            <a:extLst>
              <a:ext uri="{FF2B5EF4-FFF2-40B4-BE49-F238E27FC236}">
                <a16:creationId xmlns:a16="http://schemas.microsoft.com/office/drawing/2014/main" id="{D3755318-3F76-9557-FB4C-5EB25A58FE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946" y="2261036"/>
            <a:ext cx="686026" cy="68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048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20D8A-7CEB-59BE-CCAB-345B7CF61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5AE235C-E3E2-32EA-40A8-838EBE0988B2}"/>
              </a:ext>
            </a:extLst>
          </p:cNvPr>
          <p:cNvSpPr/>
          <p:nvPr/>
        </p:nvSpPr>
        <p:spPr>
          <a:xfrm>
            <a:off x="-673125" y="71973"/>
            <a:ext cx="3254142" cy="23223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1000" dirty="0">
                <a:solidFill>
                  <a:schemeClr val="bg1"/>
                </a:solidFill>
                <a:latin typeface="Montserrat" pitchFamily="2" charset="77"/>
              </a:rPr>
              <a:t>FONDAMENTI TEORICI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6F94B43-85A0-0879-15BE-048EFCDC60BF}"/>
              </a:ext>
            </a:extLst>
          </p:cNvPr>
          <p:cNvGrpSpPr/>
          <p:nvPr/>
        </p:nvGrpSpPr>
        <p:grpSpPr>
          <a:xfrm>
            <a:off x="5450046" y="-202934"/>
            <a:ext cx="8760541" cy="1166431"/>
            <a:chOff x="5450046" y="-202934"/>
            <a:chExt cx="8760541" cy="116643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4EC2FAC-CA87-ADAB-00D5-5019A499019B}"/>
                </a:ext>
              </a:extLst>
            </p:cNvPr>
            <p:cNvSpPr/>
            <p:nvPr/>
          </p:nvSpPr>
          <p:spPr>
            <a:xfrm>
              <a:off x="5450046" y="-202934"/>
              <a:ext cx="8760541" cy="108363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825CE-B2BF-3FFE-501D-7691017374FE}"/>
                </a:ext>
              </a:extLst>
            </p:cNvPr>
            <p:cNvSpPr txBox="1"/>
            <p:nvPr/>
          </p:nvSpPr>
          <p:spPr>
            <a:xfrm>
              <a:off x="6300456" y="40167"/>
              <a:ext cx="639030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3600" b="1" kern="0" dirty="0">
                  <a:solidFill>
                    <a:prstClr val="black"/>
                  </a:solidFill>
                  <a:latin typeface="Montserrat" pitchFamily="2" charset="77"/>
                </a:rPr>
                <a:t>Inquadramento Teorico</a:t>
              </a:r>
              <a:endParaRPr lang="en-IT" sz="3200" b="1" kern="0" dirty="0">
                <a:solidFill>
                  <a:prstClr val="black"/>
                </a:solidFill>
                <a:latin typeface="Montserrat" pitchFamily="2" charset="77"/>
              </a:endParaRPr>
            </a:p>
            <a:p>
              <a:endParaRPr lang="en-IT" dirty="0"/>
            </a:p>
          </p:txBody>
        </p:sp>
      </p:grpSp>
      <p:sp>
        <p:nvSpPr>
          <p:cNvPr id="45" name="Doughnut 44">
            <a:extLst>
              <a:ext uri="{FF2B5EF4-FFF2-40B4-BE49-F238E27FC236}">
                <a16:creationId xmlns:a16="http://schemas.microsoft.com/office/drawing/2014/main" id="{0796C957-19FE-8B27-C74A-16DFA1602432}"/>
              </a:ext>
            </a:extLst>
          </p:cNvPr>
          <p:cNvSpPr/>
          <p:nvPr/>
        </p:nvSpPr>
        <p:spPr>
          <a:xfrm>
            <a:off x="-2573291" y="1349609"/>
            <a:ext cx="5021179" cy="5021179"/>
          </a:xfrm>
          <a:prstGeom prst="donu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46" name="Block Arc 45">
            <a:extLst>
              <a:ext uri="{FF2B5EF4-FFF2-40B4-BE49-F238E27FC236}">
                <a16:creationId xmlns:a16="http://schemas.microsoft.com/office/drawing/2014/main" id="{6F4A40BA-3C8B-0BB0-4A13-B332D9CEAB15}"/>
              </a:ext>
            </a:extLst>
          </p:cNvPr>
          <p:cNvSpPr/>
          <p:nvPr/>
        </p:nvSpPr>
        <p:spPr>
          <a:xfrm rot="20239214">
            <a:off x="-2867224" y="1124733"/>
            <a:ext cx="5518483" cy="5518483"/>
          </a:xfrm>
          <a:prstGeom prst="blockArc">
            <a:avLst>
              <a:gd name="adj1" fmla="val 19356885"/>
              <a:gd name="adj2" fmla="val 53712"/>
              <a:gd name="adj3" fmla="val 31393"/>
            </a:avLst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pic>
        <p:nvPicPr>
          <p:cNvPr id="3" name="Graphic 2" descr="Books with solid fill">
            <a:extLst>
              <a:ext uri="{FF2B5EF4-FFF2-40B4-BE49-F238E27FC236}">
                <a16:creationId xmlns:a16="http://schemas.microsoft.com/office/drawing/2014/main" id="{F15E10A3-86BB-33A0-CA92-DE4183C80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103" y="4706267"/>
            <a:ext cx="686026" cy="686026"/>
          </a:xfrm>
          <a:prstGeom prst="rect">
            <a:avLst/>
          </a:prstGeom>
        </p:spPr>
      </p:pic>
      <p:pic>
        <p:nvPicPr>
          <p:cNvPr id="4" name="Graphic 3" descr="Closed book with solid fill">
            <a:extLst>
              <a:ext uri="{FF2B5EF4-FFF2-40B4-BE49-F238E27FC236}">
                <a16:creationId xmlns:a16="http://schemas.microsoft.com/office/drawing/2014/main" id="{2D609BD3-867D-D8B4-33CE-03E5189166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946" y="2069832"/>
            <a:ext cx="877230" cy="8772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93A277-112B-6332-0A82-74098D0DB57C}"/>
              </a:ext>
            </a:extLst>
          </p:cNvPr>
          <p:cNvSpPr txBox="1"/>
          <p:nvPr/>
        </p:nvSpPr>
        <p:spPr>
          <a:xfrm>
            <a:off x="3064763" y="1498673"/>
            <a:ext cx="8434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sz="1600" b="1" dirty="0">
                <a:latin typeface="Montserrat" pitchFamily="2" charset="77"/>
              </a:rPr>
              <a:t>Signaling Theory </a:t>
            </a:r>
            <a:r>
              <a:rPr lang="en-GB" sz="1400" i="1" dirty="0">
                <a:latin typeface="Montserrat" pitchFamily="2" charset="77"/>
              </a:rPr>
              <a:t>(Spence, 1973; Connelly et al., 2011)</a:t>
            </a:r>
          </a:p>
          <a:p>
            <a:endParaRPr lang="en-GB" sz="1600" dirty="0">
              <a:latin typeface="Montserrat" pitchFamily="2" charset="77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GB" sz="1600" b="1" dirty="0">
                <a:latin typeface="Montserrat" pitchFamily="2" charset="77"/>
              </a:rPr>
              <a:t>Legitimacy Theory </a:t>
            </a:r>
            <a:r>
              <a:rPr lang="en-GB" sz="1400" i="1" dirty="0">
                <a:latin typeface="Montserrat" pitchFamily="2" charset="77"/>
              </a:rPr>
              <a:t>(Meyer &amp; Rowan, 1977;</a:t>
            </a:r>
            <a:r>
              <a:rPr lang="en-IT" sz="1400" i="1" dirty="0">
                <a:latin typeface="Montserrat" pitchFamily="2" charset="77"/>
              </a:rPr>
              <a:t> Suchman, 1995</a:t>
            </a:r>
            <a:r>
              <a:rPr lang="en-GB" sz="1400" i="1" dirty="0">
                <a:latin typeface="Montserrat" pitchFamily="2" charset="77"/>
              </a:rPr>
              <a:t>)</a:t>
            </a:r>
          </a:p>
          <a:p>
            <a:endParaRPr lang="en-GB" sz="1600" dirty="0">
              <a:latin typeface="Montserrat" pitchFamily="2" charset="77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GB" sz="1600" b="1" dirty="0">
                <a:latin typeface="Montserrat" pitchFamily="2" charset="77"/>
              </a:rPr>
              <a:t>Agency Theory</a:t>
            </a:r>
            <a:r>
              <a:rPr lang="en-GB" sz="1600" i="1" dirty="0">
                <a:latin typeface="Montserrat" pitchFamily="2" charset="77"/>
              </a:rPr>
              <a:t> </a:t>
            </a:r>
            <a:r>
              <a:rPr lang="en-GB" sz="1400" i="1" dirty="0">
                <a:latin typeface="Montserrat" pitchFamily="2" charset="77"/>
              </a:rPr>
              <a:t>(Jensen &amp; Meckling, 1976; Fama &amp; Jensen, 1983)</a:t>
            </a:r>
          </a:p>
          <a:p>
            <a:endParaRPr lang="en-GB" sz="1400" dirty="0">
              <a:latin typeface="Montserrat" pitchFamily="2" charset="77"/>
            </a:endParaRPr>
          </a:p>
          <a:p>
            <a:endParaRPr lang="en-GB" sz="1400" b="1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15121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CDF42-082C-0D09-D1FC-D27824D6D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8370A9A-BADF-44A4-F974-8DB150E4AE9A}"/>
              </a:ext>
            </a:extLst>
          </p:cNvPr>
          <p:cNvSpPr/>
          <p:nvPr/>
        </p:nvSpPr>
        <p:spPr>
          <a:xfrm>
            <a:off x="-673125" y="71973"/>
            <a:ext cx="3254142" cy="23223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1000" dirty="0">
                <a:solidFill>
                  <a:schemeClr val="bg1"/>
                </a:solidFill>
                <a:latin typeface="Montserrat" pitchFamily="2" charset="77"/>
              </a:rPr>
              <a:t>FONDAMENTI TEORICI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D81DBF9-4F8F-6D0C-FBC4-6BA6ACC65B67}"/>
              </a:ext>
            </a:extLst>
          </p:cNvPr>
          <p:cNvGrpSpPr/>
          <p:nvPr/>
        </p:nvGrpSpPr>
        <p:grpSpPr>
          <a:xfrm>
            <a:off x="5450046" y="-202934"/>
            <a:ext cx="8760541" cy="1166431"/>
            <a:chOff x="5450046" y="-202934"/>
            <a:chExt cx="8760541" cy="116643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2D00880-607F-22EA-B3DD-7904034C5A8C}"/>
                </a:ext>
              </a:extLst>
            </p:cNvPr>
            <p:cNvSpPr/>
            <p:nvPr/>
          </p:nvSpPr>
          <p:spPr>
            <a:xfrm>
              <a:off x="5450046" y="-202934"/>
              <a:ext cx="8760541" cy="108363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9312D64-1233-05B0-EBA9-09AD677BBE7A}"/>
                </a:ext>
              </a:extLst>
            </p:cNvPr>
            <p:cNvSpPr txBox="1"/>
            <p:nvPr/>
          </p:nvSpPr>
          <p:spPr>
            <a:xfrm>
              <a:off x="6300456" y="40167"/>
              <a:ext cx="639030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3600" b="1" kern="0" dirty="0">
                  <a:solidFill>
                    <a:prstClr val="black"/>
                  </a:solidFill>
                  <a:latin typeface="Montserrat" pitchFamily="2" charset="77"/>
                </a:rPr>
                <a:t>Inquadramento Teorico</a:t>
              </a:r>
              <a:endParaRPr lang="en-IT" sz="3200" b="1" kern="0" dirty="0">
                <a:solidFill>
                  <a:prstClr val="black"/>
                </a:solidFill>
                <a:latin typeface="Montserrat" pitchFamily="2" charset="77"/>
              </a:endParaRPr>
            </a:p>
            <a:p>
              <a:endParaRPr lang="en-IT" dirty="0"/>
            </a:p>
          </p:txBody>
        </p:sp>
      </p:grpSp>
      <p:sp>
        <p:nvSpPr>
          <p:cNvPr id="45" name="Doughnut 44">
            <a:extLst>
              <a:ext uri="{FF2B5EF4-FFF2-40B4-BE49-F238E27FC236}">
                <a16:creationId xmlns:a16="http://schemas.microsoft.com/office/drawing/2014/main" id="{E34BB64A-A7BC-9768-F7EA-35F976C107BF}"/>
              </a:ext>
            </a:extLst>
          </p:cNvPr>
          <p:cNvSpPr/>
          <p:nvPr/>
        </p:nvSpPr>
        <p:spPr>
          <a:xfrm>
            <a:off x="-2573291" y="1349609"/>
            <a:ext cx="5021179" cy="5021179"/>
          </a:xfrm>
          <a:prstGeom prst="donu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46" name="Block Arc 45">
            <a:extLst>
              <a:ext uri="{FF2B5EF4-FFF2-40B4-BE49-F238E27FC236}">
                <a16:creationId xmlns:a16="http://schemas.microsoft.com/office/drawing/2014/main" id="{A915C299-44A7-C073-E57C-4464DADFA714}"/>
              </a:ext>
            </a:extLst>
          </p:cNvPr>
          <p:cNvSpPr/>
          <p:nvPr/>
        </p:nvSpPr>
        <p:spPr>
          <a:xfrm rot="3367500">
            <a:off x="-2867224" y="1124733"/>
            <a:ext cx="5518483" cy="5518483"/>
          </a:xfrm>
          <a:prstGeom prst="blockArc">
            <a:avLst>
              <a:gd name="adj1" fmla="val 19356885"/>
              <a:gd name="adj2" fmla="val 53712"/>
              <a:gd name="adj3" fmla="val 31393"/>
            </a:avLst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pic>
        <p:nvPicPr>
          <p:cNvPr id="3" name="Graphic 2" descr="Books with solid fill">
            <a:extLst>
              <a:ext uri="{FF2B5EF4-FFF2-40B4-BE49-F238E27FC236}">
                <a16:creationId xmlns:a16="http://schemas.microsoft.com/office/drawing/2014/main" id="{916128F9-1D05-7E2E-6894-498F66C47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9449" y="4631161"/>
            <a:ext cx="877230" cy="8772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0C6F13-5463-28C2-BD95-35C07C54AE29}"/>
              </a:ext>
            </a:extLst>
          </p:cNvPr>
          <p:cNvSpPr txBox="1"/>
          <p:nvPr/>
        </p:nvSpPr>
        <p:spPr>
          <a:xfrm>
            <a:off x="3064763" y="1498673"/>
            <a:ext cx="8434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sz="1600" b="1" dirty="0">
                <a:latin typeface="Montserrat" pitchFamily="2" charset="77"/>
              </a:rPr>
              <a:t>Signaling Theory </a:t>
            </a:r>
            <a:r>
              <a:rPr lang="en-GB" sz="1400" i="1" dirty="0">
                <a:latin typeface="Montserrat" pitchFamily="2" charset="77"/>
              </a:rPr>
              <a:t>(Spence, 1973; Connelly et al., 2011)</a:t>
            </a:r>
          </a:p>
          <a:p>
            <a:endParaRPr lang="en-GB" sz="1600" dirty="0">
              <a:latin typeface="Montserrat" pitchFamily="2" charset="77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GB" sz="1600" b="1" dirty="0">
                <a:latin typeface="Montserrat" pitchFamily="2" charset="77"/>
              </a:rPr>
              <a:t>Legitimacy Theory </a:t>
            </a:r>
            <a:r>
              <a:rPr lang="en-GB" sz="1400" i="1" dirty="0">
                <a:latin typeface="Montserrat" pitchFamily="2" charset="77"/>
              </a:rPr>
              <a:t>(Meyer &amp; Rowan, 1977;</a:t>
            </a:r>
            <a:r>
              <a:rPr lang="en-IT" sz="1400" i="1" dirty="0">
                <a:latin typeface="Montserrat" pitchFamily="2" charset="77"/>
              </a:rPr>
              <a:t> Suchman, 1995</a:t>
            </a:r>
            <a:r>
              <a:rPr lang="en-GB" sz="1400" i="1" dirty="0">
                <a:latin typeface="Montserrat" pitchFamily="2" charset="77"/>
              </a:rPr>
              <a:t>)</a:t>
            </a:r>
          </a:p>
          <a:p>
            <a:endParaRPr lang="en-GB" sz="1600" dirty="0">
              <a:latin typeface="Montserrat" pitchFamily="2" charset="77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GB" sz="1600" b="1" dirty="0">
                <a:latin typeface="Montserrat" pitchFamily="2" charset="77"/>
              </a:rPr>
              <a:t>Agency Theory</a:t>
            </a:r>
            <a:r>
              <a:rPr lang="en-GB" sz="1600" i="1" dirty="0">
                <a:latin typeface="Montserrat" pitchFamily="2" charset="77"/>
              </a:rPr>
              <a:t> </a:t>
            </a:r>
            <a:r>
              <a:rPr lang="en-GB" sz="1400" i="1" dirty="0">
                <a:latin typeface="Montserrat" pitchFamily="2" charset="77"/>
              </a:rPr>
              <a:t>(Jensen &amp; Meckling, 1976; Fama &amp; Jensen, 1983)</a:t>
            </a:r>
          </a:p>
          <a:p>
            <a:endParaRPr lang="en-GB" sz="1400" dirty="0">
              <a:latin typeface="Montserrat" pitchFamily="2" charset="77"/>
            </a:endParaRPr>
          </a:p>
          <a:p>
            <a:endParaRPr lang="en-GB" sz="1400" b="1" dirty="0">
              <a:latin typeface="Montserrat" pitchFamily="2" charset="77"/>
            </a:endParaRPr>
          </a:p>
        </p:txBody>
      </p:sp>
      <p:pic>
        <p:nvPicPr>
          <p:cNvPr id="2" name="Graphic 1" descr="Closed book with solid fill">
            <a:extLst>
              <a:ext uri="{FF2B5EF4-FFF2-40B4-BE49-F238E27FC236}">
                <a16:creationId xmlns:a16="http://schemas.microsoft.com/office/drawing/2014/main" id="{B0B5C63C-B706-5C53-7BE2-642F170CB8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946" y="2261036"/>
            <a:ext cx="686026" cy="6860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AA0396-BDA8-1BDA-0DBA-9F2136F0A44A}"/>
              </a:ext>
            </a:extLst>
          </p:cNvPr>
          <p:cNvSpPr txBox="1"/>
          <p:nvPr/>
        </p:nvSpPr>
        <p:spPr>
          <a:xfrm>
            <a:off x="3064763" y="3788175"/>
            <a:ext cx="891133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GB" sz="1600" dirty="0" err="1">
                <a:latin typeface="Montserrat" pitchFamily="2" charset="77"/>
              </a:rPr>
              <a:t>Gli</a:t>
            </a:r>
            <a:r>
              <a:rPr lang="en-GB" sz="1600" dirty="0">
                <a:latin typeface="Montserrat" pitchFamily="2" charset="77"/>
              </a:rPr>
              <a:t> </a:t>
            </a:r>
            <a:r>
              <a:rPr lang="en-GB" sz="1600" dirty="0" err="1">
                <a:latin typeface="Montserrat" pitchFamily="2" charset="77"/>
              </a:rPr>
              <a:t>studi</a:t>
            </a:r>
            <a:r>
              <a:rPr lang="en-GB" sz="1600" dirty="0">
                <a:latin typeface="Montserrat" pitchFamily="2" charset="77"/>
              </a:rPr>
              <a:t> </a:t>
            </a:r>
            <a:r>
              <a:rPr lang="en-GB" sz="1600" dirty="0" err="1">
                <a:latin typeface="Montserrat" pitchFamily="2" charset="77"/>
              </a:rPr>
              <a:t>sugli</a:t>
            </a:r>
            <a:r>
              <a:rPr lang="en-GB" sz="1600" dirty="0">
                <a:latin typeface="Montserrat" pitchFamily="2" charset="77"/>
              </a:rPr>
              <a:t> </a:t>
            </a:r>
            <a:r>
              <a:rPr lang="en-GB" sz="1600" b="1" dirty="0" err="1">
                <a:latin typeface="Montserrat" pitchFamily="2" charset="77"/>
              </a:rPr>
              <a:t>effetti</a:t>
            </a:r>
            <a:r>
              <a:rPr lang="en-GB" sz="1600" b="1" dirty="0">
                <a:latin typeface="Montserrat" pitchFamily="2" charset="77"/>
              </a:rPr>
              <a:t> di </a:t>
            </a:r>
            <a:r>
              <a:rPr lang="en-GB" sz="1600" b="1" dirty="0" err="1">
                <a:latin typeface="Montserrat" pitchFamily="2" charset="77"/>
              </a:rPr>
              <a:t>queste</a:t>
            </a:r>
            <a:r>
              <a:rPr lang="en-GB" sz="1600" b="1" dirty="0">
                <a:latin typeface="Montserrat" pitchFamily="2" charset="77"/>
              </a:rPr>
              <a:t> </a:t>
            </a:r>
            <a:r>
              <a:rPr lang="en-GB" sz="1600" b="1" dirty="0" err="1">
                <a:latin typeface="Montserrat" pitchFamily="2" charset="77"/>
              </a:rPr>
              <a:t>strategie</a:t>
            </a:r>
            <a:r>
              <a:rPr lang="en-GB" sz="1600" b="1" dirty="0">
                <a:latin typeface="Montserrat" pitchFamily="2" charset="77"/>
              </a:rPr>
              <a:t> </a:t>
            </a:r>
            <a:r>
              <a:rPr lang="en-GB" sz="1600" b="1" dirty="0" err="1">
                <a:latin typeface="Montserrat" pitchFamily="2" charset="77"/>
              </a:rPr>
              <a:t>comunicative</a:t>
            </a:r>
            <a:r>
              <a:rPr lang="en-GB" sz="1600" b="1" dirty="0">
                <a:latin typeface="Montserrat" pitchFamily="2" charset="77"/>
              </a:rPr>
              <a:t> </a:t>
            </a:r>
            <a:r>
              <a:rPr lang="en-GB" sz="1600" b="1" dirty="0" err="1">
                <a:latin typeface="Montserrat" pitchFamily="2" charset="77"/>
              </a:rPr>
              <a:t>sulla</a:t>
            </a:r>
            <a:r>
              <a:rPr lang="en-GB" sz="1600" b="1" dirty="0">
                <a:latin typeface="Montserrat" pitchFamily="2" charset="77"/>
              </a:rPr>
              <a:t> performance finanziaria</a:t>
            </a:r>
            <a:r>
              <a:rPr lang="en-GB" sz="1600" dirty="0">
                <a:latin typeface="Montserrat" pitchFamily="2" charset="77"/>
              </a:rPr>
              <a:t> delle </a:t>
            </a:r>
            <a:r>
              <a:rPr lang="en-GB" sz="1600" dirty="0" err="1">
                <a:latin typeface="Montserrat" pitchFamily="2" charset="77"/>
              </a:rPr>
              <a:t>imprese</a:t>
            </a:r>
            <a:r>
              <a:rPr lang="en-GB" sz="1600" dirty="0">
                <a:latin typeface="Montserrat" pitchFamily="2" charset="77"/>
              </a:rPr>
              <a:t> </a:t>
            </a:r>
            <a:r>
              <a:rPr lang="en-GB" sz="1600" dirty="0" err="1">
                <a:latin typeface="Montserrat" pitchFamily="2" charset="77"/>
              </a:rPr>
              <a:t>sono</a:t>
            </a:r>
            <a:r>
              <a:rPr lang="en-GB" sz="1600" dirty="0">
                <a:latin typeface="Montserrat" pitchFamily="2" charset="77"/>
              </a:rPr>
              <a:t> in continua </a:t>
            </a:r>
            <a:r>
              <a:rPr lang="en-GB" sz="1600" dirty="0" err="1">
                <a:latin typeface="Montserrat" pitchFamily="2" charset="77"/>
              </a:rPr>
              <a:t>crescita</a:t>
            </a:r>
            <a:r>
              <a:rPr lang="en-GB" sz="1600" dirty="0">
                <a:latin typeface="Montserrat" pitchFamily="2" charset="77"/>
              </a:rPr>
              <a:t>, ma </a:t>
            </a:r>
            <a:r>
              <a:rPr lang="en-GB" sz="1600" dirty="0" err="1">
                <a:latin typeface="Montserrat" pitchFamily="2" charset="77"/>
              </a:rPr>
              <a:t>i</a:t>
            </a:r>
            <a:r>
              <a:rPr lang="en-GB" sz="1600" dirty="0">
                <a:latin typeface="Montserrat" pitchFamily="2" charset="77"/>
              </a:rPr>
              <a:t> </a:t>
            </a:r>
            <a:r>
              <a:rPr lang="en-GB" sz="1600" dirty="0" err="1">
                <a:latin typeface="Montserrat" pitchFamily="2" charset="77"/>
              </a:rPr>
              <a:t>risultati</a:t>
            </a:r>
            <a:r>
              <a:rPr lang="en-GB" sz="1600" dirty="0">
                <a:latin typeface="Montserrat" pitchFamily="2" charset="77"/>
              </a:rPr>
              <a:t> non </a:t>
            </a:r>
            <a:r>
              <a:rPr lang="en-GB" sz="1600" dirty="0" err="1">
                <a:latin typeface="Montserrat" pitchFamily="2" charset="77"/>
              </a:rPr>
              <a:t>sono</a:t>
            </a:r>
            <a:r>
              <a:rPr lang="en-GB" sz="1600" dirty="0">
                <a:latin typeface="Montserrat" pitchFamily="2" charset="77"/>
              </a:rPr>
              <a:t> </a:t>
            </a:r>
            <a:r>
              <a:rPr lang="en-GB" sz="1600" dirty="0" err="1">
                <a:latin typeface="Montserrat" pitchFamily="2" charset="77"/>
              </a:rPr>
              <a:t>univoci</a:t>
            </a:r>
            <a:r>
              <a:rPr lang="en-GB" sz="1600" dirty="0">
                <a:latin typeface="Montserrat" pitchFamily="2" charset="77"/>
              </a:rPr>
              <a:t>.</a:t>
            </a:r>
          </a:p>
          <a:p>
            <a:r>
              <a:rPr lang="en-GB" sz="1600" i="1" dirty="0">
                <a:latin typeface="Montserrat" pitchFamily="2" charset="77"/>
              </a:rPr>
              <a:t>	</a:t>
            </a:r>
          </a:p>
          <a:p>
            <a:r>
              <a:rPr lang="en-GB" sz="1600" i="1" dirty="0">
                <a:latin typeface="Montserrat" pitchFamily="2" charset="77"/>
              </a:rPr>
              <a:t>	</a:t>
            </a:r>
            <a:endParaRPr lang="en-GB" sz="1600" dirty="0">
              <a:latin typeface="Montserrat" pitchFamily="2" charset="77"/>
            </a:endParaRPr>
          </a:p>
          <a:p>
            <a:endParaRPr lang="en-GB" sz="1600" dirty="0">
              <a:latin typeface="Montserrat" pitchFamily="2" charset="77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GB" sz="1600" dirty="0" err="1">
                <a:latin typeface="Montserrat" pitchFamily="2" charset="77"/>
              </a:rPr>
              <a:t>Questo</a:t>
            </a:r>
            <a:r>
              <a:rPr lang="en-GB" sz="1600" dirty="0">
                <a:latin typeface="Montserrat" pitchFamily="2" charset="77"/>
              </a:rPr>
              <a:t> </a:t>
            </a:r>
            <a:r>
              <a:rPr lang="en-GB" sz="1600" dirty="0" err="1">
                <a:latin typeface="Montserrat" pitchFamily="2" charset="77"/>
              </a:rPr>
              <a:t>rende</a:t>
            </a:r>
            <a:r>
              <a:rPr lang="en-GB" sz="1600" dirty="0">
                <a:latin typeface="Montserrat" pitchFamily="2" charset="77"/>
              </a:rPr>
              <a:t> il </a:t>
            </a:r>
            <a:r>
              <a:rPr lang="en-GB" sz="1600" dirty="0" err="1">
                <a:latin typeface="Montserrat" pitchFamily="2" charset="77"/>
              </a:rPr>
              <a:t>fenomeno</a:t>
            </a:r>
            <a:r>
              <a:rPr lang="en-GB" sz="1600" dirty="0">
                <a:latin typeface="Montserrat" pitchFamily="2" charset="77"/>
              </a:rPr>
              <a:t> attuale, </a:t>
            </a:r>
            <a:r>
              <a:rPr lang="en-GB" sz="1600" dirty="0" err="1">
                <a:latin typeface="Montserrat" pitchFamily="2" charset="77"/>
              </a:rPr>
              <a:t>rilevante</a:t>
            </a:r>
            <a:r>
              <a:rPr lang="en-GB" sz="1600" dirty="0">
                <a:latin typeface="Montserrat" pitchFamily="2" charset="77"/>
              </a:rPr>
              <a:t> e </a:t>
            </a:r>
            <a:r>
              <a:rPr lang="en-GB" sz="1600" dirty="0" err="1">
                <a:latin typeface="Montserrat" pitchFamily="2" charset="77"/>
              </a:rPr>
              <a:t>ancora</a:t>
            </a:r>
            <a:r>
              <a:rPr lang="en-GB" sz="1600" dirty="0">
                <a:latin typeface="Montserrat" pitchFamily="2" charset="77"/>
              </a:rPr>
              <a:t> </a:t>
            </a:r>
            <a:r>
              <a:rPr lang="en-GB" sz="1600" dirty="0" err="1">
                <a:latin typeface="Montserrat" pitchFamily="2" charset="77"/>
              </a:rPr>
              <a:t>dibattuto</a:t>
            </a:r>
            <a:r>
              <a:rPr lang="en-GB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6876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Badge with solid fill">
            <a:extLst>
              <a:ext uri="{FF2B5EF4-FFF2-40B4-BE49-F238E27FC236}">
                <a16:creationId xmlns:a16="http://schemas.microsoft.com/office/drawing/2014/main" id="{96BD21FF-EF79-B3EB-D1F1-B5E78780F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pic>
        <p:nvPicPr>
          <p:cNvPr id="7" name="Graphic 6" descr="Badge 1 with solid fill">
            <a:extLst>
              <a:ext uri="{FF2B5EF4-FFF2-40B4-BE49-F238E27FC236}">
                <a16:creationId xmlns:a16="http://schemas.microsoft.com/office/drawing/2014/main" id="{9316B1D8-CCF1-57BF-D76A-383AC547C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pic>
        <p:nvPicPr>
          <p:cNvPr id="5" name="Graphic 4" descr="Folder with solid fill">
            <a:extLst>
              <a:ext uri="{FF2B5EF4-FFF2-40B4-BE49-F238E27FC236}">
                <a16:creationId xmlns:a16="http://schemas.microsoft.com/office/drawing/2014/main" id="{C875133C-57BA-DFB5-9722-50C163CF0C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50728" y="1183728"/>
            <a:ext cx="4490544" cy="44905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371447-AB79-F2E7-663A-E96BFD296BF5}"/>
              </a:ext>
            </a:extLst>
          </p:cNvPr>
          <p:cNvSpPr txBox="1"/>
          <p:nvPr/>
        </p:nvSpPr>
        <p:spPr>
          <a:xfrm>
            <a:off x="3588100" y="3044279"/>
            <a:ext cx="49022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4400" b="1" dirty="0">
                <a:latin typeface="Montserrat" pitchFamily="2" charset="77"/>
              </a:rPr>
              <a:t>Analisi empirica</a:t>
            </a:r>
          </a:p>
        </p:txBody>
      </p:sp>
    </p:spTree>
    <p:extLst>
      <p:ext uri="{BB962C8B-B14F-4D97-AF65-F5344CB8AC3E}">
        <p14:creationId xmlns:p14="http://schemas.microsoft.com/office/powerpoint/2010/main" val="980234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82FA0-6DBA-760C-54B2-39CB28B89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447756-B2ED-E6BD-660D-58D610649A69}"/>
              </a:ext>
            </a:extLst>
          </p:cNvPr>
          <p:cNvSpPr txBox="1"/>
          <p:nvPr/>
        </p:nvSpPr>
        <p:spPr>
          <a:xfrm>
            <a:off x="930639" y="-1624427"/>
            <a:ext cx="40468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Montserrat" pitchFamily="2" charset="77"/>
              </a:rPr>
              <a:t>Qual </a:t>
            </a:r>
            <a:r>
              <a:rPr lang="en-GB" sz="1600" dirty="0" err="1">
                <a:latin typeface="Montserrat" pitchFamily="2" charset="77"/>
              </a:rPr>
              <a:t>è</a:t>
            </a:r>
            <a:r>
              <a:rPr lang="en-GB" sz="1600" dirty="0">
                <a:latin typeface="Montserrat" pitchFamily="2" charset="77"/>
              </a:rPr>
              <a:t> </a:t>
            </a:r>
            <a:r>
              <a:rPr lang="en-GB" sz="1600" dirty="0" err="1">
                <a:latin typeface="Montserrat" pitchFamily="2" charset="77"/>
              </a:rPr>
              <a:t>l'effetto</a:t>
            </a:r>
            <a:r>
              <a:rPr lang="en-GB" sz="1600" dirty="0">
                <a:latin typeface="Montserrat" pitchFamily="2" charset="77"/>
              </a:rPr>
              <a:t> delle </a:t>
            </a:r>
            <a:r>
              <a:rPr lang="en-GB" sz="1600" dirty="0" err="1">
                <a:latin typeface="Montserrat" pitchFamily="2" charset="77"/>
              </a:rPr>
              <a:t>strategie</a:t>
            </a:r>
            <a:r>
              <a:rPr lang="en-GB" sz="1600" dirty="0">
                <a:latin typeface="Montserrat" pitchFamily="2" charset="77"/>
              </a:rPr>
              <a:t> di </a:t>
            </a:r>
            <a:r>
              <a:rPr lang="en-GB" sz="1600" i="1" dirty="0">
                <a:latin typeface="Montserrat" pitchFamily="2" charset="77"/>
              </a:rPr>
              <a:t>greenwashing</a:t>
            </a:r>
            <a:r>
              <a:rPr lang="en-GB" sz="1600" dirty="0">
                <a:latin typeface="Montserrat" pitchFamily="2" charset="77"/>
              </a:rPr>
              <a:t> e </a:t>
            </a:r>
            <a:r>
              <a:rPr lang="en-GB" sz="1600" i="1" dirty="0">
                <a:latin typeface="Montserrat" pitchFamily="2" charset="77"/>
              </a:rPr>
              <a:t>brownwashing</a:t>
            </a:r>
            <a:r>
              <a:rPr lang="en-GB" sz="1600" dirty="0">
                <a:latin typeface="Montserrat" pitchFamily="2" charset="77"/>
              </a:rPr>
              <a:t> </a:t>
            </a:r>
            <a:r>
              <a:rPr lang="en-GB" sz="1600" dirty="0" err="1">
                <a:latin typeface="Montserrat" pitchFamily="2" charset="77"/>
              </a:rPr>
              <a:t>sulla</a:t>
            </a:r>
            <a:r>
              <a:rPr lang="en-GB" sz="1600" dirty="0">
                <a:latin typeface="Montserrat" pitchFamily="2" charset="77"/>
              </a:rPr>
              <a:t> performance finanziaria (CFP) delle </a:t>
            </a:r>
            <a:r>
              <a:rPr lang="en-GB" sz="1600" dirty="0" err="1">
                <a:latin typeface="Montserrat" pitchFamily="2" charset="77"/>
              </a:rPr>
              <a:t>imprese</a:t>
            </a:r>
            <a:r>
              <a:rPr lang="en-GB" sz="1600" dirty="0">
                <a:latin typeface="Montserrat" pitchFamily="2" charset="77"/>
              </a:rPr>
              <a:t> </a:t>
            </a:r>
            <a:r>
              <a:rPr lang="en-GB" sz="1600" dirty="0" err="1">
                <a:latin typeface="Montserrat" pitchFamily="2" charset="77"/>
              </a:rPr>
              <a:t>europee</a:t>
            </a:r>
            <a:r>
              <a:rPr lang="en-GB" sz="1600" dirty="0">
                <a:latin typeface="Montserrat" pitchFamily="2" charset="77"/>
              </a:rPr>
              <a:t> </a:t>
            </a:r>
            <a:r>
              <a:rPr lang="en-GB" sz="1600" dirty="0" err="1">
                <a:latin typeface="Montserrat" pitchFamily="2" charset="77"/>
              </a:rPr>
              <a:t>nel</a:t>
            </a:r>
            <a:r>
              <a:rPr lang="en-GB" sz="1600" dirty="0">
                <a:latin typeface="Montserrat" pitchFamily="2" charset="77"/>
              </a:rPr>
              <a:t> breve e medio </a:t>
            </a:r>
            <a:r>
              <a:rPr lang="en-GB" sz="1600" dirty="0" err="1">
                <a:latin typeface="Montserrat" pitchFamily="2" charset="77"/>
              </a:rPr>
              <a:t>periodo</a:t>
            </a:r>
            <a:r>
              <a:rPr lang="en-GB" sz="1600" dirty="0">
                <a:latin typeface="Montserrat" pitchFamily="2" charset="77"/>
              </a:rPr>
              <a:t>?</a:t>
            </a:r>
            <a:endParaRPr lang="en-IT" sz="1600" dirty="0">
              <a:latin typeface="Montserrat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92D75A-45AD-C0DF-3E65-CA4CCC903DA7}"/>
              </a:ext>
            </a:extLst>
          </p:cNvPr>
          <p:cNvSpPr txBox="1"/>
          <p:nvPr/>
        </p:nvSpPr>
        <p:spPr>
          <a:xfrm>
            <a:off x="7528141" y="-2195652"/>
            <a:ext cx="38955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Montserrat" pitchFamily="2" charset="77"/>
              </a:rPr>
              <a:t>Le </a:t>
            </a:r>
            <a:r>
              <a:rPr lang="en-GB" sz="1600" dirty="0" err="1">
                <a:latin typeface="Montserrat" pitchFamily="2" charset="77"/>
              </a:rPr>
              <a:t>imprese</a:t>
            </a:r>
            <a:r>
              <a:rPr lang="en-GB" sz="1600" dirty="0">
                <a:latin typeface="Montserrat" pitchFamily="2" charset="77"/>
              </a:rPr>
              <a:t> </a:t>
            </a:r>
            <a:r>
              <a:rPr lang="en-GB" sz="1600" dirty="0" err="1">
                <a:latin typeface="Montserrat" pitchFamily="2" charset="77"/>
              </a:rPr>
              <a:t>inizialmente</a:t>
            </a:r>
            <a:r>
              <a:rPr lang="en-GB" sz="1600" dirty="0">
                <a:latin typeface="Montserrat" pitchFamily="2" charset="77"/>
              </a:rPr>
              <a:t> </a:t>
            </a:r>
            <a:r>
              <a:rPr lang="en-GB" sz="1600" dirty="0" err="1">
                <a:latin typeface="Montserrat" pitchFamily="2" charset="77"/>
              </a:rPr>
              <a:t>incoerenti</a:t>
            </a:r>
            <a:r>
              <a:rPr lang="en-GB" sz="1600" dirty="0">
                <a:latin typeface="Montserrat" pitchFamily="2" charset="77"/>
              </a:rPr>
              <a:t>, </a:t>
            </a:r>
            <a:r>
              <a:rPr lang="en-GB" sz="1600" dirty="0" err="1">
                <a:latin typeface="Montserrat" pitchFamily="2" charset="77"/>
              </a:rPr>
              <a:t>classificate</a:t>
            </a:r>
            <a:r>
              <a:rPr lang="en-GB" sz="1600" dirty="0">
                <a:latin typeface="Montserrat" pitchFamily="2" charset="77"/>
              </a:rPr>
              <a:t> come </a:t>
            </a:r>
            <a:r>
              <a:rPr lang="en-GB" sz="1600" i="1" dirty="0">
                <a:latin typeface="Montserrat" pitchFamily="2" charset="77"/>
              </a:rPr>
              <a:t>greenwasher</a:t>
            </a:r>
            <a:r>
              <a:rPr lang="en-GB" sz="1600" dirty="0">
                <a:latin typeface="Montserrat" pitchFamily="2" charset="77"/>
              </a:rPr>
              <a:t> o </a:t>
            </a:r>
            <a:r>
              <a:rPr lang="en-GB" sz="1600" i="1" dirty="0">
                <a:latin typeface="Montserrat" pitchFamily="2" charset="77"/>
              </a:rPr>
              <a:t>brownwasher</a:t>
            </a:r>
            <a:r>
              <a:rPr lang="en-GB" sz="1600" dirty="0">
                <a:latin typeface="Montserrat" pitchFamily="2" charset="77"/>
              </a:rPr>
              <a:t> in un </a:t>
            </a:r>
            <a:r>
              <a:rPr lang="en-GB" sz="1600" dirty="0" err="1">
                <a:latin typeface="Montserrat" pitchFamily="2" charset="77"/>
              </a:rPr>
              <a:t>determinato</a:t>
            </a:r>
            <a:r>
              <a:rPr lang="en-GB" sz="1600" dirty="0">
                <a:latin typeface="Montserrat" pitchFamily="2" charset="77"/>
              </a:rPr>
              <a:t> anno, </a:t>
            </a:r>
            <a:r>
              <a:rPr lang="en-GB" sz="1600" dirty="0" err="1">
                <a:latin typeface="Montserrat" pitchFamily="2" charset="77"/>
              </a:rPr>
              <a:t>tendono</a:t>
            </a:r>
            <a:r>
              <a:rPr lang="en-GB" sz="1600" dirty="0">
                <a:latin typeface="Montserrat" pitchFamily="2" charset="77"/>
              </a:rPr>
              <a:t> a </a:t>
            </a:r>
            <a:r>
              <a:rPr lang="en-GB" sz="1600" dirty="0" err="1">
                <a:latin typeface="Montserrat" pitchFamily="2" charset="77"/>
              </a:rPr>
              <a:t>riallineare</a:t>
            </a:r>
            <a:r>
              <a:rPr lang="en-GB" sz="1600" dirty="0">
                <a:latin typeface="Montserrat" pitchFamily="2" charset="77"/>
              </a:rPr>
              <a:t> la propria </a:t>
            </a:r>
            <a:r>
              <a:rPr lang="en-GB" sz="1600" dirty="0" err="1">
                <a:latin typeface="Montserrat" pitchFamily="2" charset="77"/>
              </a:rPr>
              <a:t>condotta</a:t>
            </a:r>
            <a:r>
              <a:rPr lang="en-GB" sz="1600" dirty="0">
                <a:latin typeface="Montserrat" pitchFamily="2" charset="77"/>
              </a:rPr>
              <a:t> o </a:t>
            </a:r>
            <a:r>
              <a:rPr lang="en-GB" sz="1600" dirty="0" err="1">
                <a:latin typeface="Montserrat" pitchFamily="2" charset="77"/>
              </a:rPr>
              <a:t>mantengono</a:t>
            </a:r>
            <a:r>
              <a:rPr lang="en-GB" sz="1600" dirty="0">
                <a:latin typeface="Montserrat" pitchFamily="2" charset="77"/>
              </a:rPr>
              <a:t> il loro </a:t>
            </a:r>
            <a:r>
              <a:rPr lang="en-GB" sz="1600" dirty="0" err="1">
                <a:latin typeface="Montserrat" pitchFamily="2" charset="77"/>
              </a:rPr>
              <a:t>disallineamento</a:t>
            </a:r>
            <a:r>
              <a:rPr lang="en-GB" sz="1600" dirty="0">
                <a:latin typeface="Montserrat" pitchFamily="2" charset="77"/>
              </a:rPr>
              <a:t>?</a:t>
            </a:r>
            <a:endParaRPr lang="en-IT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5594E7-E014-7379-90F8-D0D615963BBD}"/>
              </a:ext>
            </a:extLst>
          </p:cNvPr>
          <p:cNvSpPr/>
          <p:nvPr/>
        </p:nvSpPr>
        <p:spPr>
          <a:xfrm>
            <a:off x="7528141" y="0"/>
            <a:ext cx="3895596" cy="2031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58A7D6-1FFA-02F7-37C5-020826E1D22B}"/>
              </a:ext>
            </a:extLst>
          </p:cNvPr>
          <p:cNvSpPr/>
          <p:nvPr/>
        </p:nvSpPr>
        <p:spPr>
          <a:xfrm>
            <a:off x="768264" y="0"/>
            <a:ext cx="4209220" cy="1653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2" name="Document 1">
            <a:extLst>
              <a:ext uri="{FF2B5EF4-FFF2-40B4-BE49-F238E27FC236}">
                <a16:creationId xmlns:a16="http://schemas.microsoft.com/office/drawing/2014/main" id="{CBF550D0-AEC4-4995-0808-B6BEB0A4A39C}"/>
              </a:ext>
            </a:extLst>
          </p:cNvPr>
          <p:cNvSpPr/>
          <p:nvPr/>
        </p:nvSpPr>
        <p:spPr>
          <a:xfrm rot="5400000">
            <a:off x="5498487" y="164486"/>
            <a:ext cx="6858000" cy="6529026"/>
          </a:xfrm>
          <a:prstGeom prst="flowChartDocument">
            <a:avLst/>
          </a:prstGeom>
          <a:solidFill>
            <a:schemeClr val="tx2">
              <a:lumMod val="50000"/>
              <a:lumOff val="50000"/>
              <a:alpha val="2403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95CE6D1-3E24-68A4-CBAB-22640F52BE95}"/>
              </a:ext>
            </a:extLst>
          </p:cNvPr>
          <p:cNvSpPr/>
          <p:nvPr/>
        </p:nvSpPr>
        <p:spPr>
          <a:xfrm>
            <a:off x="2482018" y="974045"/>
            <a:ext cx="843718" cy="843718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A4B443-337E-4D5F-E3EB-9B9F0557E665}"/>
              </a:ext>
            </a:extLst>
          </p:cNvPr>
          <p:cNvSpPr txBox="1"/>
          <p:nvPr/>
        </p:nvSpPr>
        <p:spPr>
          <a:xfrm>
            <a:off x="2470443" y="1226627"/>
            <a:ext cx="967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600" b="1" dirty="0">
                <a:solidFill>
                  <a:schemeClr val="bg1"/>
                </a:solidFill>
                <a:latin typeface="Montserrat" pitchFamily="2" charset="77"/>
              </a:rPr>
              <a:t>I parte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394A4A6-15F3-07E3-6C09-1B54370C86D6}"/>
              </a:ext>
            </a:extLst>
          </p:cNvPr>
          <p:cNvSpPr/>
          <p:nvPr/>
        </p:nvSpPr>
        <p:spPr>
          <a:xfrm>
            <a:off x="8606955" y="974045"/>
            <a:ext cx="843718" cy="843718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71E398-E2BB-8EBB-BDD6-814F31C52972}"/>
              </a:ext>
            </a:extLst>
          </p:cNvPr>
          <p:cNvSpPr txBox="1"/>
          <p:nvPr/>
        </p:nvSpPr>
        <p:spPr>
          <a:xfrm>
            <a:off x="8572230" y="1226627"/>
            <a:ext cx="967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600" b="1" dirty="0">
                <a:solidFill>
                  <a:schemeClr val="bg1"/>
                </a:solidFill>
                <a:latin typeface="Montserrat" pitchFamily="2" charset="77"/>
              </a:rPr>
              <a:t>II parte</a:t>
            </a:r>
          </a:p>
        </p:txBody>
      </p:sp>
      <p:pic>
        <p:nvPicPr>
          <p:cNvPr id="5" name="Graphic 4" descr="Folder with solid fill">
            <a:extLst>
              <a:ext uri="{FF2B5EF4-FFF2-40B4-BE49-F238E27FC236}">
                <a16:creationId xmlns:a16="http://schemas.microsoft.com/office/drawing/2014/main" id="{78078B7A-9ED8-09EF-BF9F-A830A587D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9482" y="3042482"/>
            <a:ext cx="773035" cy="77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19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D8912-5A1E-795A-75B2-AC2518E12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C7D98C81-EC7D-EF77-D2D6-D43D0F82F752}"/>
              </a:ext>
            </a:extLst>
          </p:cNvPr>
          <p:cNvGrpSpPr/>
          <p:nvPr/>
        </p:nvGrpSpPr>
        <p:grpSpPr>
          <a:xfrm>
            <a:off x="-5012618" y="4298136"/>
            <a:ext cx="6037983" cy="880041"/>
            <a:chOff x="517937" y="4301130"/>
            <a:chExt cx="6037983" cy="880041"/>
          </a:xfrm>
        </p:grpSpPr>
        <p:sp>
          <p:nvSpPr>
            <p:cNvPr id="36" name="Pentagon 35">
              <a:extLst>
                <a:ext uri="{FF2B5EF4-FFF2-40B4-BE49-F238E27FC236}">
                  <a16:creationId xmlns:a16="http://schemas.microsoft.com/office/drawing/2014/main" id="{9F90B5BC-83BF-B6E1-116A-C0F0E907AFC1}"/>
                </a:ext>
              </a:extLst>
            </p:cNvPr>
            <p:cNvSpPr/>
            <p:nvPr/>
          </p:nvSpPr>
          <p:spPr>
            <a:xfrm>
              <a:off x="517937" y="4301130"/>
              <a:ext cx="6037983" cy="880041"/>
            </a:xfrm>
            <a:prstGeom prst="homePlat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C4AF4EB-A4D6-80A1-2BB8-F23E111825E2}"/>
                </a:ext>
              </a:extLst>
            </p:cNvPr>
            <p:cNvSpPr txBox="1"/>
            <p:nvPr/>
          </p:nvSpPr>
          <p:spPr>
            <a:xfrm>
              <a:off x="577662" y="4556485"/>
              <a:ext cx="55691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600" b="1" dirty="0">
                  <a:latin typeface="Montserrat" pitchFamily="2" charset="77"/>
                </a:rPr>
                <a:t>Il Greenwashing riduce la performance finanziaria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5AF85A1-EC64-8C7F-6AB4-EF2C7B0B5301}"/>
              </a:ext>
            </a:extLst>
          </p:cNvPr>
          <p:cNvGrpSpPr/>
          <p:nvPr/>
        </p:nvGrpSpPr>
        <p:grpSpPr>
          <a:xfrm>
            <a:off x="-5012618" y="5745344"/>
            <a:ext cx="6037983" cy="880041"/>
            <a:chOff x="517937" y="5748338"/>
            <a:chExt cx="6037983" cy="880041"/>
          </a:xfrm>
        </p:grpSpPr>
        <p:sp>
          <p:nvSpPr>
            <p:cNvPr id="39" name="Pentagon 38">
              <a:extLst>
                <a:ext uri="{FF2B5EF4-FFF2-40B4-BE49-F238E27FC236}">
                  <a16:creationId xmlns:a16="http://schemas.microsoft.com/office/drawing/2014/main" id="{56C67C93-C5C8-9A21-E174-32C1458CBA04}"/>
                </a:ext>
              </a:extLst>
            </p:cNvPr>
            <p:cNvSpPr/>
            <p:nvPr/>
          </p:nvSpPr>
          <p:spPr>
            <a:xfrm>
              <a:off x="517937" y="5748338"/>
              <a:ext cx="6037983" cy="880041"/>
            </a:xfrm>
            <a:prstGeom prst="homePlat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2B08614-2D3A-C6CF-859C-D4847D8AA967}"/>
                </a:ext>
              </a:extLst>
            </p:cNvPr>
            <p:cNvSpPr txBox="1"/>
            <p:nvPr/>
          </p:nvSpPr>
          <p:spPr>
            <a:xfrm>
              <a:off x="517937" y="6013091"/>
              <a:ext cx="56288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600" b="1" dirty="0">
                  <a:latin typeface="Montserrat" pitchFamily="2" charset="77"/>
                </a:rPr>
                <a:t>Il Brownwashing riduce la performance finanziaria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8CC455C-4EF5-2CD4-F1B4-33DC6E61C919}"/>
              </a:ext>
            </a:extLst>
          </p:cNvPr>
          <p:cNvSpPr txBox="1"/>
          <p:nvPr/>
        </p:nvSpPr>
        <p:spPr>
          <a:xfrm>
            <a:off x="7528141" y="-2195652"/>
            <a:ext cx="38955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Montserrat" pitchFamily="2" charset="77"/>
              </a:rPr>
              <a:t>Le </a:t>
            </a:r>
            <a:r>
              <a:rPr lang="en-GB" sz="1600" dirty="0" err="1">
                <a:latin typeface="Montserrat" pitchFamily="2" charset="77"/>
              </a:rPr>
              <a:t>imprese</a:t>
            </a:r>
            <a:r>
              <a:rPr lang="en-GB" sz="1600" dirty="0">
                <a:latin typeface="Montserrat" pitchFamily="2" charset="77"/>
              </a:rPr>
              <a:t> </a:t>
            </a:r>
            <a:r>
              <a:rPr lang="en-GB" sz="1600" dirty="0" err="1">
                <a:latin typeface="Montserrat" pitchFamily="2" charset="77"/>
              </a:rPr>
              <a:t>inizialmente</a:t>
            </a:r>
            <a:r>
              <a:rPr lang="en-GB" sz="1600" dirty="0">
                <a:latin typeface="Montserrat" pitchFamily="2" charset="77"/>
              </a:rPr>
              <a:t> </a:t>
            </a:r>
            <a:r>
              <a:rPr lang="en-GB" sz="1600" dirty="0" err="1">
                <a:latin typeface="Montserrat" pitchFamily="2" charset="77"/>
              </a:rPr>
              <a:t>incoerenti</a:t>
            </a:r>
            <a:r>
              <a:rPr lang="en-GB" sz="1600" dirty="0">
                <a:latin typeface="Montserrat" pitchFamily="2" charset="77"/>
              </a:rPr>
              <a:t>, </a:t>
            </a:r>
            <a:r>
              <a:rPr lang="en-GB" sz="1600" dirty="0" err="1">
                <a:latin typeface="Montserrat" pitchFamily="2" charset="77"/>
              </a:rPr>
              <a:t>classificate</a:t>
            </a:r>
            <a:r>
              <a:rPr lang="en-GB" sz="1600" dirty="0">
                <a:latin typeface="Montserrat" pitchFamily="2" charset="77"/>
              </a:rPr>
              <a:t> come </a:t>
            </a:r>
            <a:r>
              <a:rPr lang="en-GB" sz="1600" i="1" dirty="0">
                <a:latin typeface="Montserrat" pitchFamily="2" charset="77"/>
              </a:rPr>
              <a:t>greenwasher</a:t>
            </a:r>
            <a:r>
              <a:rPr lang="en-GB" sz="1600" dirty="0">
                <a:latin typeface="Montserrat" pitchFamily="2" charset="77"/>
              </a:rPr>
              <a:t> o </a:t>
            </a:r>
            <a:r>
              <a:rPr lang="en-GB" sz="1600" i="1" dirty="0">
                <a:latin typeface="Montserrat" pitchFamily="2" charset="77"/>
              </a:rPr>
              <a:t>brownwasher</a:t>
            </a:r>
            <a:r>
              <a:rPr lang="en-GB" sz="1600" dirty="0">
                <a:latin typeface="Montserrat" pitchFamily="2" charset="77"/>
              </a:rPr>
              <a:t> in un </a:t>
            </a:r>
            <a:r>
              <a:rPr lang="en-GB" sz="1600" dirty="0" err="1">
                <a:latin typeface="Montserrat" pitchFamily="2" charset="77"/>
              </a:rPr>
              <a:t>determinato</a:t>
            </a:r>
            <a:r>
              <a:rPr lang="en-GB" sz="1600" dirty="0">
                <a:latin typeface="Montserrat" pitchFamily="2" charset="77"/>
              </a:rPr>
              <a:t> anno, </a:t>
            </a:r>
            <a:r>
              <a:rPr lang="en-GB" sz="1600" dirty="0" err="1">
                <a:latin typeface="Montserrat" pitchFamily="2" charset="77"/>
              </a:rPr>
              <a:t>tendono</a:t>
            </a:r>
            <a:r>
              <a:rPr lang="en-GB" sz="1600" dirty="0">
                <a:latin typeface="Montserrat" pitchFamily="2" charset="77"/>
              </a:rPr>
              <a:t> a </a:t>
            </a:r>
            <a:r>
              <a:rPr lang="en-GB" sz="1600" dirty="0" err="1">
                <a:latin typeface="Montserrat" pitchFamily="2" charset="77"/>
              </a:rPr>
              <a:t>riallineare</a:t>
            </a:r>
            <a:r>
              <a:rPr lang="en-GB" sz="1600" dirty="0">
                <a:latin typeface="Montserrat" pitchFamily="2" charset="77"/>
              </a:rPr>
              <a:t> la propria </a:t>
            </a:r>
            <a:r>
              <a:rPr lang="en-GB" sz="1600" dirty="0" err="1">
                <a:latin typeface="Montserrat" pitchFamily="2" charset="77"/>
              </a:rPr>
              <a:t>condotta</a:t>
            </a:r>
            <a:r>
              <a:rPr lang="en-GB" sz="1600" dirty="0">
                <a:latin typeface="Montserrat" pitchFamily="2" charset="77"/>
              </a:rPr>
              <a:t> o </a:t>
            </a:r>
            <a:r>
              <a:rPr lang="en-GB" sz="1600" dirty="0" err="1">
                <a:latin typeface="Montserrat" pitchFamily="2" charset="77"/>
              </a:rPr>
              <a:t>mantengono</a:t>
            </a:r>
            <a:r>
              <a:rPr lang="en-GB" sz="1600" dirty="0">
                <a:latin typeface="Montserrat" pitchFamily="2" charset="77"/>
              </a:rPr>
              <a:t> il loro </a:t>
            </a:r>
            <a:r>
              <a:rPr lang="en-GB" sz="1600" dirty="0" err="1">
                <a:latin typeface="Montserrat" pitchFamily="2" charset="77"/>
              </a:rPr>
              <a:t>disallineamento</a:t>
            </a:r>
            <a:r>
              <a:rPr lang="en-GB" sz="1600" dirty="0">
                <a:latin typeface="Montserrat" pitchFamily="2" charset="77"/>
              </a:rPr>
              <a:t>?</a:t>
            </a:r>
            <a:endParaRPr lang="en-IT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2D1ED7-4634-689A-3E9C-6F854176A0DE}"/>
              </a:ext>
            </a:extLst>
          </p:cNvPr>
          <p:cNvSpPr txBox="1"/>
          <p:nvPr/>
        </p:nvSpPr>
        <p:spPr>
          <a:xfrm>
            <a:off x="956078" y="2303818"/>
            <a:ext cx="40468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Montserrat" pitchFamily="2" charset="77"/>
              </a:rPr>
              <a:t>Qual </a:t>
            </a:r>
            <a:r>
              <a:rPr lang="en-GB" sz="1600" dirty="0" err="1">
                <a:latin typeface="Montserrat" pitchFamily="2" charset="77"/>
              </a:rPr>
              <a:t>è</a:t>
            </a:r>
            <a:r>
              <a:rPr lang="en-GB" sz="1600" dirty="0">
                <a:latin typeface="Montserrat" pitchFamily="2" charset="77"/>
              </a:rPr>
              <a:t> </a:t>
            </a:r>
            <a:r>
              <a:rPr lang="en-GB" sz="1600" dirty="0" err="1">
                <a:latin typeface="Montserrat" pitchFamily="2" charset="77"/>
              </a:rPr>
              <a:t>l'effetto</a:t>
            </a:r>
            <a:r>
              <a:rPr lang="en-GB" sz="1600" dirty="0">
                <a:latin typeface="Montserrat" pitchFamily="2" charset="77"/>
              </a:rPr>
              <a:t> delle </a:t>
            </a:r>
            <a:r>
              <a:rPr lang="en-GB" sz="1600" dirty="0" err="1">
                <a:latin typeface="Montserrat" pitchFamily="2" charset="77"/>
              </a:rPr>
              <a:t>strategie</a:t>
            </a:r>
            <a:r>
              <a:rPr lang="en-GB" sz="1600" dirty="0">
                <a:latin typeface="Montserrat" pitchFamily="2" charset="77"/>
              </a:rPr>
              <a:t> di </a:t>
            </a:r>
            <a:r>
              <a:rPr lang="en-GB" sz="1600" i="1" dirty="0">
                <a:latin typeface="Montserrat" pitchFamily="2" charset="77"/>
              </a:rPr>
              <a:t>greenwashing</a:t>
            </a:r>
            <a:r>
              <a:rPr lang="en-GB" sz="1600" dirty="0">
                <a:latin typeface="Montserrat" pitchFamily="2" charset="77"/>
              </a:rPr>
              <a:t> e </a:t>
            </a:r>
            <a:r>
              <a:rPr lang="en-GB" sz="1600" i="1" dirty="0">
                <a:latin typeface="Montserrat" pitchFamily="2" charset="77"/>
              </a:rPr>
              <a:t>brownwashing</a:t>
            </a:r>
            <a:r>
              <a:rPr lang="en-GB" sz="1600" dirty="0">
                <a:latin typeface="Montserrat" pitchFamily="2" charset="77"/>
              </a:rPr>
              <a:t> </a:t>
            </a:r>
            <a:r>
              <a:rPr lang="en-GB" sz="1600" dirty="0" err="1">
                <a:latin typeface="Montserrat" pitchFamily="2" charset="77"/>
              </a:rPr>
              <a:t>sulla</a:t>
            </a:r>
            <a:r>
              <a:rPr lang="en-GB" sz="1600" dirty="0">
                <a:latin typeface="Montserrat" pitchFamily="2" charset="77"/>
              </a:rPr>
              <a:t> performance finanziaria (CFP) delle </a:t>
            </a:r>
            <a:r>
              <a:rPr lang="en-GB" sz="1600" dirty="0" err="1">
                <a:latin typeface="Montserrat" pitchFamily="2" charset="77"/>
              </a:rPr>
              <a:t>imprese</a:t>
            </a:r>
            <a:r>
              <a:rPr lang="en-GB" sz="1600" dirty="0">
                <a:latin typeface="Montserrat" pitchFamily="2" charset="77"/>
              </a:rPr>
              <a:t> </a:t>
            </a:r>
            <a:r>
              <a:rPr lang="en-GB" sz="1600" dirty="0" err="1">
                <a:latin typeface="Montserrat" pitchFamily="2" charset="77"/>
              </a:rPr>
              <a:t>europee</a:t>
            </a:r>
            <a:r>
              <a:rPr lang="en-GB" sz="1600" dirty="0">
                <a:latin typeface="Montserrat" pitchFamily="2" charset="77"/>
              </a:rPr>
              <a:t> </a:t>
            </a:r>
            <a:r>
              <a:rPr lang="en-GB" sz="1600" dirty="0" err="1">
                <a:latin typeface="Montserrat" pitchFamily="2" charset="77"/>
              </a:rPr>
              <a:t>nel</a:t>
            </a:r>
            <a:r>
              <a:rPr lang="en-GB" sz="1600" dirty="0">
                <a:latin typeface="Montserrat" pitchFamily="2" charset="77"/>
              </a:rPr>
              <a:t> breve e medio </a:t>
            </a:r>
            <a:r>
              <a:rPr lang="en-GB" sz="1600" dirty="0" err="1">
                <a:latin typeface="Montserrat" pitchFamily="2" charset="77"/>
              </a:rPr>
              <a:t>periodo</a:t>
            </a:r>
            <a:r>
              <a:rPr lang="en-GB" sz="1600" dirty="0">
                <a:latin typeface="Montserrat" pitchFamily="2" charset="77"/>
              </a:rPr>
              <a:t>?</a:t>
            </a:r>
            <a:endParaRPr lang="en-IT" sz="1600" dirty="0">
              <a:latin typeface="Montserrat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C5B8D1-4189-5BF8-6F3D-A50B1517ECB9}"/>
              </a:ext>
            </a:extLst>
          </p:cNvPr>
          <p:cNvSpPr/>
          <p:nvPr/>
        </p:nvSpPr>
        <p:spPr>
          <a:xfrm>
            <a:off x="7528141" y="0"/>
            <a:ext cx="3895596" cy="2031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FDC12A-7356-2BC5-B6DA-C5B0BD10B2AE}"/>
              </a:ext>
            </a:extLst>
          </p:cNvPr>
          <p:cNvSpPr/>
          <p:nvPr/>
        </p:nvSpPr>
        <p:spPr>
          <a:xfrm>
            <a:off x="768263" y="0"/>
            <a:ext cx="4126447" cy="1653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" name="Document 1">
            <a:extLst>
              <a:ext uri="{FF2B5EF4-FFF2-40B4-BE49-F238E27FC236}">
                <a16:creationId xmlns:a16="http://schemas.microsoft.com/office/drawing/2014/main" id="{D0B62E72-3E24-ECDF-8843-4EC061F1EFC4}"/>
              </a:ext>
            </a:extLst>
          </p:cNvPr>
          <p:cNvSpPr/>
          <p:nvPr/>
        </p:nvSpPr>
        <p:spPr>
          <a:xfrm rot="5400000">
            <a:off x="5498487" y="164486"/>
            <a:ext cx="6858000" cy="6529026"/>
          </a:xfrm>
          <a:prstGeom prst="flowChartDocument">
            <a:avLst/>
          </a:prstGeom>
          <a:solidFill>
            <a:schemeClr val="tx2">
              <a:lumMod val="50000"/>
              <a:lumOff val="50000"/>
              <a:alpha val="2403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33E6D1C-8B5F-412B-DCF0-168CD0CACBD4}"/>
              </a:ext>
            </a:extLst>
          </p:cNvPr>
          <p:cNvSpPr/>
          <p:nvPr/>
        </p:nvSpPr>
        <p:spPr>
          <a:xfrm>
            <a:off x="2482018" y="974045"/>
            <a:ext cx="843718" cy="843718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86E951-36F3-D931-83AD-533864B133C6}"/>
              </a:ext>
            </a:extLst>
          </p:cNvPr>
          <p:cNvSpPr txBox="1"/>
          <p:nvPr/>
        </p:nvSpPr>
        <p:spPr>
          <a:xfrm>
            <a:off x="2470443" y="1226627"/>
            <a:ext cx="967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600" b="1" dirty="0">
                <a:solidFill>
                  <a:schemeClr val="bg1"/>
                </a:solidFill>
                <a:latin typeface="Montserrat" pitchFamily="2" charset="77"/>
              </a:rPr>
              <a:t>I parte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886D145-E423-F61F-9112-B6FA10E6B51A}"/>
              </a:ext>
            </a:extLst>
          </p:cNvPr>
          <p:cNvSpPr/>
          <p:nvPr/>
        </p:nvSpPr>
        <p:spPr>
          <a:xfrm>
            <a:off x="8606955" y="974045"/>
            <a:ext cx="843718" cy="843718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BABB4D-66E4-1B06-00C7-83F80F6B12AE}"/>
              </a:ext>
            </a:extLst>
          </p:cNvPr>
          <p:cNvSpPr txBox="1"/>
          <p:nvPr/>
        </p:nvSpPr>
        <p:spPr>
          <a:xfrm>
            <a:off x="8572230" y="1226627"/>
            <a:ext cx="967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600" b="1" dirty="0">
                <a:solidFill>
                  <a:schemeClr val="bg1"/>
                </a:solidFill>
                <a:latin typeface="Montserrat" pitchFamily="2" charset="77"/>
              </a:rPr>
              <a:t>II parte</a:t>
            </a:r>
          </a:p>
        </p:txBody>
      </p:sp>
      <p:pic>
        <p:nvPicPr>
          <p:cNvPr id="5" name="Graphic 4" descr="Folder with solid fill">
            <a:extLst>
              <a:ext uri="{FF2B5EF4-FFF2-40B4-BE49-F238E27FC236}">
                <a16:creationId xmlns:a16="http://schemas.microsoft.com/office/drawing/2014/main" id="{74133BF4-5C49-FF40-E27D-4322E9ED1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9482" y="3042482"/>
            <a:ext cx="773035" cy="77303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0B72994-693E-6289-83E7-FCAEB9FF3371}"/>
              </a:ext>
            </a:extLst>
          </p:cNvPr>
          <p:cNvGrpSpPr/>
          <p:nvPr/>
        </p:nvGrpSpPr>
        <p:grpSpPr>
          <a:xfrm>
            <a:off x="-529" y="4160754"/>
            <a:ext cx="518466" cy="1160795"/>
            <a:chOff x="338442" y="4396198"/>
            <a:chExt cx="518466" cy="1160795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42B7F59-0237-EB31-48B1-74EFC82B483F}"/>
                </a:ext>
              </a:extLst>
            </p:cNvPr>
            <p:cNvSpPr/>
            <p:nvPr/>
          </p:nvSpPr>
          <p:spPr>
            <a:xfrm>
              <a:off x="338442" y="4396198"/>
              <a:ext cx="518466" cy="11607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9C00EE-E701-BD31-D8A6-9A58F6688078}"/>
                </a:ext>
              </a:extLst>
            </p:cNvPr>
            <p:cNvSpPr txBox="1"/>
            <p:nvPr/>
          </p:nvSpPr>
          <p:spPr>
            <a:xfrm>
              <a:off x="338442" y="4791929"/>
              <a:ext cx="518466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T" b="1" dirty="0">
                  <a:solidFill>
                    <a:schemeClr val="bg1"/>
                  </a:solidFill>
                  <a:latin typeface="Montserrat" pitchFamily="2" charset="77"/>
                </a:rPr>
                <a:t>H1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4929AC0-306C-CB9E-CD93-5FD195E61E07}"/>
              </a:ext>
            </a:extLst>
          </p:cNvPr>
          <p:cNvGrpSpPr/>
          <p:nvPr/>
        </p:nvGrpSpPr>
        <p:grpSpPr>
          <a:xfrm>
            <a:off x="-529" y="5601971"/>
            <a:ext cx="518466" cy="1160795"/>
            <a:chOff x="357606" y="5601972"/>
            <a:chExt cx="518466" cy="1160795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4927E3F-03E9-69D3-7BA8-A2EFBC4AE55F}"/>
                </a:ext>
              </a:extLst>
            </p:cNvPr>
            <p:cNvSpPr/>
            <p:nvPr/>
          </p:nvSpPr>
          <p:spPr>
            <a:xfrm>
              <a:off x="357606" y="5601972"/>
              <a:ext cx="518466" cy="11607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69427E-8520-4212-3065-DAA1F94E834D}"/>
                </a:ext>
              </a:extLst>
            </p:cNvPr>
            <p:cNvSpPr txBox="1"/>
            <p:nvPr/>
          </p:nvSpPr>
          <p:spPr>
            <a:xfrm>
              <a:off x="357606" y="5997703"/>
              <a:ext cx="518466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T" b="1" dirty="0">
                  <a:solidFill>
                    <a:schemeClr val="bg1"/>
                  </a:solidFill>
                  <a:latin typeface="Montserrat" pitchFamily="2" charset="77"/>
                </a:rPr>
                <a:t>H2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6916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CB213-0D75-E8ED-0580-815A2B150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FD3414D3-6CBB-C16F-D09D-60D7D12C7D1F}"/>
              </a:ext>
            </a:extLst>
          </p:cNvPr>
          <p:cNvGrpSpPr/>
          <p:nvPr/>
        </p:nvGrpSpPr>
        <p:grpSpPr>
          <a:xfrm>
            <a:off x="-5012618" y="5745344"/>
            <a:ext cx="6037983" cy="880041"/>
            <a:chOff x="517937" y="5748338"/>
            <a:chExt cx="6037983" cy="880041"/>
          </a:xfrm>
        </p:grpSpPr>
        <p:sp>
          <p:nvSpPr>
            <p:cNvPr id="39" name="Pentagon 38">
              <a:extLst>
                <a:ext uri="{FF2B5EF4-FFF2-40B4-BE49-F238E27FC236}">
                  <a16:creationId xmlns:a16="http://schemas.microsoft.com/office/drawing/2014/main" id="{42FFD193-88E8-141C-F909-0AC1D74C250A}"/>
                </a:ext>
              </a:extLst>
            </p:cNvPr>
            <p:cNvSpPr/>
            <p:nvPr/>
          </p:nvSpPr>
          <p:spPr>
            <a:xfrm>
              <a:off x="517937" y="5748338"/>
              <a:ext cx="6037983" cy="880041"/>
            </a:xfrm>
            <a:prstGeom prst="homePlat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5ED5D66-C6DE-C20D-343F-672434A7B6D9}"/>
                </a:ext>
              </a:extLst>
            </p:cNvPr>
            <p:cNvSpPr txBox="1"/>
            <p:nvPr/>
          </p:nvSpPr>
          <p:spPr>
            <a:xfrm>
              <a:off x="517937" y="6013091"/>
              <a:ext cx="56288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600" b="1" dirty="0">
                  <a:latin typeface="Montserrat" pitchFamily="2" charset="77"/>
                </a:rPr>
                <a:t>Il Brownwashing riduce la performance finanziaria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4F0746C-9FBA-204E-E34B-B5CD323C2259}"/>
              </a:ext>
            </a:extLst>
          </p:cNvPr>
          <p:cNvSpPr txBox="1"/>
          <p:nvPr/>
        </p:nvSpPr>
        <p:spPr>
          <a:xfrm>
            <a:off x="7528141" y="-2195652"/>
            <a:ext cx="38955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Montserrat" pitchFamily="2" charset="77"/>
              </a:rPr>
              <a:t>Le </a:t>
            </a:r>
            <a:r>
              <a:rPr lang="en-GB" sz="1600" dirty="0" err="1">
                <a:latin typeface="Montserrat" pitchFamily="2" charset="77"/>
              </a:rPr>
              <a:t>imprese</a:t>
            </a:r>
            <a:r>
              <a:rPr lang="en-GB" sz="1600" dirty="0">
                <a:latin typeface="Montserrat" pitchFamily="2" charset="77"/>
              </a:rPr>
              <a:t> </a:t>
            </a:r>
            <a:r>
              <a:rPr lang="en-GB" sz="1600" dirty="0" err="1">
                <a:latin typeface="Montserrat" pitchFamily="2" charset="77"/>
              </a:rPr>
              <a:t>inizialmente</a:t>
            </a:r>
            <a:r>
              <a:rPr lang="en-GB" sz="1600" dirty="0">
                <a:latin typeface="Montserrat" pitchFamily="2" charset="77"/>
              </a:rPr>
              <a:t> </a:t>
            </a:r>
            <a:r>
              <a:rPr lang="en-GB" sz="1600" dirty="0" err="1">
                <a:latin typeface="Montserrat" pitchFamily="2" charset="77"/>
              </a:rPr>
              <a:t>incoerenti</a:t>
            </a:r>
            <a:r>
              <a:rPr lang="en-GB" sz="1600" dirty="0">
                <a:latin typeface="Montserrat" pitchFamily="2" charset="77"/>
              </a:rPr>
              <a:t>, </a:t>
            </a:r>
            <a:r>
              <a:rPr lang="en-GB" sz="1600" dirty="0" err="1">
                <a:latin typeface="Montserrat" pitchFamily="2" charset="77"/>
              </a:rPr>
              <a:t>classificate</a:t>
            </a:r>
            <a:r>
              <a:rPr lang="en-GB" sz="1600" dirty="0">
                <a:latin typeface="Montserrat" pitchFamily="2" charset="77"/>
              </a:rPr>
              <a:t> come </a:t>
            </a:r>
            <a:r>
              <a:rPr lang="en-GB" sz="1600" i="1" dirty="0">
                <a:latin typeface="Montserrat" pitchFamily="2" charset="77"/>
              </a:rPr>
              <a:t>greenwasher</a:t>
            </a:r>
            <a:r>
              <a:rPr lang="en-GB" sz="1600" dirty="0">
                <a:latin typeface="Montserrat" pitchFamily="2" charset="77"/>
              </a:rPr>
              <a:t> o </a:t>
            </a:r>
            <a:r>
              <a:rPr lang="en-GB" sz="1600" i="1" dirty="0">
                <a:latin typeface="Montserrat" pitchFamily="2" charset="77"/>
              </a:rPr>
              <a:t>brownwasher</a:t>
            </a:r>
            <a:r>
              <a:rPr lang="en-GB" sz="1600" dirty="0">
                <a:latin typeface="Montserrat" pitchFamily="2" charset="77"/>
              </a:rPr>
              <a:t> in un </a:t>
            </a:r>
            <a:r>
              <a:rPr lang="en-GB" sz="1600" dirty="0" err="1">
                <a:latin typeface="Montserrat" pitchFamily="2" charset="77"/>
              </a:rPr>
              <a:t>determinato</a:t>
            </a:r>
            <a:r>
              <a:rPr lang="en-GB" sz="1600" dirty="0">
                <a:latin typeface="Montserrat" pitchFamily="2" charset="77"/>
              </a:rPr>
              <a:t> anno, </a:t>
            </a:r>
            <a:r>
              <a:rPr lang="en-GB" sz="1600" dirty="0" err="1">
                <a:latin typeface="Montserrat" pitchFamily="2" charset="77"/>
              </a:rPr>
              <a:t>tendono</a:t>
            </a:r>
            <a:r>
              <a:rPr lang="en-GB" sz="1600" dirty="0">
                <a:latin typeface="Montserrat" pitchFamily="2" charset="77"/>
              </a:rPr>
              <a:t> a </a:t>
            </a:r>
            <a:r>
              <a:rPr lang="en-GB" sz="1600" dirty="0" err="1">
                <a:latin typeface="Montserrat" pitchFamily="2" charset="77"/>
              </a:rPr>
              <a:t>riallineare</a:t>
            </a:r>
            <a:r>
              <a:rPr lang="en-GB" sz="1600" dirty="0">
                <a:latin typeface="Montserrat" pitchFamily="2" charset="77"/>
              </a:rPr>
              <a:t> la propria </a:t>
            </a:r>
            <a:r>
              <a:rPr lang="en-GB" sz="1600" dirty="0" err="1">
                <a:latin typeface="Montserrat" pitchFamily="2" charset="77"/>
              </a:rPr>
              <a:t>condotta</a:t>
            </a:r>
            <a:r>
              <a:rPr lang="en-GB" sz="1600" dirty="0">
                <a:latin typeface="Montserrat" pitchFamily="2" charset="77"/>
              </a:rPr>
              <a:t> o </a:t>
            </a:r>
            <a:r>
              <a:rPr lang="en-GB" sz="1600" dirty="0" err="1">
                <a:latin typeface="Montserrat" pitchFamily="2" charset="77"/>
              </a:rPr>
              <a:t>mantengono</a:t>
            </a:r>
            <a:r>
              <a:rPr lang="en-GB" sz="1600" dirty="0">
                <a:latin typeface="Montserrat" pitchFamily="2" charset="77"/>
              </a:rPr>
              <a:t> il loro </a:t>
            </a:r>
            <a:r>
              <a:rPr lang="en-GB" sz="1600" dirty="0" err="1">
                <a:latin typeface="Montserrat" pitchFamily="2" charset="77"/>
              </a:rPr>
              <a:t>disallineamento</a:t>
            </a:r>
            <a:r>
              <a:rPr lang="en-GB" sz="1600" dirty="0">
                <a:latin typeface="Montserrat" pitchFamily="2" charset="77"/>
              </a:rPr>
              <a:t>?</a:t>
            </a:r>
            <a:endParaRPr lang="en-IT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53CA92-BDEC-049B-B7A9-7173F0C42FB0}"/>
              </a:ext>
            </a:extLst>
          </p:cNvPr>
          <p:cNvSpPr txBox="1"/>
          <p:nvPr/>
        </p:nvSpPr>
        <p:spPr>
          <a:xfrm>
            <a:off x="956078" y="2303818"/>
            <a:ext cx="40468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Montserrat" pitchFamily="2" charset="77"/>
              </a:rPr>
              <a:t>Qual </a:t>
            </a:r>
            <a:r>
              <a:rPr lang="en-GB" sz="1600" dirty="0" err="1">
                <a:latin typeface="Montserrat" pitchFamily="2" charset="77"/>
              </a:rPr>
              <a:t>è</a:t>
            </a:r>
            <a:r>
              <a:rPr lang="en-GB" sz="1600" dirty="0">
                <a:latin typeface="Montserrat" pitchFamily="2" charset="77"/>
              </a:rPr>
              <a:t> </a:t>
            </a:r>
            <a:r>
              <a:rPr lang="en-GB" sz="1600" dirty="0" err="1">
                <a:latin typeface="Montserrat" pitchFamily="2" charset="77"/>
              </a:rPr>
              <a:t>l'effetto</a:t>
            </a:r>
            <a:r>
              <a:rPr lang="en-GB" sz="1600" dirty="0">
                <a:latin typeface="Montserrat" pitchFamily="2" charset="77"/>
              </a:rPr>
              <a:t> delle </a:t>
            </a:r>
            <a:r>
              <a:rPr lang="en-GB" sz="1600" dirty="0" err="1">
                <a:latin typeface="Montserrat" pitchFamily="2" charset="77"/>
              </a:rPr>
              <a:t>strategie</a:t>
            </a:r>
            <a:r>
              <a:rPr lang="en-GB" sz="1600" dirty="0">
                <a:latin typeface="Montserrat" pitchFamily="2" charset="77"/>
              </a:rPr>
              <a:t> di </a:t>
            </a:r>
            <a:r>
              <a:rPr lang="en-GB" sz="1600" i="1" dirty="0">
                <a:latin typeface="Montserrat" pitchFamily="2" charset="77"/>
              </a:rPr>
              <a:t>greenwashing</a:t>
            </a:r>
            <a:r>
              <a:rPr lang="en-GB" sz="1600" dirty="0">
                <a:latin typeface="Montserrat" pitchFamily="2" charset="77"/>
              </a:rPr>
              <a:t> e </a:t>
            </a:r>
            <a:r>
              <a:rPr lang="en-GB" sz="1600" i="1" dirty="0">
                <a:latin typeface="Montserrat" pitchFamily="2" charset="77"/>
              </a:rPr>
              <a:t>brownwashing</a:t>
            </a:r>
            <a:r>
              <a:rPr lang="en-GB" sz="1600" dirty="0">
                <a:latin typeface="Montserrat" pitchFamily="2" charset="77"/>
              </a:rPr>
              <a:t> </a:t>
            </a:r>
            <a:r>
              <a:rPr lang="en-GB" sz="1600" dirty="0" err="1">
                <a:latin typeface="Montserrat" pitchFamily="2" charset="77"/>
              </a:rPr>
              <a:t>sulla</a:t>
            </a:r>
            <a:r>
              <a:rPr lang="en-GB" sz="1600" dirty="0">
                <a:latin typeface="Montserrat" pitchFamily="2" charset="77"/>
              </a:rPr>
              <a:t> performance finanziaria (CFP) delle </a:t>
            </a:r>
            <a:r>
              <a:rPr lang="en-GB" sz="1600" dirty="0" err="1">
                <a:latin typeface="Montserrat" pitchFamily="2" charset="77"/>
              </a:rPr>
              <a:t>imprese</a:t>
            </a:r>
            <a:r>
              <a:rPr lang="en-GB" sz="1600" dirty="0">
                <a:latin typeface="Montserrat" pitchFamily="2" charset="77"/>
              </a:rPr>
              <a:t> </a:t>
            </a:r>
            <a:r>
              <a:rPr lang="en-GB" sz="1600" dirty="0" err="1">
                <a:latin typeface="Montserrat" pitchFamily="2" charset="77"/>
              </a:rPr>
              <a:t>europee</a:t>
            </a:r>
            <a:r>
              <a:rPr lang="en-GB" sz="1600" dirty="0">
                <a:latin typeface="Montserrat" pitchFamily="2" charset="77"/>
              </a:rPr>
              <a:t> </a:t>
            </a:r>
            <a:r>
              <a:rPr lang="en-GB" sz="1600" dirty="0" err="1">
                <a:latin typeface="Montserrat" pitchFamily="2" charset="77"/>
              </a:rPr>
              <a:t>nel</a:t>
            </a:r>
            <a:r>
              <a:rPr lang="en-GB" sz="1600" dirty="0">
                <a:latin typeface="Montserrat" pitchFamily="2" charset="77"/>
              </a:rPr>
              <a:t> breve e medio </a:t>
            </a:r>
            <a:r>
              <a:rPr lang="en-GB" sz="1600" dirty="0" err="1">
                <a:latin typeface="Montserrat" pitchFamily="2" charset="77"/>
              </a:rPr>
              <a:t>periodo</a:t>
            </a:r>
            <a:r>
              <a:rPr lang="en-GB" sz="1600" dirty="0">
                <a:latin typeface="Montserrat" pitchFamily="2" charset="77"/>
              </a:rPr>
              <a:t>?</a:t>
            </a:r>
            <a:endParaRPr lang="en-IT" sz="1600" dirty="0">
              <a:latin typeface="Montserrat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93BA87-338A-D60A-0793-9C8DABA1BC59}"/>
              </a:ext>
            </a:extLst>
          </p:cNvPr>
          <p:cNvSpPr/>
          <p:nvPr/>
        </p:nvSpPr>
        <p:spPr>
          <a:xfrm>
            <a:off x="7528141" y="0"/>
            <a:ext cx="3895596" cy="2031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C94CF9-CD1C-495F-7069-BBC1C4770466}"/>
              </a:ext>
            </a:extLst>
          </p:cNvPr>
          <p:cNvSpPr/>
          <p:nvPr/>
        </p:nvSpPr>
        <p:spPr>
          <a:xfrm>
            <a:off x="768263" y="0"/>
            <a:ext cx="4126447" cy="1653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" name="Document 1">
            <a:extLst>
              <a:ext uri="{FF2B5EF4-FFF2-40B4-BE49-F238E27FC236}">
                <a16:creationId xmlns:a16="http://schemas.microsoft.com/office/drawing/2014/main" id="{CE534A78-8F89-EE54-4A15-F2EA55EE9596}"/>
              </a:ext>
            </a:extLst>
          </p:cNvPr>
          <p:cNvSpPr/>
          <p:nvPr/>
        </p:nvSpPr>
        <p:spPr>
          <a:xfrm rot="5400000">
            <a:off x="5498487" y="164486"/>
            <a:ext cx="6858000" cy="6529026"/>
          </a:xfrm>
          <a:prstGeom prst="flowChartDocument">
            <a:avLst/>
          </a:prstGeom>
          <a:solidFill>
            <a:schemeClr val="tx2">
              <a:lumMod val="50000"/>
              <a:lumOff val="50000"/>
              <a:alpha val="2403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A78910-CC22-CC3F-5429-A4959ED1AB34}"/>
              </a:ext>
            </a:extLst>
          </p:cNvPr>
          <p:cNvSpPr/>
          <p:nvPr/>
        </p:nvSpPr>
        <p:spPr>
          <a:xfrm>
            <a:off x="2482018" y="974045"/>
            <a:ext cx="843718" cy="843718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69EF3D-DF16-CD03-CA47-4401963B8895}"/>
              </a:ext>
            </a:extLst>
          </p:cNvPr>
          <p:cNvSpPr txBox="1"/>
          <p:nvPr/>
        </p:nvSpPr>
        <p:spPr>
          <a:xfrm>
            <a:off x="2470443" y="1226627"/>
            <a:ext cx="967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600" b="1" dirty="0">
                <a:solidFill>
                  <a:schemeClr val="bg1"/>
                </a:solidFill>
                <a:latin typeface="Montserrat" pitchFamily="2" charset="77"/>
              </a:rPr>
              <a:t>I parte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B33A579-EE0C-9DD4-89E1-F0FEA7341EDF}"/>
              </a:ext>
            </a:extLst>
          </p:cNvPr>
          <p:cNvSpPr/>
          <p:nvPr/>
        </p:nvSpPr>
        <p:spPr>
          <a:xfrm>
            <a:off x="8606955" y="974045"/>
            <a:ext cx="843718" cy="843718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4ACF2C-2284-30D8-63AC-A2027CE87EC5}"/>
              </a:ext>
            </a:extLst>
          </p:cNvPr>
          <p:cNvSpPr txBox="1"/>
          <p:nvPr/>
        </p:nvSpPr>
        <p:spPr>
          <a:xfrm>
            <a:off x="8572230" y="1226627"/>
            <a:ext cx="967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600" b="1" dirty="0">
                <a:solidFill>
                  <a:schemeClr val="bg1"/>
                </a:solidFill>
                <a:latin typeface="Montserrat" pitchFamily="2" charset="77"/>
              </a:rPr>
              <a:t>II parte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5661A8D-13B9-DBA2-DF39-F9ABEF468A34}"/>
              </a:ext>
            </a:extLst>
          </p:cNvPr>
          <p:cNvGrpSpPr/>
          <p:nvPr/>
        </p:nvGrpSpPr>
        <p:grpSpPr>
          <a:xfrm>
            <a:off x="-529" y="5601971"/>
            <a:ext cx="518466" cy="1160795"/>
            <a:chOff x="357606" y="5601972"/>
            <a:chExt cx="518466" cy="1160795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4E924E8-F1E0-5B69-A64F-81740C574ACD}"/>
                </a:ext>
              </a:extLst>
            </p:cNvPr>
            <p:cNvSpPr/>
            <p:nvPr/>
          </p:nvSpPr>
          <p:spPr>
            <a:xfrm>
              <a:off x="357606" y="5601972"/>
              <a:ext cx="518466" cy="11607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79C4D90-0A0B-5BB5-576F-FBFE8CA77052}"/>
                </a:ext>
              </a:extLst>
            </p:cNvPr>
            <p:cNvSpPr txBox="1"/>
            <p:nvPr/>
          </p:nvSpPr>
          <p:spPr>
            <a:xfrm>
              <a:off x="357606" y="5997703"/>
              <a:ext cx="518466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T" b="1" dirty="0">
                  <a:solidFill>
                    <a:schemeClr val="bg1"/>
                  </a:solidFill>
                  <a:latin typeface="Montserrat" pitchFamily="2" charset="77"/>
                </a:rPr>
                <a:t>H2</a:t>
              </a:r>
            </a:p>
          </p:txBody>
        </p:sp>
      </p:grpSp>
      <p:pic>
        <p:nvPicPr>
          <p:cNvPr id="5" name="Graphic 4" descr="Folder with solid fill">
            <a:extLst>
              <a:ext uri="{FF2B5EF4-FFF2-40B4-BE49-F238E27FC236}">
                <a16:creationId xmlns:a16="http://schemas.microsoft.com/office/drawing/2014/main" id="{4396AB31-DC15-C658-0746-9CC507E14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9482" y="3042482"/>
            <a:ext cx="773035" cy="77303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A0FD0A98-F50F-708A-A324-2201A8843148}"/>
              </a:ext>
            </a:extLst>
          </p:cNvPr>
          <p:cNvGrpSpPr/>
          <p:nvPr/>
        </p:nvGrpSpPr>
        <p:grpSpPr>
          <a:xfrm>
            <a:off x="517937" y="4301130"/>
            <a:ext cx="6037983" cy="880041"/>
            <a:chOff x="517937" y="4301130"/>
            <a:chExt cx="6037983" cy="880041"/>
          </a:xfrm>
        </p:grpSpPr>
        <p:sp>
          <p:nvSpPr>
            <p:cNvPr id="28" name="Pentagon 27">
              <a:extLst>
                <a:ext uri="{FF2B5EF4-FFF2-40B4-BE49-F238E27FC236}">
                  <a16:creationId xmlns:a16="http://schemas.microsoft.com/office/drawing/2014/main" id="{E7386891-AB8E-A85A-A5ED-F8FE83B1EF2F}"/>
                </a:ext>
              </a:extLst>
            </p:cNvPr>
            <p:cNvSpPr/>
            <p:nvPr/>
          </p:nvSpPr>
          <p:spPr>
            <a:xfrm>
              <a:off x="517937" y="4301130"/>
              <a:ext cx="6037983" cy="880041"/>
            </a:xfrm>
            <a:prstGeom prst="homePlat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99B4A18-D4FC-2673-4514-B2B0AB9D8C2E}"/>
                </a:ext>
              </a:extLst>
            </p:cNvPr>
            <p:cNvSpPr txBox="1"/>
            <p:nvPr/>
          </p:nvSpPr>
          <p:spPr>
            <a:xfrm>
              <a:off x="577662" y="4556485"/>
              <a:ext cx="55691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600" b="1" dirty="0">
                  <a:latin typeface="Montserrat" pitchFamily="2" charset="77"/>
                </a:rPr>
                <a:t>Il Greenwashing riduce la performance finanziaria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553DD7-8767-5EBB-53B7-FE16BA418775}"/>
              </a:ext>
            </a:extLst>
          </p:cNvPr>
          <p:cNvGrpSpPr/>
          <p:nvPr/>
        </p:nvGrpSpPr>
        <p:grpSpPr>
          <a:xfrm>
            <a:off x="-529" y="4160754"/>
            <a:ext cx="518466" cy="1160795"/>
            <a:chOff x="338442" y="4396198"/>
            <a:chExt cx="518466" cy="1160795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2ACBE27-FF7D-B0FD-F7A9-65BF6FA3B9BE}"/>
                </a:ext>
              </a:extLst>
            </p:cNvPr>
            <p:cNvSpPr/>
            <p:nvPr/>
          </p:nvSpPr>
          <p:spPr>
            <a:xfrm>
              <a:off x="338442" y="4396198"/>
              <a:ext cx="518466" cy="11607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E3BAB30-32E0-2D93-F664-35BE3E9E9B72}"/>
                </a:ext>
              </a:extLst>
            </p:cNvPr>
            <p:cNvSpPr txBox="1"/>
            <p:nvPr/>
          </p:nvSpPr>
          <p:spPr>
            <a:xfrm>
              <a:off x="338442" y="4791929"/>
              <a:ext cx="518466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T" b="1" dirty="0">
                  <a:solidFill>
                    <a:schemeClr val="bg1"/>
                  </a:solidFill>
                  <a:latin typeface="Montserrat" pitchFamily="2" charset="77"/>
                </a:rPr>
                <a:t>H1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1939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0A270-6672-81A3-F7D9-B17AE295A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4AE9C37F-A6AE-BC0E-3CF0-EB7D59868CC6}"/>
              </a:ext>
            </a:extLst>
          </p:cNvPr>
          <p:cNvGrpSpPr/>
          <p:nvPr/>
        </p:nvGrpSpPr>
        <p:grpSpPr>
          <a:xfrm>
            <a:off x="517937" y="4301130"/>
            <a:ext cx="6037983" cy="880041"/>
            <a:chOff x="517937" y="4301130"/>
            <a:chExt cx="6037983" cy="880041"/>
          </a:xfrm>
        </p:grpSpPr>
        <p:sp>
          <p:nvSpPr>
            <p:cNvPr id="28" name="Pentagon 27">
              <a:extLst>
                <a:ext uri="{FF2B5EF4-FFF2-40B4-BE49-F238E27FC236}">
                  <a16:creationId xmlns:a16="http://schemas.microsoft.com/office/drawing/2014/main" id="{DBBDE4AD-7957-03D7-2C48-BADF6A61FF16}"/>
                </a:ext>
              </a:extLst>
            </p:cNvPr>
            <p:cNvSpPr/>
            <p:nvPr/>
          </p:nvSpPr>
          <p:spPr>
            <a:xfrm>
              <a:off x="517937" y="4301130"/>
              <a:ext cx="6037983" cy="880041"/>
            </a:xfrm>
            <a:prstGeom prst="homePlat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B5C2AC2-1B57-CC26-1DFF-31E5A9F6DB76}"/>
                </a:ext>
              </a:extLst>
            </p:cNvPr>
            <p:cNvSpPr txBox="1"/>
            <p:nvPr/>
          </p:nvSpPr>
          <p:spPr>
            <a:xfrm>
              <a:off x="577662" y="4556485"/>
              <a:ext cx="55691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600" b="1" dirty="0">
                  <a:latin typeface="Montserrat" pitchFamily="2" charset="77"/>
                </a:rPr>
                <a:t>Il Greenwashing riduce la performance finanziaria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E270FD7-7B74-7A43-F137-69D4EE319419}"/>
              </a:ext>
            </a:extLst>
          </p:cNvPr>
          <p:cNvGrpSpPr/>
          <p:nvPr/>
        </p:nvGrpSpPr>
        <p:grpSpPr>
          <a:xfrm>
            <a:off x="517937" y="5748338"/>
            <a:ext cx="6037983" cy="880041"/>
            <a:chOff x="517937" y="5748338"/>
            <a:chExt cx="6037983" cy="880041"/>
          </a:xfrm>
        </p:grpSpPr>
        <p:sp>
          <p:nvSpPr>
            <p:cNvPr id="36" name="Pentagon 35">
              <a:extLst>
                <a:ext uri="{FF2B5EF4-FFF2-40B4-BE49-F238E27FC236}">
                  <a16:creationId xmlns:a16="http://schemas.microsoft.com/office/drawing/2014/main" id="{DA0EEEC1-C6BF-AEFD-733D-28F290F0C0B7}"/>
                </a:ext>
              </a:extLst>
            </p:cNvPr>
            <p:cNvSpPr/>
            <p:nvPr/>
          </p:nvSpPr>
          <p:spPr>
            <a:xfrm>
              <a:off x="517937" y="5748338"/>
              <a:ext cx="6037983" cy="880041"/>
            </a:xfrm>
            <a:prstGeom prst="homePlat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BAC6947-0600-248E-C856-2766CDFDB6CD}"/>
                </a:ext>
              </a:extLst>
            </p:cNvPr>
            <p:cNvSpPr txBox="1"/>
            <p:nvPr/>
          </p:nvSpPr>
          <p:spPr>
            <a:xfrm>
              <a:off x="517937" y="6013091"/>
              <a:ext cx="56288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600" b="1" dirty="0">
                  <a:latin typeface="Montserrat" pitchFamily="2" charset="77"/>
                </a:rPr>
                <a:t>Il Brownwashing riduce la performance finanziaria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87ADB09-C4A8-D04C-5F43-51B25B12DA0E}"/>
              </a:ext>
            </a:extLst>
          </p:cNvPr>
          <p:cNvSpPr txBox="1"/>
          <p:nvPr/>
        </p:nvSpPr>
        <p:spPr>
          <a:xfrm>
            <a:off x="7528141" y="-2195652"/>
            <a:ext cx="38955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Montserrat" pitchFamily="2" charset="77"/>
              </a:rPr>
              <a:t>Le </a:t>
            </a:r>
            <a:r>
              <a:rPr lang="en-GB" sz="1600" dirty="0" err="1">
                <a:latin typeface="Montserrat" pitchFamily="2" charset="77"/>
              </a:rPr>
              <a:t>imprese</a:t>
            </a:r>
            <a:r>
              <a:rPr lang="en-GB" sz="1600" dirty="0">
                <a:latin typeface="Montserrat" pitchFamily="2" charset="77"/>
              </a:rPr>
              <a:t> </a:t>
            </a:r>
            <a:r>
              <a:rPr lang="en-GB" sz="1600" dirty="0" err="1">
                <a:latin typeface="Montserrat" pitchFamily="2" charset="77"/>
              </a:rPr>
              <a:t>inizialmente</a:t>
            </a:r>
            <a:r>
              <a:rPr lang="en-GB" sz="1600" dirty="0">
                <a:latin typeface="Montserrat" pitchFamily="2" charset="77"/>
              </a:rPr>
              <a:t> </a:t>
            </a:r>
            <a:r>
              <a:rPr lang="en-GB" sz="1600" dirty="0" err="1">
                <a:latin typeface="Montserrat" pitchFamily="2" charset="77"/>
              </a:rPr>
              <a:t>incoerenti</a:t>
            </a:r>
            <a:r>
              <a:rPr lang="en-GB" sz="1600" dirty="0">
                <a:latin typeface="Montserrat" pitchFamily="2" charset="77"/>
              </a:rPr>
              <a:t>, </a:t>
            </a:r>
            <a:r>
              <a:rPr lang="en-GB" sz="1600" dirty="0" err="1">
                <a:latin typeface="Montserrat" pitchFamily="2" charset="77"/>
              </a:rPr>
              <a:t>classificate</a:t>
            </a:r>
            <a:r>
              <a:rPr lang="en-GB" sz="1600" dirty="0">
                <a:latin typeface="Montserrat" pitchFamily="2" charset="77"/>
              </a:rPr>
              <a:t> come </a:t>
            </a:r>
            <a:r>
              <a:rPr lang="en-GB" sz="1600" i="1" dirty="0">
                <a:latin typeface="Montserrat" pitchFamily="2" charset="77"/>
              </a:rPr>
              <a:t>greenwasher</a:t>
            </a:r>
            <a:r>
              <a:rPr lang="en-GB" sz="1600" dirty="0">
                <a:latin typeface="Montserrat" pitchFamily="2" charset="77"/>
              </a:rPr>
              <a:t> o </a:t>
            </a:r>
            <a:r>
              <a:rPr lang="en-GB" sz="1600" i="1" dirty="0">
                <a:latin typeface="Montserrat" pitchFamily="2" charset="77"/>
              </a:rPr>
              <a:t>brownwasher</a:t>
            </a:r>
            <a:r>
              <a:rPr lang="en-GB" sz="1600" dirty="0">
                <a:latin typeface="Montserrat" pitchFamily="2" charset="77"/>
              </a:rPr>
              <a:t> in un </a:t>
            </a:r>
            <a:r>
              <a:rPr lang="en-GB" sz="1600" dirty="0" err="1">
                <a:latin typeface="Montserrat" pitchFamily="2" charset="77"/>
              </a:rPr>
              <a:t>determinato</a:t>
            </a:r>
            <a:r>
              <a:rPr lang="en-GB" sz="1600" dirty="0">
                <a:latin typeface="Montserrat" pitchFamily="2" charset="77"/>
              </a:rPr>
              <a:t> anno, </a:t>
            </a:r>
            <a:r>
              <a:rPr lang="en-GB" sz="1600" dirty="0" err="1">
                <a:latin typeface="Montserrat" pitchFamily="2" charset="77"/>
              </a:rPr>
              <a:t>tendono</a:t>
            </a:r>
            <a:r>
              <a:rPr lang="en-GB" sz="1600" dirty="0">
                <a:latin typeface="Montserrat" pitchFamily="2" charset="77"/>
              </a:rPr>
              <a:t> a </a:t>
            </a:r>
            <a:r>
              <a:rPr lang="en-GB" sz="1600" dirty="0" err="1">
                <a:latin typeface="Montserrat" pitchFamily="2" charset="77"/>
              </a:rPr>
              <a:t>riallineare</a:t>
            </a:r>
            <a:r>
              <a:rPr lang="en-GB" sz="1600" dirty="0">
                <a:latin typeface="Montserrat" pitchFamily="2" charset="77"/>
              </a:rPr>
              <a:t> la propria </a:t>
            </a:r>
            <a:r>
              <a:rPr lang="en-GB" sz="1600" dirty="0" err="1">
                <a:latin typeface="Montserrat" pitchFamily="2" charset="77"/>
              </a:rPr>
              <a:t>condotta</a:t>
            </a:r>
            <a:r>
              <a:rPr lang="en-GB" sz="1600" dirty="0">
                <a:latin typeface="Montserrat" pitchFamily="2" charset="77"/>
              </a:rPr>
              <a:t> o </a:t>
            </a:r>
            <a:r>
              <a:rPr lang="en-GB" sz="1600" dirty="0" err="1">
                <a:latin typeface="Montserrat" pitchFamily="2" charset="77"/>
              </a:rPr>
              <a:t>mantengono</a:t>
            </a:r>
            <a:r>
              <a:rPr lang="en-GB" sz="1600" dirty="0">
                <a:latin typeface="Montserrat" pitchFamily="2" charset="77"/>
              </a:rPr>
              <a:t> il loro </a:t>
            </a:r>
            <a:r>
              <a:rPr lang="en-GB" sz="1600" dirty="0" err="1">
                <a:latin typeface="Montserrat" pitchFamily="2" charset="77"/>
              </a:rPr>
              <a:t>disallineamento</a:t>
            </a:r>
            <a:r>
              <a:rPr lang="en-GB" sz="1600" dirty="0">
                <a:latin typeface="Montserrat" pitchFamily="2" charset="77"/>
              </a:rPr>
              <a:t>?</a:t>
            </a:r>
            <a:endParaRPr lang="en-IT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2DC004-8A7D-3ADC-AA97-DBB276203B64}"/>
              </a:ext>
            </a:extLst>
          </p:cNvPr>
          <p:cNvSpPr txBox="1"/>
          <p:nvPr/>
        </p:nvSpPr>
        <p:spPr>
          <a:xfrm>
            <a:off x="956078" y="2303818"/>
            <a:ext cx="40468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Montserrat" pitchFamily="2" charset="77"/>
              </a:rPr>
              <a:t>Qual </a:t>
            </a:r>
            <a:r>
              <a:rPr lang="en-GB" sz="1600" dirty="0" err="1">
                <a:latin typeface="Montserrat" pitchFamily="2" charset="77"/>
              </a:rPr>
              <a:t>è</a:t>
            </a:r>
            <a:r>
              <a:rPr lang="en-GB" sz="1600" dirty="0">
                <a:latin typeface="Montserrat" pitchFamily="2" charset="77"/>
              </a:rPr>
              <a:t> </a:t>
            </a:r>
            <a:r>
              <a:rPr lang="en-GB" sz="1600" dirty="0" err="1">
                <a:latin typeface="Montserrat" pitchFamily="2" charset="77"/>
              </a:rPr>
              <a:t>l'effetto</a:t>
            </a:r>
            <a:r>
              <a:rPr lang="en-GB" sz="1600" dirty="0">
                <a:latin typeface="Montserrat" pitchFamily="2" charset="77"/>
              </a:rPr>
              <a:t> delle </a:t>
            </a:r>
            <a:r>
              <a:rPr lang="en-GB" sz="1600" dirty="0" err="1">
                <a:latin typeface="Montserrat" pitchFamily="2" charset="77"/>
              </a:rPr>
              <a:t>strategie</a:t>
            </a:r>
            <a:r>
              <a:rPr lang="en-GB" sz="1600" dirty="0">
                <a:latin typeface="Montserrat" pitchFamily="2" charset="77"/>
              </a:rPr>
              <a:t> di </a:t>
            </a:r>
            <a:r>
              <a:rPr lang="en-GB" sz="1600" i="1" dirty="0">
                <a:latin typeface="Montserrat" pitchFamily="2" charset="77"/>
              </a:rPr>
              <a:t>greenwashing</a:t>
            </a:r>
            <a:r>
              <a:rPr lang="en-GB" sz="1600" dirty="0">
                <a:latin typeface="Montserrat" pitchFamily="2" charset="77"/>
              </a:rPr>
              <a:t> e </a:t>
            </a:r>
            <a:r>
              <a:rPr lang="en-GB" sz="1600" i="1" dirty="0">
                <a:latin typeface="Montserrat" pitchFamily="2" charset="77"/>
              </a:rPr>
              <a:t>brownwashing</a:t>
            </a:r>
            <a:r>
              <a:rPr lang="en-GB" sz="1600" dirty="0">
                <a:latin typeface="Montserrat" pitchFamily="2" charset="77"/>
              </a:rPr>
              <a:t> </a:t>
            </a:r>
            <a:r>
              <a:rPr lang="en-GB" sz="1600" dirty="0" err="1">
                <a:latin typeface="Montserrat" pitchFamily="2" charset="77"/>
              </a:rPr>
              <a:t>sulla</a:t>
            </a:r>
            <a:r>
              <a:rPr lang="en-GB" sz="1600" dirty="0">
                <a:latin typeface="Montserrat" pitchFamily="2" charset="77"/>
              </a:rPr>
              <a:t> performance finanziaria (CFP) delle </a:t>
            </a:r>
            <a:r>
              <a:rPr lang="en-GB" sz="1600" dirty="0" err="1">
                <a:latin typeface="Montserrat" pitchFamily="2" charset="77"/>
              </a:rPr>
              <a:t>imprese</a:t>
            </a:r>
            <a:r>
              <a:rPr lang="en-GB" sz="1600" dirty="0">
                <a:latin typeface="Montserrat" pitchFamily="2" charset="77"/>
              </a:rPr>
              <a:t> </a:t>
            </a:r>
            <a:r>
              <a:rPr lang="en-GB" sz="1600" dirty="0" err="1">
                <a:latin typeface="Montserrat" pitchFamily="2" charset="77"/>
              </a:rPr>
              <a:t>europee</a:t>
            </a:r>
            <a:r>
              <a:rPr lang="en-GB" sz="1600" dirty="0">
                <a:latin typeface="Montserrat" pitchFamily="2" charset="77"/>
              </a:rPr>
              <a:t> </a:t>
            </a:r>
            <a:r>
              <a:rPr lang="en-GB" sz="1600" dirty="0" err="1">
                <a:latin typeface="Montserrat" pitchFamily="2" charset="77"/>
              </a:rPr>
              <a:t>nel</a:t>
            </a:r>
            <a:r>
              <a:rPr lang="en-GB" sz="1600" dirty="0">
                <a:latin typeface="Montserrat" pitchFamily="2" charset="77"/>
              </a:rPr>
              <a:t> breve e medio </a:t>
            </a:r>
            <a:r>
              <a:rPr lang="en-GB" sz="1600" dirty="0" err="1">
                <a:latin typeface="Montserrat" pitchFamily="2" charset="77"/>
              </a:rPr>
              <a:t>periodo</a:t>
            </a:r>
            <a:r>
              <a:rPr lang="en-GB" sz="1600" dirty="0">
                <a:latin typeface="Montserrat" pitchFamily="2" charset="77"/>
              </a:rPr>
              <a:t>?</a:t>
            </a:r>
            <a:endParaRPr lang="en-IT" sz="1600" dirty="0">
              <a:latin typeface="Montserrat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87DC9A-D4A8-99F6-9DFA-ABFBF1CC399D}"/>
              </a:ext>
            </a:extLst>
          </p:cNvPr>
          <p:cNvSpPr/>
          <p:nvPr/>
        </p:nvSpPr>
        <p:spPr>
          <a:xfrm>
            <a:off x="7528141" y="0"/>
            <a:ext cx="3895596" cy="2031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72E693-1BE7-E654-276F-8E6D02BD0FEF}"/>
              </a:ext>
            </a:extLst>
          </p:cNvPr>
          <p:cNvSpPr/>
          <p:nvPr/>
        </p:nvSpPr>
        <p:spPr>
          <a:xfrm>
            <a:off x="768263" y="0"/>
            <a:ext cx="4126447" cy="1653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" name="Document 1">
            <a:extLst>
              <a:ext uri="{FF2B5EF4-FFF2-40B4-BE49-F238E27FC236}">
                <a16:creationId xmlns:a16="http://schemas.microsoft.com/office/drawing/2014/main" id="{26E7EED5-F173-0D8F-A3B9-49C06A377807}"/>
              </a:ext>
            </a:extLst>
          </p:cNvPr>
          <p:cNvSpPr/>
          <p:nvPr/>
        </p:nvSpPr>
        <p:spPr>
          <a:xfrm rot="5400000">
            <a:off x="5498487" y="164486"/>
            <a:ext cx="6858000" cy="6529026"/>
          </a:xfrm>
          <a:prstGeom prst="flowChartDocument">
            <a:avLst/>
          </a:prstGeom>
          <a:solidFill>
            <a:schemeClr val="tx2">
              <a:lumMod val="50000"/>
              <a:lumOff val="50000"/>
              <a:alpha val="2403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48FC48-93A3-744B-9294-6414322F1B2D}"/>
              </a:ext>
            </a:extLst>
          </p:cNvPr>
          <p:cNvSpPr/>
          <p:nvPr/>
        </p:nvSpPr>
        <p:spPr>
          <a:xfrm>
            <a:off x="2482018" y="974045"/>
            <a:ext cx="843718" cy="843718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1E0310-2DFB-0E37-5790-548C2BE46F72}"/>
              </a:ext>
            </a:extLst>
          </p:cNvPr>
          <p:cNvSpPr txBox="1"/>
          <p:nvPr/>
        </p:nvSpPr>
        <p:spPr>
          <a:xfrm>
            <a:off x="2470443" y="1226627"/>
            <a:ext cx="967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600" b="1" dirty="0">
                <a:solidFill>
                  <a:schemeClr val="bg1"/>
                </a:solidFill>
                <a:latin typeface="Montserrat" pitchFamily="2" charset="77"/>
              </a:rPr>
              <a:t>I parte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8B012B1-9D74-5AE5-F3A6-541D63E73FA1}"/>
              </a:ext>
            </a:extLst>
          </p:cNvPr>
          <p:cNvSpPr/>
          <p:nvPr/>
        </p:nvSpPr>
        <p:spPr>
          <a:xfrm>
            <a:off x="8606955" y="974045"/>
            <a:ext cx="843718" cy="843718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906C51-ADFC-4480-167B-E89BD83A08BA}"/>
              </a:ext>
            </a:extLst>
          </p:cNvPr>
          <p:cNvSpPr txBox="1"/>
          <p:nvPr/>
        </p:nvSpPr>
        <p:spPr>
          <a:xfrm>
            <a:off x="8572230" y="1226627"/>
            <a:ext cx="967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600" b="1" dirty="0">
                <a:solidFill>
                  <a:schemeClr val="bg1"/>
                </a:solidFill>
                <a:latin typeface="Montserrat" pitchFamily="2" charset="77"/>
              </a:rPr>
              <a:t>II parte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031EC69-E2E0-CD42-039F-64D13025CFCB}"/>
              </a:ext>
            </a:extLst>
          </p:cNvPr>
          <p:cNvGrpSpPr/>
          <p:nvPr/>
        </p:nvGrpSpPr>
        <p:grpSpPr>
          <a:xfrm>
            <a:off x="-529" y="5601971"/>
            <a:ext cx="518466" cy="1160795"/>
            <a:chOff x="357606" y="5601972"/>
            <a:chExt cx="518466" cy="1160795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2D4A243-4E2C-9022-D0DA-A98F32A8A959}"/>
                </a:ext>
              </a:extLst>
            </p:cNvPr>
            <p:cNvSpPr/>
            <p:nvPr/>
          </p:nvSpPr>
          <p:spPr>
            <a:xfrm>
              <a:off x="357606" y="5601972"/>
              <a:ext cx="518466" cy="11607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A2A05CC-9D74-3E48-2DBA-DE1C28BB185A}"/>
                </a:ext>
              </a:extLst>
            </p:cNvPr>
            <p:cNvSpPr txBox="1"/>
            <p:nvPr/>
          </p:nvSpPr>
          <p:spPr>
            <a:xfrm>
              <a:off x="357606" y="5997703"/>
              <a:ext cx="518466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T" b="1" dirty="0">
                  <a:solidFill>
                    <a:schemeClr val="bg1"/>
                  </a:solidFill>
                  <a:latin typeface="Montserrat" pitchFamily="2" charset="77"/>
                </a:rPr>
                <a:t>H2</a:t>
              </a:r>
            </a:p>
          </p:txBody>
        </p:sp>
      </p:grpSp>
      <p:pic>
        <p:nvPicPr>
          <p:cNvPr id="5" name="Graphic 4" descr="Folder with solid fill">
            <a:extLst>
              <a:ext uri="{FF2B5EF4-FFF2-40B4-BE49-F238E27FC236}">
                <a16:creationId xmlns:a16="http://schemas.microsoft.com/office/drawing/2014/main" id="{B0287EA3-4920-9482-0322-E874831DC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9482" y="3042482"/>
            <a:ext cx="773035" cy="77303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C71B10B-8827-E885-5BF8-79115DE8C94C}"/>
              </a:ext>
            </a:extLst>
          </p:cNvPr>
          <p:cNvGrpSpPr/>
          <p:nvPr/>
        </p:nvGrpSpPr>
        <p:grpSpPr>
          <a:xfrm>
            <a:off x="-529" y="4160754"/>
            <a:ext cx="518466" cy="1160795"/>
            <a:chOff x="338442" y="4396198"/>
            <a:chExt cx="518466" cy="1160795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F7B922E-07E9-ECB9-BE40-EE3C494D8993}"/>
                </a:ext>
              </a:extLst>
            </p:cNvPr>
            <p:cNvSpPr/>
            <p:nvPr/>
          </p:nvSpPr>
          <p:spPr>
            <a:xfrm>
              <a:off x="338442" y="4396198"/>
              <a:ext cx="518466" cy="11607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F288A41-71BB-EB48-2CDC-BF7E46407A57}"/>
                </a:ext>
              </a:extLst>
            </p:cNvPr>
            <p:cNvSpPr txBox="1"/>
            <p:nvPr/>
          </p:nvSpPr>
          <p:spPr>
            <a:xfrm>
              <a:off x="338442" y="4791929"/>
              <a:ext cx="518466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T" b="1" dirty="0">
                  <a:solidFill>
                    <a:schemeClr val="bg1"/>
                  </a:solidFill>
                  <a:latin typeface="Montserrat" pitchFamily="2" charset="77"/>
                </a:rPr>
                <a:t>H1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5434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B4CB5-F41A-ADD5-4DA8-26B88499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4AABB801-28AA-3247-93F4-50A2E3E12A00}"/>
              </a:ext>
            </a:extLst>
          </p:cNvPr>
          <p:cNvGrpSpPr/>
          <p:nvPr/>
        </p:nvGrpSpPr>
        <p:grpSpPr>
          <a:xfrm>
            <a:off x="517937" y="4301130"/>
            <a:ext cx="6037983" cy="880041"/>
            <a:chOff x="517937" y="4301130"/>
            <a:chExt cx="6037983" cy="880041"/>
          </a:xfrm>
        </p:grpSpPr>
        <p:sp>
          <p:nvSpPr>
            <p:cNvPr id="34" name="Pentagon 33">
              <a:extLst>
                <a:ext uri="{FF2B5EF4-FFF2-40B4-BE49-F238E27FC236}">
                  <a16:creationId xmlns:a16="http://schemas.microsoft.com/office/drawing/2014/main" id="{BE297FD7-B16C-5A5C-3212-531868C75ED4}"/>
                </a:ext>
              </a:extLst>
            </p:cNvPr>
            <p:cNvSpPr/>
            <p:nvPr/>
          </p:nvSpPr>
          <p:spPr>
            <a:xfrm>
              <a:off x="517937" y="4301130"/>
              <a:ext cx="6037983" cy="880041"/>
            </a:xfrm>
            <a:prstGeom prst="homePlat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E51D531-EF60-F162-E164-D1B6735AC8FC}"/>
                </a:ext>
              </a:extLst>
            </p:cNvPr>
            <p:cNvSpPr txBox="1"/>
            <p:nvPr/>
          </p:nvSpPr>
          <p:spPr>
            <a:xfrm>
              <a:off x="577662" y="4556485"/>
              <a:ext cx="55691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600" b="1" dirty="0">
                  <a:latin typeface="Montserrat" pitchFamily="2" charset="77"/>
                </a:rPr>
                <a:t>Il Greenwashing riduce la performance finanziaria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3FABE7F-03B9-61D8-C64D-60120FB27122}"/>
              </a:ext>
            </a:extLst>
          </p:cNvPr>
          <p:cNvGrpSpPr/>
          <p:nvPr/>
        </p:nvGrpSpPr>
        <p:grpSpPr>
          <a:xfrm>
            <a:off x="517937" y="5748338"/>
            <a:ext cx="6037983" cy="880041"/>
            <a:chOff x="517937" y="5748338"/>
            <a:chExt cx="6037983" cy="880041"/>
          </a:xfrm>
        </p:grpSpPr>
        <p:sp>
          <p:nvSpPr>
            <p:cNvPr id="37" name="Pentagon 36">
              <a:extLst>
                <a:ext uri="{FF2B5EF4-FFF2-40B4-BE49-F238E27FC236}">
                  <a16:creationId xmlns:a16="http://schemas.microsoft.com/office/drawing/2014/main" id="{EBD8BB35-7C0B-CB78-A62D-189F1C14C0B7}"/>
                </a:ext>
              </a:extLst>
            </p:cNvPr>
            <p:cNvSpPr/>
            <p:nvPr/>
          </p:nvSpPr>
          <p:spPr>
            <a:xfrm>
              <a:off x="517937" y="5748338"/>
              <a:ext cx="6037983" cy="880041"/>
            </a:xfrm>
            <a:prstGeom prst="homePlat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89972D-ABAC-6821-236E-72921FC3933A}"/>
                </a:ext>
              </a:extLst>
            </p:cNvPr>
            <p:cNvSpPr txBox="1"/>
            <p:nvPr/>
          </p:nvSpPr>
          <p:spPr>
            <a:xfrm>
              <a:off x="517937" y="6013091"/>
              <a:ext cx="56288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600" b="1" dirty="0">
                  <a:latin typeface="Montserrat" pitchFamily="2" charset="77"/>
                </a:rPr>
                <a:t>Il Brownwashing riduce la performance finanziaria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9DAFA80-6621-24CE-7A4C-54D0AF669B3E}"/>
              </a:ext>
            </a:extLst>
          </p:cNvPr>
          <p:cNvSpPr txBox="1"/>
          <p:nvPr/>
        </p:nvSpPr>
        <p:spPr>
          <a:xfrm>
            <a:off x="7591670" y="2303818"/>
            <a:ext cx="38955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Montserrat" pitchFamily="2" charset="77"/>
              </a:rPr>
              <a:t>Le </a:t>
            </a:r>
            <a:r>
              <a:rPr lang="en-GB" sz="1600" dirty="0" err="1">
                <a:latin typeface="Montserrat" pitchFamily="2" charset="77"/>
              </a:rPr>
              <a:t>imprese</a:t>
            </a:r>
            <a:r>
              <a:rPr lang="en-GB" sz="1600" dirty="0">
                <a:latin typeface="Montserrat" pitchFamily="2" charset="77"/>
              </a:rPr>
              <a:t> </a:t>
            </a:r>
            <a:r>
              <a:rPr lang="en-GB" sz="1600" dirty="0" err="1">
                <a:latin typeface="Montserrat" pitchFamily="2" charset="77"/>
              </a:rPr>
              <a:t>inizialmente</a:t>
            </a:r>
            <a:r>
              <a:rPr lang="en-GB" sz="1600" dirty="0">
                <a:latin typeface="Montserrat" pitchFamily="2" charset="77"/>
              </a:rPr>
              <a:t> </a:t>
            </a:r>
            <a:r>
              <a:rPr lang="en-GB" sz="1600" dirty="0" err="1">
                <a:latin typeface="Montserrat" pitchFamily="2" charset="77"/>
              </a:rPr>
              <a:t>incoerenti</a:t>
            </a:r>
            <a:r>
              <a:rPr lang="en-GB" sz="1600" dirty="0">
                <a:latin typeface="Montserrat" pitchFamily="2" charset="77"/>
              </a:rPr>
              <a:t>, </a:t>
            </a:r>
            <a:r>
              <a:rPr lang="en-GB" sz="1600" dirty="0" err="1">
                <a:latin typeface="Montserrat" pitchFamily="2" charset="77"/>
              </a:rPr>
              <a:t>classificate</a:t>
            </a:r>
            <a:r>
              <a:rPr lang="en-GB" sz="1600" dirty="0">
                <a:latin typeface="Montserrat" pitchFamily="2" charset="77"/>
              </a:rPr>
              <a:t> come </a:t>
            </a:r>
            <a:r>
              <a:rPr lang="en-GB" sz="1600" i="1" dirty="0">
                <a:latin typeface="Montserrat" pitchFamily="2" charset="77"/>
              </a:rPr>
              <a:t>greenwasher</a:t>
            </a:r>
            <a:r>
              <a:rPr lang="en-GB" sz="1600" dirty="0">
                <a:latin typeface="Montserrat" pitchFamily="2" charset="77"/>
              </a:rPr>
              <a:t> o </a:t>
            </a:r>
            <a:r>
              <a:rPr lang="en-GB" sz="1600" i="1" dirty="0">
                <a:latin typeface="Montserrat" pitchFamily="2" charset="77"/>
              </a:rPr>
              <a:t>brownwasher</a:t>
            </a:r>
            <a:r>
              <a:rPr lang="en-GB" sz="1600" dirty="0">
                <a:latin typeface="Montserrat" pitchFamily="2" charset="77"/>
              </a:rPr>
              <a:t> in un </a:t>
            </a:r>
            <a:r>
              <a:rPr lang="en-GB" sz="1600" dirty="0" err="1">
                <a:latin typeface="Montserrat" pitchFamily="2" charset="77"/>
              </a:rPr>
              <a:t>determinato</a:t>
            </a:r>
            <a:r>
              <a:rPr lang="en-GB" sz="1600" dirty="0">
                <a:latin typeface="Montserrat" pitchFamily="2" charset="77"/>
              </a:rPr>
              <a:t> anno, </a:t>
            </a:r>
            <a:r>
              <a:rPr lang="en-GB" sz="1600" dirty="0" err="1">
                <a:latin typeface="Montserrat" pitchFamily="2" charset="77"/>
              </a:rPr>
              <a:t>tendono</a:t>
            </a:r>
            <a:r>
              <a:rPr lang="en-GB" sz="1600" dirty="0">
                <a:latin typeface="Montserrat" pitchFamily="2" charset="77"/>
              </a:rPr>
              <a:t> a </a:t>
            </a:r>
            <a:r>
              <a:rPr lang="en-GB" sz="1600" dirty="0" err="1">
                <a:latin typeface="Montserrat" pitchFamily="2" charset="77"/>
              </a:rPr>
              <a:t>riallineare</a:t>
            </a:r>
            <a:r>
              <a:rPr lang="en-GB" sz="1600" dirty="0">
                <a:latin typeface="Montserrat" pitchFamily="2" charset="77"/>
              </a:rPr>
              <a:t> la propria </a:t>
            </a:r>
            <a:r>
              <a:rPr lang="en-GB" sz="1600" dirty="0" err="1">
                <a:latin typeface="Montserrat" pitchFamily="2" charset="77"/>
              </a:rPr>
              <a:t>condotta</a:t>
            </a:r>
            <a:r>
              <a:rPr lang="en-GB" sz="1600" dirty="0">
                <a:latin typeface="Montserrat" pitchFamily="2" charset="77"/>
              </a:rPr>
              <a:t> o </a:t>
            </a:r>
            <a:r>
              <a:rPr lang="en-GB" sz="1600" dirty="0" err="1">
                <a:latin typeface="Montserrat" pitchFamily="2" charset="77"/>
              </a:rPr>
              <a:t>mantengono</a:t>
            </a:r>
            <a:r>
              <a:rPr lang="en-GB" sz="1600" dirty="0">
                <a:latin typeface="Montserrat" pitchFamily="2" charset="77"/>
              </a:rPr>
              <a:t> il loro </a:t>
            </a:r>
            <a:r>
              <a:rPr lang="en-GB" sz="1600" dirty="0" err="1">
                <a:latin typeface="Montserrat" pitchFamily="2" charset="77"/>
              </a:rPr>
              <a:t>disallineamento</a:t>
            </a:r>
            <a:r>
              <a:rPr lang="en-GB" sz="1600" dirty="0">
                <a:latin typeface="Montserrat" pitchFamily="2" charset="77"/>
              </a:rPr>
              <a:t>?</a:t>
            </a:r>
            <a:endParaRPr lang="en-IT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962457-8C89-4D2A-A46D-08EEA90A52D2}"/>
              </a:ext>
            </a:extLst>
          </p:cNvPr>
          <p:cNvSpPr txBox="1"/>
          <p:nvPr/>
        </p:nvSpPr>
        <p:spPr>
          <a:xfrm>
            <a:off x="956078" y="2303818"/>
            <a:ext cx="40468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Montserrat" pitchFamily="2" charset="77"/>
              </a:rPr>
              <a:t>Qual </a:t>
            </a:r>
            <a:r>
              <a:rPr lang="en-GB" sz="1600" dirty="0" err="1">
                <a:latin typeface="Montserrat" pitchFamily="2" charset="77"/>
              </a:rPr>
              <a:t>è</a:t>
            </a:r>
            <a:r>
              <a:rPr lang="en-GB" sz="1600" dirty="0">
                <a:latin typeface="Montserrat" pitchFamily="2" charset="77"/>
              </a:rPr>
              <a:t> </a:t>
            </a:r>
            <a:r>
              <a:rPr lang="en-GB" sz="1600" dirty="0" err="1">
                <a:latin typeface="Montserrat" pitchFamily="2" charset="77"/>
              </a:rPr>
              <a:t>l'effetto</a:t>
            </a:r>
            <a:r>
              <a:rPr lang="en-GB" sz="1600" dirty="0">
                <a:latin typeface="Montserrat" pitchFamily="2" charset="77"/>
              </a:rPr>
              <a:t> delle </a:t>
            </a:r>
            <a:r>
              <a:rPr lang="en-GB" sz="1600" dirty="0" err="1">
                <a:latin typeface="Montserrat" pitchFamily="2" charset="77"/>
              </a:rPr>
              <a:t>strategie</a:t>
            </a:r>
            <a:r>
              <a:rPr lang="en-GB" sz="1600" dirty="0">
                <a:latin typeface="Montserrat" pitchFamily="2" charset="77"/>
              </a:rPr>
              <a:t> di </a:t>
            </a:r>
            <a:r>
              <a:rPr lang="en-GB" sz="1600" i="1" dirty="0">
                <a:latin typeface="Montserrat" pitchFamily="2" charset="77"/>
              </a:rPr>
              <a:t>greenwashing</a:t>
            </a:r>
            <a:r>
              <a:rPr lang="en-GB" sz="1600" dirty="0">
                <a:latin typeface="Montserrat" pitchFamily="2" charset="77"/>
              </a:rPr>
              <a:t> e </a:t>
            </a:r>
            <a:r>
              <a:rPr lang="en-GB" sz="1600" i="1" dirty="0">
                <a:latin typeface="Montserrat" pitchFamily="2" charset="77"/>
              </a:rPr>
              <a:t>brownwashing</a:t>
            </a:r>
            <a:r>
              <a:rPr lang="en-GB" sz="1600" dirty="0">
                <a:latin typeface="Montserrat" pitchFamily="2" charset="77"/>
              </a:rPr>
              <a:t> </a:t>
            </a:r>
            <a:r>
              <a:rPr lang="en-GB" sz="1600" dirty="0" err="1">
                <a:latin typeface="Montserrat" pitchFamily="2" charset="77"/>
              </a:rPr>
              <a:t>sulla</a:t>
            </a:r>
            <a:r>
              <a:rPr lang="en-GB" sz="1600" dirty="0">
                <a:latin typeface="Montserrat" pitchFamily="2" charset="77"/>
              </a:rPr>
              <a:t> performance finanziaria (CFP) delle </a:t>
            </a:r>
            <a:r>
              <a:rPr lang="en-GB" sz="1600" dirty="0" err="1">
                <a:latin typeface="Montserrat" pitchFamily="2" charset="77"/>
              </a:rPr>
              <a:t>imprese</a:t>
            </a:r>
            <a:r>
              <a:rPr lang="en-GB" sz="1600" dirty="0">
                <a:latin typeface="Montserrat" pitchFamily="2" charset="77"/>
              </a:rPr>
              <a:t> </a:t>
            </a:r>
            <a:r>
              <a:rPr lang="en-GB" sz="1600" dirty="0" err="1">
                <a:latin typeface="Montserrat" pitchFamily="2" charset="77"/>
              </a:rPr>
              <a:t>europee</a:t>
            </a:r>
            <a:r>
              <a:rPr lang="en-GB" sz="1600" dirty="0">
                <a:latin typeface="Montserrat" pitchFamily="2" charset="77"/>
              </a:rPr>
              <a:t> </a:t>
            </a:r>
            <a:r>
              <a:rPr lang="en-GB" sz="1600" dirty="0" err="1">
                <a:latin typeface="Montserrat" pitchFamily="2" charset="77"/>
              </a:rPr>
              <a:t>nel</a:t>
            </a:r>
            <a:r>
              <a:rPr lang="en-GB" sz="1600" dirty="0">
                <a:latin typeface="Montserrat" pitchFamily="2" charset="77"/>
              </a:rPr>
              <a:t> breve e medio </a:t>
            </a:r>
            <a:r>
              <a:rPr lang="en-GB" sz="1600" dirty="0" err="1">
                <a:latin typeface="Montserrat" pitchFamily="2" charset="77"/>
              </a:rPr>
              <a:t>periodo</a:t>
            </a:r>
            <a:r>
              <a:rPr lang="en-GB" sz="1600" dirty="0">
                <a:latin typeface="Montserrat" pitchFamily="2" charset="77"/>
              </a:rPr>
              <a:t>?</a:t>
            </a:r>
            <a:endParaRPr lang="en-IT" sz="1600" dirty="0">
              <a:latin typeface="Montserrat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346F31-1EA1-9C23-9546-9C9740E563B7}"/>
              </a:ext>
            </a:extLst>
          </p:cNvPr>
          <p:cNvSpPr/>
          <p:nvPr/>
        </p:nvSpPr>
        <p:spPr>
          <a:xfrm>
            <a:off x="7528141" y="0"/>
            <a:ext cx="3895596" cy="2031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13A2B8-2F9B-3BCA-458F-BCE64FDD4EE1}"/>
              </a:ext>
            </a:extLst>
          </p:cNvPr>
          <p:cNvSpPr/>
          <p:nvPr/>
        </p:nvSpPr>
        <p:spPr>
          <a:xfrm>
            <a:off x="768264" y="0"/>
            <a:ext cx="3895596" cy="1653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" name="Document 1">
            <a:extLst>
              <a:ext uri="{FF2B5EF4-FFF2-40B4-BE49-F238E27FC236}">
                <a16:creationId xmlns:a16="http://schemas.microsoft.com/office/drawing/2014/main" id="{305FE43A-A56A-E797-6FE9-6DE0300B5CDF}"/>
              </a:ext>
            </a:extLst>
          </p:cNvPr>
          <p:cNvSpPr/>
          <p:nvPr/>
        </p:nvSpPr>
        <p:spPr>
          <a:xfrm rot="5400000">
            <a:off x="5498487" y="164486"/>
            <a:ext cx="6858000" cy="6529026"/>
          </a:xfrm>
          <a:prstGeom prst="flowChartDocument">
            <a:avLst/>
          </a:prstGeom>
          <a:solidFill>
            <a:schemeClr val="tx2">
              <a:lumMod val="50000"/>
              <a:lumOff val="50000"/>
              <a:alpha val="2403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1119C1C-33D2-87CC-BE6C-E398092938BB}"/>
              </a:ext>
            </a:extLst>
          </p:cNvPr>
          <p:cNvSpPr/>
          <p:nvPr/>
        </p:nvSpPr>
        <p:spPr>
          <a:xfrm>
            <a:off x="2482018" y="974045"/>
            <a:ext cx="843718" cy="843718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208534-5F5F-D560-D6A0-E1A5167FA8E1}"/>
              </a:ext>
            </a:extLst>
          </p:cNvPr>
          <p:cNvSpPr txBox="1"/>
          <p:nvPr/>
        </p:nvSpPr>
        <p:spPr>
          <a:xfrm>
            <a:off x="2470443" y="1226627"/>
            <a:ext cx="967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600" b="1" dirty="0">
                <a:solidFill>
                  <a:schemeClr val="bg1"/>
                </a:solidFill>
                <a:latin typeface="Montserrat" pitchFamily="2" charset="77"/>
              </a:rPr>
              <a:t>I parte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FDF48DB-CFB5-53AC-07F7-012C5E9CFA77}"/>
              </a:ext>
            </a:extLst>
          </p:cNvPr>
          <p:cNvSpPr/>
          <p:nvPr/>
        </p:nvSpPr>
        <p:spPr>
          <a:xfrm>
            <a:off x="8606955" y="974045"/>
            <a:ext cx="843718" cy="843718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886B89-30C0-9741-78F4-5F3F9CB574C1}"/>
              </a:ext>
            </a:extLst>
          </p:cNvPr>
          <p:cNvSpPr txBox="1"/>
          <p:nvPr/>
        </p:nvSpPr>
        <p:spPr>
          <a:xfrm>
            <a:off x="8572230" y="1226627"/>
            <a:ext cx="967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600" b="1" dirty="0">
                <a:solidFill>
                  <a:schemeClr val="bg1"/>
                </a:solidFill>
                <a:latin typeface="Montserrat" pitchFamily="2" charset="77"/>
              </a:rPr>
              <a:t>II parte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F33F42-8706-0FD1-0BCB-43C858CDF1E5}"/>
              </a:ext>
            </a:extLst>
          </p:cNvPr>
          <p:cNvGrpSpPr/>
          <p:nvPr/>
        </p:nvGrpSpPr>
        <p:grpSpPr>
          <a:xfrm>
            <a:off x="-529" y="4160754"/>
            <a:ext cx="518466" cy="1160795"/>
            <a:chOff x="338442" y="4396198"/>
            <a:chExt cx="518466" cy="1160795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2B18DF7-ACA7-0A57-4C7F-F2F94F41FA4D}"/>
                </a:ext>
              </a:extLst>
            </p:cNvPr>
            <p:cNvSpPr/>
            <p:nvPr/>
          </p:nvSpPr>
          <p:spPr>
            <a:xfrm>
              <a:off x="338442" y="4396198"/>
              <a:ext cx="518466" cy="11607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63140E-48FB-5A32-4BDB-EEF66CD53F86}"/>
                </a:ext>
              </a:extLst>
            </p:cNvPr>
            <p:cNvSpPr txBox="1"/>
            <p:nvPr/>
          </p:nvSpPr>
          <p:spPr>
            <a:xfrm>
              <a:off x="338442" y="4791929"/>
              <a:ext cx="518466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T" b="1" dirty="0">
                  <a:solidFill>
                    <a:schemeClr val="bg1"/>
                  </a:solidFill>
                  <a:latin typeface="Montserrat" pitchFamily="2" charset="77"/>
                </a:rPr>
                <a:t>H1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606AB3-227C-B4F4-453C-7770A12A0F6A}"/>
              </a:ext>
            </a:extLst>
          </p:cNvPr>
          <p:cNvGrpSpPr/>
          <p:nvPr/>
        </p:nvGrpSpPr>
        <p:grpSpPr>
          <a:xfrm>
            <a:off x="-529" y="5601971"/>
            <a:ext cx="518466" cy="1160795"/>
            <a:chOff x="357606" y="5601972"/>
            <a:chExt cx="518466" cy="1160795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7A3FD51-0523-CE5E-6ABE-194ACC3B49E3}"/>
                </a:ext>
              </a:extLst>
            </p:cNvPr>
            <p:cNvSpPr/>
            <p:nvPr/>
          </p:nvSpPr>
          <p:spPr>
            <a:xfrm>
              <a:off x="357606" y="5601972"/>
              <a:ext cx="518466" cy="11607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C974BF9-3A5B-DBAA-6E77-ADCFDBA18A7C}"/>
                </a:ext>
              </a:extLst>
            </p:cNvPr>
            <p:cNvSpPr txBox="1"/>
            <p:nvPr/>
          </p:nvSpPr>
          <p:spPr>
            <a:xfrm>
              <a:off x="357606" y="5997703"/>
              <a:ext cx="518466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T" b="1" dirty="0">
                  <a:solidFill>
                    <a:schemeClr val="bg1"/>
                  </a:solidFill>
                  <a:latin typeface="Montserrat" pitchFamily="2" charset="77"/>
                </a:rPr>
                <a:t>H2</a:t>
              </a:r>
            </a:p>
          </p:txBody>
        </p:sp>
      </p:grpSp>
      <p:pic>
        <p:nvPicPr>
          <p:cNvPr id="5" name="Graphic 4" descr="Folder with solid fill">
            <a:extLst>
              <a:ext uri="{FF2B5EF4-FFF2-40B4-BE49-F238E27FC236}">
                <a16:creationId xmlns:a16="http://schemas.microsoft.com/office/drawing/2014/main" id="{B0C8171F-D5C3-1A42-54AC-348239F35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9482" y="3042482"/>
            <a:ext cx="773035" cy="77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23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ughnut 5">
            <a:extLst>
              <a:ext uri="{FF2B5EF4-FFF2-40B4-BE49-F238E27FC236}">
                <a16:creationId xmlns:a16="http://schemas.microsoft.com/office/drawing/2014/main" id="{36DA395B-2FE7-5A91-FF70-513382EA1162}"/>
              </a:ext>
            </a:extLst>
          </p:cNvPr>
          <p:cNvSpPr/>
          <p:nvPr/>
        </p:nvSpPr>
        <p:spPr>
          <a:xfrm>
            <a:off x="-2510589" y="701842"/>
            <a:ext cx="5021179" cy="5021179"/>
          </a:xfrm>
          <a:prstGeom prst="donu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9B8D5F8F-3ADE-A913-BCBB-0101BA24B719}"/>
              </a:ext>
            </a:extLst>
          </p:cNvPr>
          <p:cNvSpPr/>
          <p:nvPr/>
        </p:nvSpPr>
        <p:spPr>
          <a:xfrm rot="15931124">
            <a:off x="-2759242" y="453189"/>
            <a:ext cx="5518483" cy="5518483"/>
          </a:xfrm>
          <a:prstGeom prst="blockArc">
            <a:avLst>
              <a:gd name="adj1" fmla="val 19356885"/>
              <a:gd name="adj2" fmla="val 53712"/>
              <a:gd name="adj3" fmla="val 31393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pic>
        <p:nvPicPr>
          <p:cNvPr id="12" name="Graphic 11" descr="Briefcase with solid fill">
            <a:extLst>
              <a:ext uri="{FF2B5EF4-FFF2-40B4-BE49-F238E27FC236}">
                <a16:creationId xmlns:a16="http://schemas.microsoft.com/office/drawing/2014/main" id="{1A6E7DB0-CB9A-909A-7A3E-2A61F2E38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105" y="1247714"/>
            <a:ext cx="603076" cy="603076"/>
          </a:xfrm>
          <a:prstGeom prst="rect">
            <a:avLst/>
          </a:prstGeom>
        </p:spPr>
      </p:pic>
      <p:pic>
        <p:nvPicPr>
          <p:cNvPr id="13" name="Graphic 12" descr="Gears with solid fill">
            <a:extLst>
              <a:ext uri="{FF2B5EF4-FFF2-40B4-BE49-F238E27FC236}">
                <a16:creationId xmlns:a16="http://schemas.microsoft.com/office/drawing/2014/main" id="{8F3C22D2-1CE1-A133-4D59-5A5E5DD97B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0613" y="2131244"/>
            <a:ext cx="603077" cy="603077"/>
          </a:xfrm>
          <a:prstGeom prst="rect">
            <a:avLst/>
          </a:prstGeom>
        </p:spPr>
      </p:pic>
      <p:pic>
        <p:nvPicPr>
          <p:cNvPr id="14" name="Graphic 13" descr="Abacus with solid fill">
            <a:extLst>
              <a:ext uri="{FF2B5EF4-FFF2-40B4-BE49-F238E27FC236}">
                <a16:creationId xmlns:a16="http://schemas.microsoft.com/office/drawing/2014/main" id="{1DABE5B2-9880-E7AA-4E7D-4F07F99CDF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30613" y="3520602"/>
            <a:ext cx="603077" cy="603077"/>
          </a:xfrm>
          <a:prstGeom prst="rect">
            <a:avLst/>
          </a:prstGeom>
        </p:spPr>
      </p:pic>
      <p:pic>
        <p:nvPicPr>
          <p:cNvPr id="15" name="Graphic 14" descr="Bar chart with solid fill">
            <a:extLst>
              <a:ext uri="{FF2B5EF4-FFF2-40B4-BE49-F238E27FC236}">
                <a16:creationId xmlns:a16="http://schemas.microsoft.com/office/drawing/2014/main" id="{F1013523-B3CC-ABBD-ABCE-65A127C284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8104" y="4553983"/>
            <a:ext cx="603077" cy="6030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FBFB3D-BE44-ADE7-B0C6-A9B7DC3B2D97}"/>
              </a:ext>
            </a:extLst>
          </p:cNvPr>
          <p:cNvSpPr txBox="1"/>
          <p:nvPr/>
        </p:nvSpPr>
        <p:spPr>
          <a:xfrm>
            <a:off x="4845934" y="2677129"/>
            <a:ext cx="44647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4400" b="1" dirty="0">
                <a:latin typeface="Montserrat" pitchFamily="2" charset="77"/>
              </a:rPr>
              <a:t>Presentazione </a:t>
            </a:r>
          </a:p>
          <a:p>
            <a:pPr algn="ctr"/>
            <a:r>
              <a:rPr lang="en-IT" sz="4400" b="1" dirty="0">
                <a:latin typeface="Montserrat" pitchFamily="2" charset="77"/>
              </a:rPr>
              <a:t>I parte</a:t>
            </a:r>
          </a:p>
        </p:txBody>
      </p:sp>
    </p:spTree>
    <p:extLst>
      <p:ext uri="{BB962C8B-B14F-4D97-AF65-F5344CB8AC3E}">
        <p14:creationId xmlns:p14="http://schemas.microsoft.com/office/powerpoint/2010/main" val="930065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oughnut 33">
            <a:extLst>
              <a:ext uri="{FF2B5EF4-FFF2-40B4-BE49-F238E27FC236}">
                <a16:creationId xmlns:a16="http://schemas.microsoft.com/office/drawing/2014/main" id="{590F4877-3CB8-8C2F-75B3-53F846BCC2ED}"/>
              </a:ext>
            </a:extLst>
          </p:cNvPr>
          <p:cNvSpPr/>
          <p:nvPr/>
        </p:nvSpPr>
        <p:spPr>
          <a:xfrm>
            <a:off x="-2573291" y="1349609"/>
            <a:ext cx="5021179" cy="5021179"/>
          </a:xfrm>
          <a:prstGeom prst="donu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35" name="Block Arc 34">
            <a:extLst>
              <a:ext uri="{FF2B5EF4-FFF2-40B4-BE49-F238E27FC236}">
                <a16:creationId xmlns:a16="http://schemas.microsoft.com/office/drawing/2014/main" id="{239869AB-BA00-C998-58C2-B6CF85FF458B}"/>
              </a:ext>
            </a:extLst>
          </p:cNvPr>
          <p:cNvSpPr/>
          <p:nvPr/>
        </p:nvSpPr>
        <p:spPr>
          <a:xfrm rot="15756587">
            <a:off x="-2867224" y="1124733"/>
            <a:ext cx="5518483" cy="5518483"/>
          </a:xfrm>
          <a:prstGeom prst="blockArc">
            <a:avLst>
              <a:gd name="adj1" fmla="val 19356885"/>
              <a:gd name="adj2" fmla="val 53712"/>
              <a:gd name="adj3" fmla="val 31393"/>
            </a:avLst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pic>
        <p:nvPicPr>
          <p:cNvPr id="36" name="Graphic 35" descr="Gears with solid fill">
            <a:extLst>
              <a:ext uri="{FF2B5EF4-FFF2-40B4-BE49-F238E27FC236}">
                <a16:creationId xmlns:a16="http://schemas.microsoft.com/office/drawing/2014/main" id="{C91C9965-B68D-F4B6-98F5-89BFF2C06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1732" y="3317975"/>
            <a:ext cx="603077" cy="603077"/>
          </a:xfrm>
          <a:prstGeom prst="rect">
            <a:avLst/>
          </a:prstGeom>
        </p:spPr>
      </p:pic>
      <p:pic>
        <p:nvPicPr>
          <p:cNvPr id="38" name="Graphic 37" descr="Warning with solid fill">
            <a:extLst>
              <a:ext uri="{FF2B5EF4-FFF2-40B4-BE49-F238E27FC236}">
                <a16:creationId xmlns:a16="http://schemas.microsoft.com/office/drawing/2014/main" id="{E1647AFD-F196-D4EF-4A1E-4DBE22EC2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0090" y="4499490"/>
            <a:ext cx="683180" cy="683180"/>
          </a:xfrm>
          <a:prstGeom prst="rect">
            <a:avLst/>
          </a:prstGeom>
        </p:spPr>
      </p:pic>
      <p:pic>
        <p:nvPicPr>
          <p:cNvPr id="40" name="Graphic 39" descr="Open book with solid fill">
            <a:extLst>
              <a:ext uri="{FF2B5EF4-FFF2-40B4-BE49-F238E27FC236}">
                <a16:creationId xmlns:a16="http://schemas.microsoft.com/office/drawing/2014/main" id="{52FFDC61-7847-8A99-5412-F90BBF719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3282" y="2053511"/>
            <a:ext cx="686026" cy="68602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6746E12-6C03-DC64-0E32-6B3B13A9C000}"/>
              </a:ext>
            </a:extLst>
          </p:cNvPr>
          <p:cNvSpPr txBox="1"/>
          <p:nvPr/>
        </p:nvSpPr>
        <p:spPr>
          <a:xfrm>
            <a:off x="4715900" y="2437424"/>
            <a:ext cx="44647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4400" b="1" dirty="0">
                <a:latin typeface="Montserrat" pitchFamily="2" charset="77"/>
              </a:rPr>
              <a:t>Fondamenti Teorici</a:t>
            </a:r>
          </a:p>
        </p:txBody>
      </p:sp>
    </p:spTree>
    <p:extLst>
      <p:ext uri="{BB962C8B-B14F-4D97-AF65-F5344CB8AC3E}">
        <p14:creationId xmlns:p14="http://schemas.microsoft.com/office/powerpoint/2010/main" val="4252550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7088A-5D47-A8E8-F006-EA738239F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ughnut 5">
            <a:extLst>
              <a:ext uri="{FF2B5EF4-FFF2-40B4-BE49-F238E27FC236}">
                <a16:creationId xmlns:a16="http://schemas.microsoft.com/office/drawing/2014/main" id="{999FD939-67AA-C814-4ADC-82C74553FED4}"/>
              </a:ext>
            </a:extLst>
          </p:cNvPr>
          <p:cNvSpPr/>
          <p:nvPr/>
        </p:nvSpPr>
        <p:spPr>
          <a:xfrm>
            <a:off x="-2510589" y="701842"/>
            <a:ext cx="5021179" cy="5021179"/>
          </a:xfrm>
          <a:prstGeom prst="donu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170F74B7-E744-474B-5C00-32D6B7082881}"/>
              </a:ext>
            </a:extLst>
          </p:cNvPr>
          <p:cNvSpPr/>
          <p:nvPr/>
        </p:nvSpPr>
        <p:spPr>
          <a:xfrm rot="18984554">
            <a:off x="-2759242" y="453189"/>
            <a:ext cx="5518483" cy="5518483"/>
          </a:xfrm>
          <a:prstGeom prst="blockArc">
            <a:avLst>
              <a:gd name="adj1" fmla="val 19356885"/>
              <a:gd name="adj2" fmla="val 53712"/>
              <a:gd name="adj3" fmla="val 31393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pic>
        <p:nvPicPr>
          <p:cNvPr id="12" name="Graphic 11" descr="Briefcase with solid fill">
            <a:extLst>
              <a:ext uri="{FF2B5EF4-FFF2-40B4-BE49-F238E27FC236}">
                <a16:creationId xmlns:a16="http://schemas.microsoft.com/office/drawing/2014/main" id="{176F657B-4C49-18B7-334C-0C5C3A9FB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8225" y="1048872"/>
            <a:ext cx="872388" cy="872388"/>
          </a:xfrm>
          <a:prstGeom prst="rect">
            <a:avLst/>
          </a:prstGeom>
        </p:spPr>
      </p:pic>
      <p:pic>
        <p:nvPicPr>
          <p:cNvPr id="13" name="Graphic 12" descr="Gears with solid fill">
            <a:extLst>
              <a:ext uri="{FF2B5EF4-FFF2-40B4-BE49-F238E27FC236}">
                <a16:creationId xmlns:a16="http://schemas.microsoft.com/office/drawing/2014/main" id="{762ED6C5-7564-39AC-6D3F-CD5327D118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0613" y="2131244"/>
            <a:ext cx="603077" cy="603077"/>
          </a:xfrm>
          <a:prstGeom prst="rect">
            <a:avLst/>
          </a:prstGeom>
        </p:spPr>
      </p:pic>
      <p:pic>
        <p:nvPicPr>
          <p:cNvPr id="14" name="Graphic 13" descr="Abacus with solid fill">
            <a:extLst>
              <a:ext uri="{FF2B5EF4-FFF2-40B4-BE49-F238E27FC236}">
                <a16:creationId xmlns:a16="http://schemas.microsoft.com/office/drawing/2014/main" id="{5CDC30CD-2E94-EF8A-ED10-B044CD5DF7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30613" y="3520602"/>
            <a:ext cx="603077" cy="603077"/>
          </a:xfrm>
          <a:prstGeom prst="rect">
            <a:avLst/>
          </a:prstGeom>
        </p:spPr>
      </p:pic>
      <p:pic>
        <p:nvPicPr>
          <p:cNvPr id="15" name="Graphic 14" descr="Bar chart with solid fill">
            <a:extLst>
              <a:ext uri="{FF2B5EF4-FFF2-40B4-BE49-F238E27FC236}">
                <a16:creationId xmlns:a16="http://schemas.microsoft.com/office/drawing/2014/main" id="{EC65F649-4C90-87EB-A5FB-416F0DF95E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8104" y="4553983"/>
            <a:ext cx="603077" cy="6030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88FD66-DD26-680A-055A-CB8236F5CEB3}"/>
              </a:ext>
            </a:extLst>
          </p:cNvPr>
          <p:cNvSpPr/>
          <p:nvPr/>
        </p:nvSpPr>
        <p:spPr>
          <a:xfrm>
            <a:off x="4139382" y="-216310"/>
            <a:ext cx="8760541" cy="1083639"/>
          </a:xfrm>
          <a:prstGeom prst="rect">
            <a:avLst/>
          </a:prstGeom>
          <a:solidFill>
            <a:srgbClr val="E7E6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Costruzione del campione</a:t>
            </a:r>
          </a:p>
        </p:txBody>
      </p:sp>
      <p:sp>
        <p:nvSpPr>
          <p:cNvPr id="4" name="New shape">
            <a:extLst>
              <a:ext uri="{FF2B5EF4-FFF2-40B4-BE49-F238E27FC236}">
                <a16:creationId xmlns:a16="http://schemas.microsoft.com/office/drawing/2014/main" id="{3BCFF0ED-A816-41CF-08DC-D74E33E05AEA}"/>
              </a:ext>
            </a:extLst>
          </p:cNvPr>
          <p:cNvSpPr/>
          <p:nvPr/>
        </p:nvSpPr>
        <p:spPr>
          <a:xfrm>
            <a:off x="4043363" y="1659285"/>
            <a:ext cx="7873060" cy="3785652"/>
          </a:xfrm>
          <a:prstGeom prst="rect">
            <a:avLst/>
          </a:prstGeom>
          <a:noFill/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9pPr>
          </a:lstStyle>
          <a:p>
            <a:r>
              <a:rPr lang="en-GB" sz="1600" b="1" dirty="0">
                <a:solidFill>
                  <a:schemeClr val="tx1"/>
                </a:solidFill>
                <a:latin typeface="Montserrat" pitchFamily="2" charset="77"/>
              </a:rPr>
              <a:t>Fonte: </a:t>
            </a:r>
            <a:r>
              <a:rPr lang="en-GB" sz="1600" dirty="0">
                <a:solidFill>
                  <a:schemeClr val="tx1"/>
                </a:solidFill>
                <a:latin typeface="Montserrat" pitchFamily="2" charset="77"/>
              </a:rPr>
              <a:t>Database Refinitiv Eikon (ASSET4).</a:t>
            </a:r>
          </a:p>
          <a:p>
            <a:br>
              <a:rPr lang="en-GB" sz="1600" dirty="0">
                <a:solidFill>
                  <a:schemeClr val="tx1"/>
                </a:solidFill>
                <a:latin typeface="Montserrat" pitchFamily="2" charset="77"/>
              </a:rPr>
            </a:br>
            <a:r>
              <a:rPr lang="en-GB" sz="1600" b="1" dirty="0">
                <a:solidFill>
                  <a:schemeClr val="tx1"/>
                </a:solidFill>
                <a:latin typeface="Montserrat" pitchFamily="2" charset="77"/>
              </a:rPr>
              <a:t>Periodo di </a:t>
            </a:r>
            <a:r>
              <a:rPr lang="en-GB" sz="1600" b="1" dirty="0" err="1">
                <a:solidFill>
                  <a:schemeClr val="tx1"/>
                </a:solidFill>
                <a:latin typeface="Montserrat" pitchFamily="2" charset="77"/>
              </a:rPr>
              <a:t>analisi</a:t>
            </a:r>
            <a:r>
              <a:rPr lang="en-GB" sz="1600" dirty="0">
                <a:solidFill>
                  <a:schemeClr val="tx1"/>
                </a:solidFill>
                <a:latin typeface="Montserrat" pitchFamily="2" charset="77"/>
              </a:rPr>
              <a:t>: Dati </a:t>
            </a:r>
            <a:r>
              <a:rPr lang="en-GB" sz="1600" dirty="0" err="1">
                <a:solidFill>
                  <a:schemeClr val="tx1"/>
                </a:solidFill>
                <a:latin typeface="Montserrat" pitchFamily="2" charset="77"/>
              </a:rPr>
              <a:t>annuali</a:t>
            </a:r>
            <a:r>
              <a:rPr lang="en-GB" sz="1600" dirty="0">
                <a:solidFill>
                  <a:schemeClr val="tx1"/>
                </a:solidFill>
                <a:latin typeface="Montserrat" pitchFamily="2" charset="77"/>
              </a:rPr>
              <a:t> dal 2004 al 2024 (21 anni)</a:t>
            </a:r>
          </a:p>
          <a:p>
            <a:endParaRPr lang="en-GB" sz="1600" dirty="0">
              <a:solidFill>
                <a:schemeClr val="tx1"/>
              </a:solidFill>
              <a:latin typeface="Montserrat" pitchFamily="2" charset="77"/>
            </a:endParaRPr>
          </a:p>
          <a:p>
            <a:endParaRPr lang="en-GB" sz="1600" dirty="0">
              <a:solidFill>
                <a:schemeClr val="tx1"/>
              </a:solidFill>
              <a:latin typeface="Montserrat" pitchFamily="2" charset="77"/>
            </a:endParaRPr>
          </a:p>
          <a:p>
            <a:endParaRPr lang="en-GB" sz="1600" dirty="0">
              <a:solidFill>
                <a:schemeClr val="tx1"/>
              </a:solidFill>
              <a:latin typeface="Montserrat" pitchFamily="2" charset="77"/>
            </a:endParaRPr>
          </a:p>
          <a:p>
            <a:r>
              <a:rPr lang="en-GB" sz="1600" b="1" u="sng" dirty="0">
                <a:solidFill>
                  <a:schemeClr val="tx1"/>
                </a:solidFill>
                <a:latin typeface="Montserrat" pitchFamily="2" charset="77"/>
              </a:rPr>
              <a:t>Criteri di </a:t>
            </a:r>
            <a:r>
              <a:rPr lang="en-GB" sz="1600" b="1" u="sng" dirty="0" err="1">
                <a:solidFill>
                  <a:schemeClr val="tx1"/>
                </a:solidFill>
                <a:latin typeface="Montserrat" pitchFamily="2" charset="77"/>
              </a:rPr>
              <a:t>selezione</a:t>
            </a:r>
            <a:endParaRPr lang="en-GB" sz="1600" b="1" u="sng" dirty="0">
              <a:solidFill>
                <a:schemeClr val="tx1"/>
              </a:solidFill>
              <a:latin typeface="Montserrat" pitchFamily="2" charset="77"/>
            </a:endParaRPr>
          </a:p>
          <a:p>
            <a:endParaRPr lang="en-GB" sz="1600" dirty="0">
              <a:solidFill>
                <a:schemeClr val="tx1"/>
              </a:solidFill>
              <a:latin typeface="Montserrat" pitchFamily="2" charset="77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GB" sz="1600" dirty="0">
                <a:solidFill>
                  <a:schemeClr val="tx1"/>
                </a:solidFill>
                <a:latin typeface="Montserrat" pitchFamily="2" charset="77"/>
              </a:rPr>
              <a:t>Solo</a:t>
            </a:r>
            <a:r>
              <a:rPr lang="en-GB" sz="1600" b="1" dirty="0">
                <a:solidFill>
                  <a:schemeClr val="tx1"/>
                </a:solidFill>
                <a:latin typeface="Montserrat" pitchFamily="2" charset="77"/>
              </a:rPr>
              <a:t> public companies </a:t>
            </a:r>
            <a:r>
              <a:rPr lang="en-GB" sz="1600" b="1" dirty="0" err="1">
                <a:solidFill>
                  <a:schemeClr val="tx1"/>
                </a:solidFill>
                <a:latin typeface="Montserrat" pitchFamily="2" charset="77"/>
              </a:rPr>
              <a:t>europee</a:t>
            </a:r>
            <a:endParaRPr lang="en-GB" sz="1600" b="1" dirty="0">
              <a:solidFill>
                <a:schemeClr val="tx1"/>
              </a:solidFill>
              <a:latin typeface="Montserrat" pitchFamily="2" charset="77"/>
            </a:endParaRPr>
          </a:p>
          <a:p>
            <a:endParaRPr lang="en-GB" sz="1600" dirty="0">
              <a:latin typeface="Montserrat" pitchFamily="2" charset="77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GB" sz="1600" b="1" dirty="0" err="1">
                <a:solidFill>
                  <a:schemeClr val="tx1"/>
                </a:solidFill>
                <a:latin typeface="Montserrat" pitchFamily="2" charset="77"/>
              </a:rPr>
              <a:t>Settori</a:t>
            </a:r>
            <a:r>
              <a:rPr lang="en-GB" sz="1600" b="1" dirty="0">
                <a:solidFill>
                  <a:schemeClr val="tx1"/>
                </a:solidFill>
                <a:latin typeface="Montserrat" pitchFamily="2" charset="77"/>
              </a:rPr>
              <a:t> </a:t>
            </a:r>
            <a:r>
              <a:rPr lang="en-GB" sz="1600" b="1" dirty="0" err="1">
                <a:solidFill>
                  <a:schemeClr val="tx1"/>
                </a:solidFill>
                <a:latin typeface="Montserrat" pitchFamily="2" charset="77"/>
              </a:rPr>
              <a:t>esclusi</a:t>
            </a:r>
            <a:r>
              <a:rPr lang="en-GB" sz="1600" b="1" dirty="0">
                <a:solidFill>
                  <a:schemeClr val="tx1"/>
                </a:solidFill>
                <a:latin typeface="Montserrat" pitchFamily="2" charset="77"/>
              </a:rPr>
              <a:t>:</a:t>
            </a:r>
            <a:r>
              <a:rPr lang="en-GB" sz="1600" dirty="0">
                <a:solidFill>
                  <a:schemeClr val="tx1"/>
                </a:solidFill>
                <a:latin typeface="Montserrat" pitchFamily="2" charset="77"/>
              </a:rPr>
              <a:t> Financials, Utilities, Real Estate</a:t>
            </a:r>
          </a:p>
          <a:p>
            <a:endParaRPr lang="en-GB" sz="1600" dirty="0">
              <a:solidFill>
                <a:schemeClr val="tx1"/>
              </a:solidFill>
              <a:latin typeface="Montserrat" pitchFamily="2" charset="77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GB" sz="1600" dirty="0">
                <a:solidFill>
                  <a:schemeClr val="tx1"/>
                </a:solidFill>
                <a:latin typeface="Montserrat" pitchFamily="2" charset="77"/>
              </a:rPr>
              <a:t>Market Cap &gt; 100 mln €</a:t>
            </a:r>
          </a:p>
          <a:p>
            <a:endParaRPr lang="en-GB" sz="1600" dirty="0">
              <a:solidFill>
                <a:schemeClr val="tx1"/>
              </a:solidFill>
              <a:latin typeface="Montserrat" pitchFamily="2" charset="77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GB" sz="1600" dirty="0">
                <a:solidFill>
                  <a:schemeClr val="tx1"/>
                </a:solidFill>
                <a:latin typeface="Montserrat" pitchFamily="2" charset="77"/>
              </a:rPr>
              <a:t>Campione Finale: </a:t>
            </a:r>
            <a:r>
              <a:rPr lang="en-GB" sz="1600" b="1" dirty="0">
                <a:solidFill>
                  <a:schemeClr val="tx1"/>
                </a:solidFill>
                <a:latin typeface="Montserrat" pitchFamily="2" charset="77"/>
              </a:rPr>
              <a:t>1.870 </a:t>
            </a:r>
            <a:r>
              <a:rPr lang="en-GB" sz="1600" b="1" dirty="0" err="1">
                <a:solidFill>
                  <a:schemeClr val="tx1"/>
                </a:solidFill>
                <a:latin typeface="Montserrat" pitchFamily="2" charset="77"/>
              </a:rPr>
              <a:t>imprese</a:t>
            </a:r>
            <a:r>
              <a:rPr lang="en-GB" sz="1600" b="1" dirty="0">
                <a:solidFill>
                  <a:schemeClr val="tx1"/>
                </a:solidFill>
                <a:latin typeface="Montserrat" pitchFamily="2" charset="77"/>
              </a:rPr>
              <a:t> </a:t>
            </a:r>
            <a:r>
              <a:rPr lang="en-GB" sz="1600" b="1" dirty="0" err="1">
                <a:solidFill>
                  <a:schemeClr val="tx1"/>
                </a:solidFill>
                <a:latin typeface="Montserrat" pitchFamily="2" charset="77"/>
              </a:rPr>
              <a:t>europee</a:t>
            </a:r>
            <a:r>
              <a:rPr lang="en-GB" sz="1600" b="1" dirty="0">
                <a:solidFill>
                  <a:schemeClr val="tx1"/>
                </a:solidFill>
                <a:latin typeface="Montserrat" pitchFamily="2" charset="77"/>
              </a:rPr>
              <a:t> </a:t>
            </a:r>
            <a:r>
              <a:rPr lang="en-GB" sz="1600" b="1" dirty="0" err="1">
                <a:solidFill>
                  <a:schemeClr val="tx1"/>
                </a:solidFill>
                <a:latin typeface="Montserrat" pitchFamily="2" charset="77"/>
              </a:rPr>
              <a:t>quotate</a:t>
            </a:r>
            <a:r>
              <a:rPr lang="en-GB" sz="1600" dirty="0">
                <a:solidFill>
                  <a:schemeClr val="tx1"/>
                </a:solidFill>
                <a:latin typeface="Montserrat" pitchFamily="2" charset="77"/>
              </a:rPr>
              <a:t>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E8A6B16-7F96-6FFB-6D8C-BBFB240377CF}"/>
              </a:ext>
            </a:extLst>
          </p:cNvPr>
          <p:cNvGrpSpPr/>
          <p:nvPr/>
        </p:nvGrpSpPr>
        <p:grpSpPr>
          <a:xfrm>
            <a:off x="-673125" y="57287"/>
            <a:ext cx="3254142" cy="261610"/>
            <a:chOff x="-673125" y="57287"/>
            <a:chExt cx="3254142" cy="26161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C0C0C7A-BD51-6642-AD73-96A753B228D5}"/>
                </a:ext>
              </a:extLst>
            </p:cNvPr>
            <p:cNvSpPr/>
            <p:nvPr/>
          </p:nvSpPr>
          <p:spPr>
            <a:xfrm>
              <a:off x="-673125" y="71973"/>
              <a:ext cx="3254142" cy="232239"/>
            </a:xfrm>
            <a:prstGeom prst="round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874D3E-C134-24D4-9808-688BB8E6CEF1}"/>
                </a:ext>
              </a:extLst>
            </p:cNvPr>
            <p:cNvSpPr txBox="1"/>
            <p:nvPr/>
          </p:nvSpPr>
          <p:spPr>
            <a:xfrm>
              <a:off x="128039" y="57287"/>
              <a:ext cx="22189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100" b="1" dirty="0">
                  <a:solidFill>
                    <a:schemeClr val="bg1"/>
                  </a:solidFill>
                  <a:latin typeface="Montserrat" pitchFamily="2" charset="77"/>
                </a:rPr>
                <a:t>Presentazione – I parte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1588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9DCA5-22E8-4C50-973F-32A6242FB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ughnut 5">
            <a:extLst>
              <a:ext uri="{FF2B5EF4-FFF2-40B4-BE49-F238E27FC236}">
                <a16:creationId xmlns:a16="http://schemas.microsoft.com/office/drawing/2014/main" id="{CCF0C294-94BC-DBBA-E856-6A85CC0CDBD2}"/>
              </a:ext>
            </a:extLst>
          </p:cNvPr>
          <p:cNvSpPr/>
          <p:nvPr/>
        </p:nvSpPr>
        <p:spPr>
          <a:xfrm>
            <a:off x="-2510589" y="701842"/>
            <a:ext cx="5021179" cy="5021179"/>
          </a:xfrm>
          <a:prstGeom prst="donu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2A5FEF54-FA54-A6C4-B55B-B69A014C2648}"/>
              </a:ext>
            </a:extLst>
          </p:cNvPr>
          <p:cNvSpPr/>
          <p:nvPr/>
        </p:nvSpPr>
        <p:spPr>
          <a:xfrm rot="21291799">
            <a:off x="-2759242" y="453189"/>
            <a:ext cx="5518483" cy="5518483"/>
          </a:xfrm>
          <a:prstGeom prst="blockArc">
            <a:avLst>
              <a:gd name="adj1" fmla="val 19356885"/>
              <a:gd name="adj2" fmla="val 53712"/>
              <a:gd name="adj3" fmla="val 31393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pic>
        <p:nvPicPr>
          <p:cNvPr id="12" name="Graphic 11" descr="Briefcase with solid fill">
            <a:extLst>
              <a:ext uri="{FF2B5EF4-FFF2-40B4-BE49-F238E27FC236}">
                <a16:creationId xmlns:a16="http://schemas.microsoft.com/office/drawing/2014/main" id="{CF5C775D-80E8-8B43-4566-E4C6B4FFD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105" y="1247714"/>
            <a:ext cx="603076" cy="603076"/>
          </a:xfrm>
          <a:prstGeom prst="rect">
            <a:avLst/>
          </a:prstGeom>
        </p:spPr>
      </p:pic>
      <p:pic>
        <p:nvPicPr>
          <p:cNvPr id="13" name="Graphic 12" descr="Gears with solid fill">
            <a:extLst>
              <a:ext uri="{FF2B5EF4-FFF2-40B4-BE49-F238E27FC236}">
                <a16:creationId xmlns:a16="http://schemas.microsoft.com/office/drawing/2014/main" id="{7A81AFCA-631C-A748-D968-9582803A10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0613" y="1996588"/>
            <a:ext cx="872388" cy="872388"/>
          </a:xfrm>
          <a:prstGeom prst="rect">
            <a:avLst/>
          </a:prstGeom>
        </p:spPr>
      </p:pic>
      <p:pic>
        <p:nvPicPr>
          <p:cNvPr id="14" name="Graphic 13" descr="Abacus with solid fill">
            <a:extLst>
              <a:ext uri="{FF2B5EF4-FFF2-40B4-BE49-F238E27FC236}">
                <a16:creationId xmlns:a16="http://schemas.microsoft.com/office/drawing/2014/main" id="{C895F3D0-8857-340D-5036-C66DE6582E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30613" y="3520602"/>
            <a:ext cx="603077" cy="603077"/>
          </a:xfrm>
          <a:prstGeom prst="rect">
            <a:avLst/>
          </a:prstGeom>
        </p:spPr>
      </p:pic>
      <p:pic>
        <p:nvPicPr>
          <p:cNvPr id="15" name="Graphic 14" descr="Bar chart with solid fill">
            <a:extLst>
              <a:ext uri="{FF2B5EF4-FFF2-40B4-BE49-F238E27FC236}">
                <a16:creationId xmlns:a16="http://schemas.microsoft.com/office/drawing/2014/main" id="{3161F8C6-5700-F894-E47A-4552322A58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8104" y="4553983"/>
            <a:ext cx="603077" cy="6030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A5F8CB3-6C52-EE03-9D31-F1FA9F228ACE}"/>
              </a:ext>
            </a:extLst>
          </p:cNvPr>
          <p:cNvSpPr/>
          <p:nvPr/>
        </p:nvSpPr>
        <p:spPr>
          <a:xfrm>
            <a:off x="4139382" y="-216310"/>
            <a:ext cx="8760541" cy="1083639"/>
          </a:xfrm>
          <a:prstGeom prst="rect">
            <a:avLst/>
          </a:prstGeom>
          <a:solidFill>
            <a:srgbClr val="E7E6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Costruzione delle variabili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04A9-A368-D0B2-927A-DBA4095C8EB7}"/>
              </a:ext>
            </a:extLst>
          </p:cNvPr>
          <p:cNvSpPr txBox="1"/>
          <p:nvPr/>
        </p:nvSpPr>
        <p:spPr>
          <a:xfrm>
            <a:off x="5015405" y="5506037"/>
            <a:ext cx="628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T" sz="1400" dirty="0">
                <a:latin typeface="Montserrat" pitchFamily="2" charset="77"/>
              </a:rPr>
              <a:t>Tutte le variabili sono state winsorizzate al 5º e 95º percentile per mitigare l’effetto degli outlier.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12D10EB8-03E3-0848-2115-6DB1EADFC435}"/>
              </a:ext>
            </a:extLst>
          </p:cNvPr>
          <p:cNvSpPr/>
          <p:nvPr/>
        </p:nvSpPr>
        <p:spPr>
          <a:xfrm rot="5400000">
            <a:off x="534521" y="6052483"/>
            <a:ext cx="359945" cy="31029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FF5B24-202A-AD60-B5F0-9CA3BA24E171}"/>
              </a:ext>
            </a:extLst>
          </p:cNvPr>
          <p:cNvSpPr txBox="1"/>
          <p:nvPr/>
        </p:nvSpPr>
        <p:spPr>
          <a:xfrm>
            <a:off x="890095" y="6014861"/>
            <a:ext cx="2626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600" b="1" dirty="0">
                <a:latin typeface="Montserrat" pitchFamily="2" charset="77"/>
              </a:rPr>
              <a:t>Variabili</a:t>
            </a:r>
            <a:r>
              <a:rPr lang="en-IT" sz="1600" b="1" dirty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rPr>
              <a:t> </a:t>
            </a:r>
            <a:r>
              <a:rPr lang="en-IT" sz="1600" b="1" dirty="0">
                <a:latin typeface="Montserrat" pitchFamily="2" charset="77"/>
              </a:rPr>
              <a:t>dipendenti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911D4E-3F7E-2EDE-0C4A-2550D77B314C}"/>
              </a:ext>
            </a:extLst>
          </p:cNvPr>
          <p:cNvSpPr txBox="1"/>
          <p:nvPr/>
        </p:nvSpPr>
        <p:spPr>
          <a:xfrm>
            <a:off x="568103" y="6338917"/>
            <a:ext cx="2626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rPr>
              <a:t>Variabili indipendenti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99E019-2740-579B-4B7D-A249C4FCC979}"/>
              </a:ext>
            </a:extLst>
          </p:cNvPr>
          <p:cNvSpPr txBox="1"/>
          <p:nvPr/>
        </p:nvSpPr>
        <p:spPr>
          <a:xfrm>
            <a:off x="417170" y="6580729"/>
            <a:ext cx="26267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050" dirty="0">
                <a:solidFill>
                  <a:schemeClr val="bg1">
                    <a:lumMod val="85000"/>
                  </a:schemeClr>
                </a:solidFill>
                <a:latin typeface="Montserrat" pitchFamily="2" charset="77"/>
              </a:rPr>
              <a:t>Variabili di controllo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1B2202-A68B-A195-0EBA-6CFDE4549477}"/>
              </a:ext>
            </a:extLst>
          </p:cNvPr>
          <p:cNvSpPr txBox="1"/>
          <p:nvPr/>
        </p:nvSpPr>
        <p:spPr>
          <a:xfrm>
            <a:off x="128039" y="73405"/>
            <a:ext cx="22189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100" b="1" dirty="0">
                <a:solidFill>
                  <a:schemeClr val="bg1"/>
                </a:solidFill>
                <a:latin typeface="Montserrat" pitchFamily="2" charset="77"/>
              </a:rPr>
              <a:t>Presentazione – I parte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CF65526-53E3-3961-D6D3-63E2EB52B09C}"/>
              </a:ext>
            </a:extLst>
          </p:cNvPr>
          <p:cNvGrpSpPr/>
          <p:nvPr/>
        </p:nvGrpSpPr>
        <p:grpSpPr>
          <a:xfrm>
            <a:off x="-673125" y="57287"/>
            <a:ext cx="3254142" cy="261610"/>
            <a:chOff x="-673125" y="57287"/>
            <a:chExt cx="3254142" cy="26161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611D2EC3-9D49-978B-2BB3-4B5233196187}"/>
                </a:ext>
              </a:extLst>
            </p:cNvPr>
            <p:cNvSpPr/>
            <p:nvPr/>
          </p:nvSpPr>
          <p:spPr>
            <a:xfrm>
              <a:off x="-673125" y="71973"/>
              <a:ext cx="3254142" cy="232239"/>
            </a:xfrm>
            <a:prstGeom prst="round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A2CBBCF-619E-6622-EC69-7356C26F3A69}"/>
                </a:ext>
              </a:extLst>
            </p:cNvPr>
            <p:cNvSpPr txBox="1"/>
            <p:nvPr/>
          </p:nvSpPr>
          <p:spPr>
            <a:xfrm>
              <a:off x="128039" y="57287"/>
              <a:ext cx="22189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100" b="1" dirty="0">
                  <a:solidFill>
                    <a:schemeClr val="bg1"/>
                  </a:solidFill>
                  <a:latin typeface="Montserrat" pitchFamily="2" charset="77"/>
                </a:rPr>
                <a:t>Presentazione – I parte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B11F443-7485-97BC-ED54-8C04B2B29A1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31821" y="1607000"/>
              <a:ext cx="8760541" cy="34070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03585">
                      <a:extLst>
                        <a:ext uri="{9D8B030D-6E8A-4147-A177-3AD203B41FA5}">
                          <a16:colId xmlns:a16="http://schemas.microsoft.com/office/drawing/2014/main" val="4165290431"/>
                        </a:ext>
                      </a:extLst>
                    </a:gridCol>
                    <a:gridCol w="6556956">
                      <a:extLst>
                        <a:ext uri="{9D8B030D-6E8A-4147-A177-3AD203B41FA5}">
                          <a16:colId xmlns:a16="http://schemas.microsoft.com/office/drawing/2014/main" val="4105791130"/>
                        </a:ext>
                      </a:extLst>
                    </a:gridCol>
                  </a:tblGrid>
                  <a:tr h="3978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T" dirty="0">
                              <a:latin typeface="Montserrat" pitchFamily="2" charset="77"/>
                            </a:rPr>
                            <a:t>Variabili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T" dirty="0">
                              <a:latin typeface="Montserrat" pitchFamily="2" charset="77"/>
                            </a:rPr>
                            <a:t>Descrizione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28415089"/>
                      </a:ext>
                    </a:extLst>
                  </a:tr>
                  <a:tr h="65492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IT" sz="1600" b="1" dirty="0">
                              <a:latin typeface="Montserrat" pitchFamily="2" charset="77"/>
                            </a:rPr>
                            <a:t>Tobin’s Q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IT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𝑇𝑜𝑡𝑎𝑙𝑒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𝑎𝑡𝑡𝑖𝑣𝑜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𝑐𝑜𝑛𝑡𝑎𝑏𝑖𝑙𝑒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𝑃𝑎𝑡𝑟𝑖𝑚𝑜𝑛𝑖𝑜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𝑛𝑒𝑡𝑡𝑜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𝑑𝑖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𝑚𝑒𝑟𝑐𝑎𝑡𝑜</m:t>
                                    </m:r>
                                  </m:num>
                                  <m:den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𝑇𝑜𝑡𝑎𝑙𝑒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𝑎𝑡𝑡𝑖𝑣𝑜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𝑐𝑜𝑛𝑡𝑎𝑏𝑖𝑙𝑒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IT" sz="1200" dirty="0">
                            <a:latin typeface="Montserrat" pitchFamily="2" charset="7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8573804"/>
                      </a:ext>
                    </a:extLst>
                  </a:tr>
                  <a:tr h="98095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IT" sz="1600" b="1" dirty="0">
                              <a:latin typeface="Montserrat" pitchFamily="2" charset="77"/>
                            </a:rPr>
                            <a:t>MBVE</a:t>
                          </a:r>
                          <a:r>
                            <a:rPr lang="en-IT" sz="1600" dirty="0">
                              <a:latin typeface="Montserrat" pitchFamily="2" charset="77"/>
                            </a:rPr>
                            <a:t> </a:t>
                          </a:r>
                        </a:p>
                        <a:p>
                          <a:pPr algn="l"/>
                          <a:r>
                            <a:rPr lang="en-IT" sz="1200" dirty="0">
                              <a:latin typeface="Montserrat" pitchFamily="2" charset="77"/>
                            </a:rPr>
                            <a:t>(</a:t>
                          </a:r>
                          <a:r>
                            <a:rPr lang="en-IT" sz="1200" i="1" dirty="0">
                              <a:latin typeface="Montserrat" pitchFamily="2" charset="77"/>
                            </a:rPr>
                            <a:t>Market Book Value of equity</a:t>
                          </a:r>
                          <a:r>
                            <a:rPr lang="en-IT" sz="1200" dirty="0">
                              <a:latin typeface="Montserrat" pitchFamily="2" charset="77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IT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𝑉𝑎𝑙𝑜𝑟𝑒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𝑑𝑖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𝑚𝑒𝑟𝑐𝑎𝑡𝑜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𝑑𝑒𝑙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𝑝𝑎𝑡𝑟𝑖𝑚𝑜𝑛𝑖𝑜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𝑛𝑒𝑡𝑡𝑜</m:t>
                                    </m:r>
                                  </m:num>
                                  <m:den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𝑉𝑎𝑙𝑜𝑟𝑒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𝑐𝑜𝑛𝑡𝑎𝑏𝑖𝑙𝑒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𝑑𝑒𝑙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𝑝𝑎𝑡𝑟𝑖𝑚𝑜𝑛𝑖𝑜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𝑛𝑒𝑡𝑡𝑜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IT" sz="1600" dirty="0">
                            <a:latin typeface="Montserrat" pitchFamily="2" charset="7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17608702"/>
                      </a:ext>
                    </a:extLst>
                  </a:tr>
                  <a:tr h="6866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IT" sz="1600" b="1" dirty="0">
                              <a:latin typeface="Montserrat" pitchFamily="2" charset="77"/>
                            </a:rPr>
                            <a:t>ROA</a:t>
                          </a:r>
                        </a:p>
                        <a:p>
                          <a:pPr algn="l"/>
                          <a:r>
                            <a:rPr lang="en-IT" sz="1200" dirty="0">
                              <a:latin typeface="Montserrat" pitchFamily="2" charset="77"/>
                            </a:rPr>
                            <a:t>(</a:t>
                          </a:r>
                          <a:r>
                            <a:rPr lang="en-IT" sz="1200" i="1" dirty="0">
                              <a:latin typeface="Montserrat" pitchFamily="2" charset="77"/>
                            </a:rPr>
                            <a:t>Return on Assets</a:t>
                          </a:r>
                          <a:r>
                            <a:rPr lang="en-IT" sz="1200" dirty="0">
                              <a:latin typeface="Montserrat" pitchFamily="2" charset="77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IT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𝐸𝐵𝐼𝑇𝐷𝐴</m:t>
                                    </m:r>
                                  </m:num>
                                  <m:den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𝑇𝑜𝑡𝑎𝑙𝑒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𝑎𝑡𝑡𝑖𝑣𝑜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𝑐𝑜𝑛𝑡𝑎𝑏𝑖𝑙𝑒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IT" sz="1600" dirty="0">
                            <a:latin typeface="Montserrat" pitchFamily="2" charset="7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576873"/>
                      </a:ext>
                    </a:extLst>
                  </a:tr>
                  <a:tr h="6866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IT" sz="1600" b="1" dirty="0">
                              <a:latin typeface="Montserrat" pitchFamily="2" charset="77"/>
                            </a:rPr>
                            <a:t>ROE </a:t>
                          </a:r>
                        </a:p>
                        <a:p>
                          <a:pPr algn="l"/>
                          <a:r>
                            <a:rPr lang="en-IT" sz="1200" dirty="0">
                              <a:latin typeface="Montserrat" pitchFamily="2" charset="77"/>
                            </a:rPr>
                            <a:t>(</a:t>
                          </a:r>
                          <a:r>
                            <a:rPr lang="en-IT" sz="1200" i="1" dirty="0">
                              <a:latin typeface="Montserrat" pitchFamily="2" charset="77"/>
                            </a:rPr>
                            <a:t>Return on Equity</a:t>
                          </a:r>
                          <a:r>
                            <a:rPr lang="en-IT" sz="1200" dirty="0">
                              <a:latin typeface="Montserrat" pitchFamily="2" charset="77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IT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𝑈𝑡𝑖𝑙𝑒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𝑛𝑒𝑡𝑡𝑜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 –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𝐷𝑖𝑣𝑖𝑑𝑒𝑛𝑑𝑖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𝑝𝑟𝑖𝑣𝑖𝑙𝑒𝑔𝑖𝑎𝑡𝑖</m:t>
                                    </m:r>
                                  </m:num>
                                  <m:den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𝑀𝑒𝑑𝑖𝑎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𝑝𝑎𝑡𝑟𝑖𝑚𝑜𝑛𝑖𝑜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𝑛𝑒𝑡𝑡𝑜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𝑜𝑟𝑑𝑖𝑛𝑎𝑟𝑖𝑜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𝑡𝑟𝑎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𝑎𝑛𝑛𝑜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𝑐𝑜𝑟𝑟𝑒𝑛𝑡𝑒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𝑎𝑛𝑛𝑜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𝑝𝑟𝑒𝑐𝑒𝑑𝑒𝑛𝑡𝑒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IT" sz="1100" dirty="0">
                            <a:latin typeface="Montserrat" pitchFamily="2" charset="7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725493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9D1CC036-7167-FB7E-BB43-2638761CBA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9257014"/>
                  </p:ext>
                </p:extLst>
              </p:nvPr>
            </p:nvGraphicFramePr>
            <p:xfrm>
              <a:off x="3231821" y="1607000"/>
              <a:ext cx="8760541" cy="34070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03585">
                      <a:extLst>
                        <a:ext uri="{9D8B030D-6E8A-4147-A177-3AD203B41FA5}">
                          <a16:colId xmlns:a16="http://schemas.microsoft.com/office/drawing/2014/main" val="4165290431"/>
                        </a:ext>
                      </a:extLst>
                    </a:gridCol>
                    <a:gridCol w="6556956">
                      <a:extLst>
                        <a:ext uri="{9D8B030D-6E8A-4147-A177-3AD203B41FA5}">
                          <a16:colId xmlns:a16="http://schemas.microsoft.com/office/drawing/2014/main" val="4105791130"/>
                        </a:ext>
                      </a:extLst>
                    </a:gridCol>
                  </a:tblGrid>
                  <a:tr h="3978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T" dirty="0">
                              <a:latin typeface="Montserrat" pitchFamily="2" charset="77"/>
                            </a:rPr>
                            <a:t>Variabili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T" dirty="0">
                              <a:latin typeface="Montserrat" pitchFamily="2" charset="77"/>
                            </a:rPr>
                            <a:t>Descrizione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28415089"/>
                      </a:ext>
                    </a:extLst>
                  </a:tr>
                  <a:tr h="65492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IT" sz="1600" b="1" dirty="0">
                              <a:latin typeface="Montserrat" pitchFamily="2" charset="77"/>
                            </a:rPr>
                            <a:t>Tobin’s Q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3849" t="-61538" r="-387" b="-359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573804"/>
                      </a:ext>
                    </a:extLst>
                  </a:tr>
                  <a:tr h="98095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IT" sz="1600" b="1" dirty="0">
                              <a:latin typeface="Montserrat" pitchFamily="2" charset="77"/>
                            </a:rPr>
                            <a:t>MBVE</a:t>
                          </a:r>
                          <a:r>
                            <a:rPr lang="en-IT" sz="1600" dirty="0">
                              <a:latin typeface="Montserrat" pitchFamily="2" charset="77"/>
                            </a:rPr>
                            <a:t> </a:t>
                          </a:r>
                        </a:p>
                        <a:p>
                          <a:pPr algn="l"/>
                          <a:r>
                            <a:rPr lang="en-IT" sz="1200" dirty="0">
                              <a:latin typeface="Montserrat" pitchFamily="2" charset="77"/>
                            </a:rPr>
                            <a:t>(</a:t>
                          </a:r>
                          <a:r>
                            <a:rPr lang="en-IT" sz="1200" i="1" dirty="0">
                              <a:latin typeface="Montserrat" pitchFamily="2" charset="77"/>
                            </a:rPr>
                            <a:t>Market Book Value of equity</a:t>
                          </a:r>
                          <a:r>
                            <a:rPr lang="en-IT" sz="1200" dirty="0">
                              <a:latin typeface="Montserrat" pitchFamily="2" charset="77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3849" t="-107692" r="-387" b="-1397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7608702"/>
                      </a:ext>
                    </a:extLst>
                  </a:tr>
                  <a:tr h="6866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IT" sz="1600" b="1" dirty="0">
                              <a:latin typeface="Montserrat" pitchFamily="2" charset="77"/>
                            </a:rPr>
                            <a:t>ROA</a:t>
                          </a:r>
                        </a:p>
                        <a:p>
                          <a:pPr algn="l"/>
                          <a:r>
                            <a:rPr lang="en-IT" sz="1200" dirty="0">
                              <a:latin typeface="Montserrat" pitchFamily="2" charset="77"/>
                            </a:rPr>
                            <a:t>(</a:t>
                          </a:r>
                          <a:r>
                            <a:rPr lang="en-IT" sz="1200" i="1" dirty="0">
                              <a:latin typeface="Montserrat" pitchFamily="2" charset="77"/>
                            </a:rPr>
                            <a:t>Return on Assets</a:t>
                          </a:r>
                          <a:r>
                            <a:rPr lang="en-IT" sz="1200" dirty="0">
                              <a:latin typeface="Montserrat" pitchFamily="2" charset="77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3849" t="-300000" r="-387" b="-101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576873"/>
                      </a:ext>
                    </a:extLst>
                  </a:tr>
                  <a:tr h="6866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IT" sz="1600" b="1" dirty="0">
                              <a:latin typeface="Montserrat" pitchFamily="2" charset="77"/>
                            </a:rPr>
                            <a:t>ROE </a:t>
                          </a:r>
                        </a:p>
                        <a:p>
                          <a:pPr algn="l"/>
                          <a:r>
                            <a:rPr lang="en-IT" sz="1200" dirty="0">
                              <a:latin typeface="Montserrat" pitchFamily="2" charset="77"/>
                            </a:rPr>
                            <a:t>(</a:t>
                          </a:r>
                          <a:r>
                            <a:rPr lang="en-IT" sz="1200" i="1" dirty="0">
                              <a:latin typeface="Montserrat" pitchFamily="2" charset="77"/>
                            </a:rPr>
                            <a:t>Return on Equity</a:t>
                          </a:r>
                          <a:r>
                            <a:rPr lang="en-IT" sz="1200" dirty="0">
                              <a:latin typeface="Montserrat" pitchFamily="2" charset="77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3849" t="-400000" r="-387" b="-1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254933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Round Diagonal Corner of Rectangle 10">
            <a:extLst>
              <a:ext uri="{FF2B5EF4-FFF2-40B4-BE49-F238E27FC236}">
                <a16:creationId xmlns:a16="http://schemas.microsoft.com/office/drawing/2014/main" id="{B44263A7-C43D-C022-7E27-19833572459F}"/>
              </a:ext>
            </a:extLst>
          </p:cNvPr>
          <p:cNvSpPr/>
          <p:nvPr/>
        </p:nvSpPr>
        <p:spPr>
          <a:xfrm rot="10800000">
            <a:off x="4259385" y="6583308"/>
            <a:ext cx="9081476" cy="549383"/>
          </a:xfrm>
          <a:prstGeom prst="round2Diag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9BA4AC-8C22-FBFD-5AD2-F3D761C7781E}"/>
              </a:ext>
            </a:extLst>
          </p:cNvPr>
          <p:cNvSpPr txBox="1"/>
          <p:nvPr/>
        </p:nvSpPr>
        <p:spPr>
          <a:xfrm>
            <a:off x="4508500" y="6604416"/>
            <a:ext cx="8267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100" dirty="0">
                <a:latin typeface="Montserrat" pitchFamily="2" charset="77"/>
              </a:rPr>
              <a:t>Nota:</a:t>
            </a:r>
            <a:r>
              <a:rPr lang="en-GB" sz="1100" dirty="0">
                <a:latin typeface="Montserrat" pitchFamily="2" charset="77"/>
              </a:rPr>
              <a:t> I </a:t>
            </a:r>
            <a:r>
              <a:rPr lang="en-GB" sz="1100" dirty="0" err="1">
                <a:latin typeface="Montserrat" pitchFamily="2" charset="77"/>
              </a:rPr>
              <a:t>dati</a:t>
            </a:r>
            <a:r>
              <a:rPr lang="en-GB" sz="1100" dirty="0">
                <a:latin typeface="Montserrat" pitchFamily="2" charset="77"/>
              </a:rPr>
              <a:t> </a:t>
            </a:r>
            <a:r>
              <a:rPr lang="en-GB" sz="1100" dirty="0" err="1">
                <a:latin typeface="Montserrat" pitchFamily="2" charset="77"/>
              </a:rPr>
              <a:t>necessari</a:t>
            </a:r>
            <a:r>
              <a:rPr lang="en-GB" sz="1100" dirty="0">
                <a:latin typeface="Montserrat" pitchFamily="2" charset="77"/>
              </a:rPr>
              <a:t> alla costruzione delle </a:t>
            </a:r>
            <a:r>
              <a:rPr lang="en-GB" sz="1100" dirty="0" err="1">
                <a:latin typeface="Montserrat" pitchFamily="2" charset="77"/>
              </a:rPr>
              <a:t>variabili</a:t>
            </a:r>
            <a:r>
              <a:rPr lang="en-GB" sz="1100" dirty="0">
                <a:latin typeface="Montserrat" pitchFamily="2" charset="77"/>
              </a:rPr>
              <a:t> </a:t>
            </a:r>
            <a:r>
              <a:rPr lang="en-GB" sz="1100" dirty="0" err="1">
                <a:latin typeface="Montserrat" pitchFamily="2" charset="77"/>
              </a:rPr>
              <a:t>sono</a:t>
            </a:r>
            <a:r>
              <a:rPr lang="en-GB" sz="1100" dirty="0">
                <a:latin typeface="Montserrat" pitchFamily="2" charset="77"/>
              </a:rPr>
              <a:t> </a:t>
            </a:r>
            <a:r>
              <a:rPr lang="en-GB" sz="1100" dirty="0" err="1">
                <a:latin typeface="Montserrat" pitchFamily="2" charset="77"/>
              </a:rPr>
              <a:t>stati</a:t>
            </a:r>
            <a:r>
              <a:rPr lang="en-GB" sz="1100" dirty="0">
                <a:latin typeface="Montserrat" pitchFamily="2" charset="77"/>
              </a:rPr>
              <a:t> </a:t>
            </a:r>
            <a:r>
              <a:rPr lang="en-GB" sz="1100" dirty="0" err="1">
                <a:latin typeface="Montserrat" pitchFamily="2" charset="77"/>
              </a:rPr>
              <a:t>estratti</a:t>
            </a:r>
            <a:r>
              <a:rPr lang="en-GB" sz="1100" dirty="0">
                <a:latin typeface="Montserrat" pitchFamily="2" charset="77"/>
              </a:rPr>
              <a:t> dal database Refinitiv Eikon (ASSET4</a:t>
            </a:r>
            <a:r>
              <a:rPr lang="en-GB" sz="1100" dirty="0"/>
              <a:t>).</a:t>
            </a:r>
            <a:endParaRPr lang="en-IT" sz="11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32887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8455A-C41C-F760-4874-1CE4A6B7C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ughnut 5">
            <a:extLst>
              <a:ext uri="{FF2B5EF4-FFF2-40B4-BE49-F238E27FC236}">
                <a16:creationId xmlns:a16="http://schemas.microsoft.com/office/drawing/2014/main" id="{F81C7A34-B57F-828C-D7F3-0C19D724C808}"/>
              </a:ext>
            </a:extLst>
          </p:cNvPr>
          <p:cNvSpPr/>
          <p:nvPr/>
        </p:nvSpPr>
        <p:spPr>
          <a:xfrm>
            <a:off x="-2510589" y="701842"/>
            <a:ext cx="5021179" cy="5021179"/>
          </a:xfrm>
          <a:prstGeom prst="donu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9DCBF728-6AC4-343A-02A2-76C33EC23042}"/>
              </a:ext>
            </a:extLst>
          </p:cNvPr>
          <p:cNvSpPr/>
          <p:nvPr/>
        </p:nvSpPr>
        <p:spPr>
          <a:xfrm rot="21291799">
            <a:off x="-2759242" y="453189"/>
            <a:ext cx="5518483" cy="5518483"/>
          </a:xfrm>
          <a:prstGeom prst="blockArc">
            <a:avLst>
              <a:gd name="adj1" fmla="val 19356885"/>
              <a:gd name="adj2" fmla="val 53712"/>
              <a:gd name="adj3" fmla="val 31393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pic>
        <p:nvPicPr>
          <p:cNvPr id="12" name="Graphic 11" descr="Briefcase with solid fill">
            <a:extLst>
              <a:ext uri="{FF2B5EF4-FFF2-40B4-BE49-F238E27FC236}">
                <a16:creationId xmlns:a16="http://schemas.microsoft.com/office/drawing/2014/main" id="{EEB4CCC8-FF62-BC48-0BFF-6DBC045AA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105" y="1247714"/>
            <a:ext cx="603076" cy="603076"/>
          </a:xfrm>
          <a:prstGeom prst="rect">
            <a:avLst/>
          </a:prstGeom>
        </p:spPr>
      </p:pic>
      <p:pic>
        <p:nvPicPr>
          <p:cNvPr id="13" name="Graphic 12" descr="Gears with solid fill">
            <a:extLst>
              <a:ext uri="{FF2B5EF4-FFF2-40B4-BE49-F238E27FC236}">
                <a16:creationId xmlns:a16="http://schemas.microsoft.com/office/drawing/2014/main" id="{C6D86ABA-F684-FA00-70C5-1D7374CB1A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0613" y="1996588"/>
            <a:ext cx="872388" cy="872388"/>
          </a:xfrm>
          <a:prstGeom prst="rect">
            <a:avLst/>
          </a:prstGeom>
        </p:spPr>
      </p:pic>
      <p:pic>
        <p:nvPicPr>
          <p:cNvPr id="14" name="Graphic 13" descr="Abacus with solid fill">
            <a:extLst>
              <a:ext uri="{FF2B5EF4-FFF2-40B4-BE49-F238E27FC236}">
                <a16:creationId xmlns:a16="http://schemas.microsoft.com/office/drawing/2014/main" id="{2748AD50-F94D-529C-6816-87C9060FF2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30613" y="3520602"/>
            <a:ext cx="603077" cy="603077"/>
          </a:xfrm>
          <a:prstGeom prst="rect">
            <a:avLst/>
          </a:prstGeom>
        </p:spPr>
      </p:pic>
      <p:pic>
        <p:nvPicPr>
          <p:cNvPr id="15" name="Graphic 14" descr="Bar chart with solid fill">
            <a:extLst>
              <a:ext uri="{FF2B5EF4-FFF2-40B4-BE49-F238E27FC236}">
                <a16:creationId xmlns:a16="http://schemas.microsoft.com/office/drawing/2014/main" id="{F0C1611F-670F-D76D-A983-45273D1F71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8104" y="4553983"/>
            <a:ext cx="603077" cy="6030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BB53513-0305-41C4-922F-7DDDE3E94226}"/>
              </a:ext>
            </a:extLst>
          </p:cNvPr>
          <p:cNvSpPr/>
          <p:nvPr/>
        </p:nvSpPr>
        <p:spPr>
          <a:xfrm>
            <a:off x="4139382" y="-216310"/>
            <a:ext cx="8760541" cy="1083639"/>
          </a:xfrm>
          <a:prstGeom prst="rect">
            <a:avLst/>
          </a:prstGeom>
          <a:solidFill>
            <a:srgbClr val="E7E6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Costruzione delle variabili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9F5AFCA7-4C5C-D353-685F-9B7AAEAD8DBD}"/>
              </a:ext>
            </a:extLst>
          </p:cNvPr>
          <p:cNvSpPr/>
          <p:nvPr/>
        </p:nvSpPr>
        <p:spPr>
          <a:xfrm rot="5400000">
            <a:off x="534521" y="6052483"/>
            <a:ext cx="359945" cy="31029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889D95-8244-8C4C-6B5D-C9B513C426C5}"/>
              </a:ext>
            </a:extLst>
          </p:cNvPr>
          <p:cNvSpPr txBox="1"/>
          <p:nvPr/>
        </p:nvSpPr>
        <p:spPr>
          <a:xfrm>
            <a:off x="568103" y="5702931"/>
            <a:ext cx="2626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rPr>
              <a:t>Variabili dipendenti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02AA4C-74F3-19B5-815B-50E2E6A38964}"/>
              </a:ext>
            </a:extLst>
          </p:cNvPr>
          <p:cNvSpPr txBox="1"/>
          <p:nvPr/>
        </p:nvSpPr>
        <p:spPr>
          <a:xfrm>
            <a:off x="869642" y="6025614"/>
            <a:ext cx="2626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600" b="1" dirty="0">
                <a:latin typeface="Montserrat" pitchFamily="2" charset="77"/>
              </a:rPr>
              <a:t>Variabili indipendenti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51390B-36A6-E96B-8771-EC21AC7A2C6D}"/>
              </a:ext>
            </a:extLst>
          </p:cNvPr>
          <p:cNvSpPr txBox="1"/>
          <p:nvPr/>
        </p:nvSpPr>
        <p:spPr>
          <a:xfrm>
            <a:off x="568103" y="6441021"/>
            <a:ext cx="2626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rPr>
              <a:t>Variabili di controllo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9E8EE3-4B8C-0332-97DB-EB04428333DA}"/>
              </a:ext>
            </a:extLst>
          </p:cNvPr>
          <p:cNvSpPr/>
          <p:nvPr/>
        </p:nvSpPr>
        <p:spPr>
          <a:xfrm>
            <a:off x="3411694" y="1128941"/>
            <a:ext cx="2732334" cy="398169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13B444-021D-B4E0-A522-5F7DEB2E7C06}"/>
              </a:ext>
            </a:extLst>
          </p:cNvPr>
          <p:cNvSpPr txBox="1"/>
          <p:nvPr/>
        </p:nvSpPr>
        <p:spPr>
          <a:xfrm>
            <a:off x="4402113" y="2935381"/>
            <a:ext cx="751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400" b="1" dirty="0">
                <a:solidFill>
                  <a:schemeClr val="bg1"/>
                </a:solidFill>
                <a:latin typeface="Montserrat" pitchFamily="2" charset="77"/>
              </a:rPr>
              <a:t>GCI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1BDC41-7F68-16CA-3B3E-6B9A71826E13}"/>
              </a:ext>
            </a:extLst>
          </p:cNvPr>
          <p:cNvSpPr/>
          <p:nvPr/>
        </p:nvSpPr>
        <p:spPr>
          <a:xfrm>
            <a:off x="6351792" y="1128941"/>
            <a:ext cx="2626735" cy="398169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D7C860-062A-3668-FE10-11BE3815DA9E}"/>
              </a:ext>
            </a:extLst>
          </p:cNvPr>
          <p:cNvSpPr/>
          <p:nvPr/>
        </p:nvSpPr>
        <p:spPr>
          <a:xfrm>
            <a:off x="9186291" y="1128941"/>
            <a:ext cx="2626735" cy="398169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graphicFrame>
        <p:nvGraphicFramePr>
          <p:cNvPr id="9" name="New Table">
            <a:extLst>
              <a:ext uri="{FF2B5EF4-FFF2-40B4-BE49-F238E27FC236}">
                <a16:creationId xmlns:a16="http://schemas.microsoft.com/office/drawing/2014/main" id="{6824B337-7CA9-B59E-9867-7CAFBC4198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554719"/>
              </p:ext>
            </p:extLst>
          </p:nvPr>
        </p:nvGraphicFramePr>
        <p:xfrm>
          <a:off x="3943326" y="7118670"/>
          <a:ext cx="7203824" cy="140026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3131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96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892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it-IT" sz="1200" b="1" i="0" u="none" dirty="0">
                          <a:solidFill>
                            <a:schemeClr val="dk1"/>
                          </a:solidFill>
                          <a:latin typeface="Montserrat" pitchFamily="2" charset="77"/>
                        </a:rPr>
                        <a:t>Dummy</a:t>
                      </a:r>
                      <a:endParaRPr sz="1200" b="1" i="0" u="none" dirty="0">
                        <a:solidFill>
                          <a:schemeClr val="dk1"/>
                        </a:solidFill>
                        <a:latin typeface="Montserrat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sz="1200" b="1" i="0" u="none" dirty="0">
                          <a:solidFill>
                            <a:schemeClr val="dk1"/>
                          </a:solidFill>
                          <a:latin typeface="Montserrat" pitchFamily="2" charset="77"/>
                        </a:rPr>
                        <a:t>Definizione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sz="1200" b="1" i="0" u="none" dirty="0">
                          <a:solidFill>
                            <a:schemeClr val="dk1"/>
                          </a:solidFill>
                          <a:latin typeface="Montserrat" pitchFamily="2" charset="77"/>
                        </a:rPr>
                        <a:t>Interpretazione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684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sz="1200" b="1" i="0" u="none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GreenWash</a:t>
                      </a:r>
                    </a:p>
                  </a:txBody>
                  <a:tcPr anchor="ctr"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sz="1200" b="0" i="0" u="none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Dummy = 1 se</a:t>
                      </a:r>
                    </a:p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sz="1200" b="0" i="0" u="none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DI ≥ 75° percentile</a:t>
                      </a:r>
                    </a:p>
                  </a:txBody>
                  <a:tcPr anchor="ctr"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sz="1200" b="0" i="0" u="none" dirty="0">
                          <a:solidFill>
                            <a:srgbClr val="008000"/>
                          </a:solidFill>
                          <a:latin typeface="Montserrat" pitchFamily="2" charset="77"/>
                        </a:rPr>
                        <a:t>Imprese con </a:t>
                      </a:r>
                      <a:r>
                        <a:rPr sz="1200" b="0" i="0" u="none" dirty="0" err="1">
                          <a:solidFill>
                            <a:srgbClr val="008000"/>
                          </a:solidFill>
                          <a:latin typeface="Montserrat" pitchFamily="2" charset="77"/>
                        </a:rPr>
                        <a:t>sovra-comunicazione</a:t>
                      </a:r>
                      <a:endParaRPr sz="1200" b="0" i="0" u="none" dirty="0">
                        <a:solidFill>
                          <a:srgbClr val="008000"/>
                        </a:solidFill>
                        <a:latin typeface="Montserrat" pitchFamily="2" charset="77"/>
                      </a:endParaRPr>
                    </a:p>
                  </a:txBody>
                  <a:tcPr anchor="ctr">
                    <a:lnT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9684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sz="1200" b="1" i="0" u="none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BrownWash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sz="1200" b="0" i="0" u="none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Dummy = 1 se</a:t>
                      </a:r>
                    </a:p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sz="1200" b="0" i="0" u="none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DI ≤ 25° percentile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sz="1200" b="0" i="0" u="none" dirty="0">
                          <a:solidFill>
                            <a:srgbClr val="A52A2A"/>
                          </a:solidFill>
                          <a:latin typeface="Montserrat" pitchFamily="2" charset="77"/>
                        </a:rPr>
                        <a:t>Imprese con sotto-</a:t>
                      </a:r>
                      <a:r>
                        <a:rPr sz="1200" b="0" i="0" u="none" dirty="0" err="1">
                          <a:solidFill>
                            <a:srgbClr val="A52A2A"/>
                          </a:solidFill>
                          <a:latin typeface="Montserrat" pitchFamily="2" charset="77"/>
                        </a:rPr>
                        <a:t>comunicazione</a:t>
                      </a:r>
                      <a:endParaRPr sz="1200" b="0" i="0" u="none" dirty="0">
                        <a:solidFill>
                          <a:srgbClr val="A52A2A"/>
                        </a:solidFill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06F8691-7671-5F3A-BBD5-972EC444053A}"/>
              </a:ext>
            </a:extLst>
          </p:cNvPr>
          <p:cNvSpPr txBox="1"/>
          <p:nvPr/>
        </p:nvSpPr>
        <p:spPr>
          <a:xfrm>
            <a:off x="7289412" y="2935381"/>
            <a:ext cx="751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400" b="1" dirty="0">
                <a:solidFill>
                  <a:schemeClr val="bg1"/>
                </a:solidFill>
                <a:latin typeface="Montserrat" pitchFamily="2" charset="77"/>
              </a:rPr>
              <a:t>GPI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C1B552-02E4-B959-F9EF-F314953453F2}"/>
              </a:ext>
            </a:extLst>
          </p:cNvPr>
          <p:cNvSpPr txBox="1"/>
          <p:nvPr/>
        </p:nvSpPr>
        <p:spPr>
          <a:xfrm>
            <a:off x="10219896" y="2935380"/>
            <a:ext cx="559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400" b="1" dirty="0">
                <a:solidFill>
                  <a:schemeClr val="bg1"/>
                </a:solidFill>
                <a:latin typeface="Montserrat" pitchFamily="2" charset="77"/>
              </a:rPr>
              <a:t>DI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084C14E-F79B-62EF-DCD5-E9FD2ADCD06E}"/>
              </a:ext>
            </a:extLst>
          </p:cNvPr>
          <p:cNvGrpSpPr/>
          <p:nvPr/>
        </p:nvGrpSpPr>
        <p:grpSpPr>
          <a:xfrm>
            <a:off x="-673125" y="57287"/>
            <a:ext cx="3254142" cy="261610"/>
            <a:chOff x="-673125" y="57287"/>
            <a:chExt cx="3254142" cy="26161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8F729765-D110-A734-6CC2-70971B4D1A64}"/>
                </a:ext>
              </a:extLst>
            </p:cNvPr>
            <p:cNvSpPr/>
            <p:nvPr/>
          </p:nvSpPr>
          <p:spPr>
            <a:xfrm>
              <a:off x="-673125" y="71973"/>
              <a:ext cx="3254142" cy="232239"/>
            </a:xfrm>
            <a:prstGeom prst="round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6B9592-8C04-250A-3BE1-F8E52A022CCF}"/>
                </a:ext>
              </a:extLst>
            </p:cNvPr>
            <p:cNvSpPr txBox="1"/>
            <p:nvPr/>
          </p:nvSpPr>
          <p:spPr>
            <a:xfrm>
              <a:off x="128039" y="57287"/>
              <a:ext cx="22189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100" b="1" dirty="0">
                  <a:solidFill>
                    <a:schemeClr val="bg1"/>
                  </a:solidFill>
                  <a:latin typeface="Montserrat" pitchFamily="2" charset="77"/>
                </a:rPr>
                <a:t>Presentazione – I parte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987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E44F6-049D-7C46-4347-82A796D33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ughnut 5">
            <a:extLst>
              <a:ext uri="{FF2B5EF4-FFF2-40B4-BE49-F238E27FC236}">
                <a16:creationId xmlns:a16="http://schemas.microsoft.com/office/drawing/2014/main" id="{B09F7552-3B20-5814-1CD3-202307482EB3}"/>
              </a:ext>
            </a:extLst>
          </p:cNvPr>
          <p:cNvSpPr/>
          <p:nvPr/>
        </p:nvSpPr>
        <p:spPr>
          <a:xfrm>
            <a:off x="-2510589" y="701842"/>
            <a:ext cx="5021179" cy="5021179"/>
          </a:xfrm>
          <a:prstGeom prst="donu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8B0111B0-F156-188E-70F4-EB9EDAECC007}"/>
              </a:ext>
            </a:extLst>
          </p:cNvPr>
          <p:cNvSpPr/>
          <p:nvPr/>
        </p:nvSpPr>
        <p:spPr>
          <a:xfrm rot="21291799">
            <a:off x="-2759242" y="453189"/>
            <a:ext cx="5518483" cy="5518483"/>
          </a:xfrm>
          <a:prstGeom prst="blockArc">
            <a:avLst>
              <a:gd name="adj1" fmla="val 19356885"/>
              <a:gd name="adj2" fmla="val 53712"/>
              <a:gd name="adj3" fmla="val 31393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pic>
        <p:nvPicPr>
          <p:cNvPr id="12" name="Graphic 11" descr="Briefcase with solid fill">
            <a:extLst>
              <a:ext uri="{FF2B5EF4-FFF2-40B4-BE49-F238E27FC236}">
                <a16:creationId xmlns:a16="http://schemas.microsoft.com/office/drawing/2014/main" id="{FBAD2FA5-ED22-942E-2681-8BD0F0E64D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105" y="1247714"/>
            <a:ext cx="603076" cy="603076"/>
          </a:xfrm>
          <a:prstGeom prst="rect">
            <a:avLst/>
          </a:prstGeom>
        </p:spPr>
      </p:pic>
      <p:pic>
        <p:nvPicPr>
          <p:cNvPr id="13" name="Graphic 12" descr="Gears with solid fill">
            <a:extLst>
              <a:ext uri="{FF2B5EF4-FFF2-40B4-BE49-F238E27FC236}">
                <a16:creationId xmlns:a16="http://schemas.microsoft.com/office/drawing/2014/main" id="{21BB3421-FB51-CC47-7E12-CC3F0C9E3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0613" y="1996588"/>
            <a:ext cx="872388" cy="872388"/>
          </a:xfrm>
          <a:prstGeom prst="rect">
            <a:avLst/>
          </a:prstGeom>
        </p:spPr>
      </p:pic>
      <p:pic>
        <p:nvPicPr>
          <p:cNvPr id="14" name="Graphic 13" descr="Abacus with solid fill">
            <a:extLst>
              <a:ext uri="{FF2B5EF4-FFF2-40B4-BE49-F238E27FC236}">
                <a16:creationId xmlns:a16="http://schemas.microsoft.com/office/drawing/2014/main" id="{366EB2EB-40E0-3D06-ABCE-44BC3EE091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30613" y="3520602"/>
            <a:ext cx="603077" cy="603077"/>
          </a:xfrm>
          <a:prstGeom prst="rect">
            <a:avLst/>
          </a:prstGeom>
        </p:spPr>
      </p:pic>
      <p:pic>
        <p:nvPicPr>
          <p:cNvPr id="15" name="Graphic 14" descr="Bar chart with solid fill">
            <a:extLst>
              <a:ext uri="{FF2B5EF4-FFF2-40B4-BE49-F238E27FC236}">
                <a16:creationId xmlns:a16="http://schemas.microsoft.com/office/drawing/2014/main" id="{DE41FAFE-C077-7714-243C-37462A77AC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8104" y="4553983"/>
            <a:ext cx="603077" cy="6030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CDF2A70-8467-4B72-FE6F-082F8258FD63}"/>
              </a:ext>
            </a:extLst>
          </p:cNvPr>
          <p:cNvSpPr/>
          <p:nvPr/>
        </p:nvSpPr>
        <p:spPr>
          <a:xfrm>
            <a:off x="4139382" y="-216310"/>
            <a:ext cx="8760541" cy="1083639"/>
          </a:xfrm>
          <a:prstGeom prst="rect">
            <a:avLst/>
          </a:prstGeom>
          <a:solidFill>
            <a:srgbClr val="E7E6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Costruzione delle variabili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87A1CB15-321D-74BF-6DDF-37EAA8EFE281}"/>
              </a:ext>
            </a:extLst>
          </p:cNvPr>
          <p:cNvSpPr/>
          <p:nvPr/>
        </p:nvSpPr>
        <p:spPr>
          <a:xfrm rot="5400000">
            <a:off x="534521" y="6052483"/>
            <a:ext cx="359945" cy="31029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1046A2-B58B-93DF-9F98-5B97C1519CE6}"/>
              </a:ext>
            </a:extLst>
          </p:cNvPr>
          <p:cNvSpPr txBox="1"/>
          <p:nvPr/>
        </p:nvSpPr>
        <p:spPr>
          <a:xfrm>
            <a:off x="568103" y="5702931"/>
            <a:ext cx="2626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rPr>
              <a:t>Variabili dipendenti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76804B-324C-5767-9E12-357C428F5371}"/>
              </a:ext>
            </a:extLst>
          </p:cNvPr>
          <p:cNvSpPr txBox="1"/>
          <p:nvPr/>
        </p:nvSpPr>
        <p:spPr>
          <a:xfrm>
            <a:off x="869642" y="6025614"/>
            <a:ext cx="2626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600" b="1" dirty="0">
                <a:latin typeface="Montserrat" pitchFamily="2" charset="77"/>
              </a:rPr>
              <a:t>Variabili indipendenti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ECC161-4D35-AF03-1CB4-BDA5A5171EF6}"/>
              </a:ext>
            </a:extLst>
          </p:cNvPr>
          <p:cNvSpPr txBox="1"/>
          <p:nvPr/>
        </p:nvSpPr>
        <p:spPr>
          <a:xfrm>
            <a:off x="568103" y="6441021"/>
            <a:ext cx="2626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rPr>
              <a:t>Variabili di controllo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83F182-2D30-EB0C-2085-08ED9C2E42A7}"/>
              </a:ext>
            </a:extLst>
          </p:cNvPr>
          <p:cNvSpPr/>
          <p:nvPr/>
        </p:nvSpPr>
        <p:spPr>
          <a:xfrm>
            <a:off x="3411694" y="1128941"/>
            <a:ext cx="2732334" cy="398169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74CAD4-A58B-AF60-FC8A-6B5BBDB657D7}"/>
              </a:ext>
            </a:extLst>
          </p:cNvPr>
          <p:cNvSpPr txBox="1"/>
          <p:nvPr/>
        </p:nvSpPr>
        <p:spPr>
          <a:xfrm>
            <a:off x="4271831" y="1266015"/>
            <a:ext cx="10120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200" b="1" dirty="0">
                <a:solidFill>
                  <a:schemeClr val="bg1"/>
                </a:solidFill>
                <a:latin typeface="Montserrat" pitchFamily="2" charset="77"/>
              </a:rPr>
              <a:t>GCI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64CC01-4599-FC9D-7BAD-08BB0B4ACF40}"/>
              </a:ext>
            </a:extLst>
          </p:cNvPr>
          <p:cNvSpPr/>
          <p:nvPr/>
        </p:nvSpPr>
        <p:spPr>
          <a:xfrm>
            <a:off x="6351792" y="1128941"/>
            <a:ext cx="2626735" cy="398169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1C9645-23CF-7751-F897-33B3B6FFBF42}"/>
              </a:ext>
            </a:extLst>
          </p:cNvPr>
          <p:cNvSpPr/>
          <p:nvPr/>
        </p:nvSpPr>
        <p:spPr>
          <a:xfrm>
            <a:off x="9186291" y="1128941"/>
            <a:ext cx="2626735" cy="398169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03531F-92F1-CB78-FAA4-F1E931FA05F7}"/>
              </a:ext>
            </a:extLst>
          </p:cNvPr>
          <p:cNvSpPr txBox="1"/>
          <p:nvPr/>
        </p:nvSpPr>
        <p:spPr>
          <a:xfrm>
            <a:off x="7289412" y="2935381"/>
            <a:ext cx="751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400" b="1" dirty="0">
                <a:solidFill>
                  <a:schemeClr val="bg1"/>
                </a:solidFill>
                <a:latin typeface="Montserrat" pitchFamily="2" charset="77"/>
              </a:rPr>
              <a:t>GPI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C76C8C-CBF9-E3DB-E5FB-65115A85A243}"/>
              </a:ext>
            </a:extLst>
          </p:cNvPr>
          <p:cNvSpPr txBox="1"/>
          <p:nvPr/>
        </p:nvSpPr>
        <p:spPr>
          <a:xfrm>
            <a:off x="10219896" y="2935380"/>
            <a:ext cx="559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400" b="1" dirty="0">
                <a:solidFill>
                  <a:schemeClr val="bg1"/>
                </a:solidFill>
                <a:latin typeface="Montserrat" pitchFamily="2" charset="77"/>
              </a:rPr>
              <a:t>DI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52BFB2-D033-579D-3623-E1A5284F8465}"/>
              </a:ext>
            </a:extLst>
          </p:cNvPr>
          <p:cNvSpPr txBox="1"/>
          <p:nvPr/>
        </p:nvSpPr>
        <p:spPr>
          <a:xfrm>
            <a:off x="3448210" y="2944145"/>
            <a:ext cx="2599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Misura la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comunicazione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ambientale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dell’impresa</a:t>
            </a:r>
            <a:endParaRPr lang="en-IT" dirty="0"/>
          </a:p>
        </p:txBody>
      </p:sp>
      <p:sp>
        <p:nvSpPr>
          <p:cNvPr id="16" name="New shape">
            <a:extLst>
              <a:ext uri="{FF2B5EF4-FFF2-40B4-BE49-F238E27FC236}">
                <a16:creationId xmlns:a16="http://schemas.microsoft.com/office/drawing/2014/main" id="{8D0381D4-95BF-7904-8379-5EBD601B6635}"/>
              </a:ext>
            </a:extLst>
          </p:cNvPr>
          <p:cNvSpPr/>
          <p:nvPr/>
        </p:nvSpPr>
        <p:spPr>
          <a:xfrm>
            <a:off x="3478048" y="1987864"/>
            <a:ext cx="2559416" cy="77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9pPr>
          </a:lstStyle>
          <a:p>
            <a:pPr marL="0" marR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sz="1600" b="1" i="1" u="none" dirty="0">
                <a:solidFill>
                  <a:schemeClr val="tx1"/>
                </a:solidFill>
                <a:latin typeface="Montserrat" pitchFamily="2" charset="77"/>
              </a:rPr>
              <a:t>Green Communication Index</a:t>
            </a:r>
            <a:endParaRPr lang="en-GB" sz="1100" b="0" i="1" u="none" dirty="0">
              <a:solidFill>
                <a:schemeClr val="tx1"/>
              </a:solidFill>
              <a:latin typeface="Montserrat" pitchFamily="2" charset="77"/>
            </a:endParaRPr>
          </a:p>
          <a:p>
            <a:pPr marR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GB" sz="1400" b="0" i="0" u="none" dirty="0">
              <a:solidFill>
                <a:schemeClr val="tx1"/>
              </a:solidFill>
              <a:latin typeface="Montserrat" pitchFamily="2" charset="77"/>
            </a:endParaRPr>
          </a:p>
        </p:txBody>
      </p:sp>
      <p:graphicFrame>
        <p:nvGraphicFramePr>
          <p:cNvPr id="27" name="New Table">
            <a:extLst>
              <a:ext uri="{FF2B5EF4-FFF2-40B4-BE49-F238E27FC236}">
                <a16:creationId xmlns:a16="http://schemas.microsoft.com/office/drawing/2014/main" id="{EDE080A2-2526-017F-AB75-E59A11F041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354637"/>
              </p:ext>
            </p:extLst>
          </p:nvPr>
        </p:nvGraphicFramePr>
        <p:xfrm>
          <a:off x="3943326" y="7118670"/>
          <a:ext cx="7203824" cy="140026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3131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96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892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it-IT" sz="1200" b="1" i="0" u="none" dirty="0">
                          <a:solidFill>
                            <a:schemeClr val="dk1"/>
                          </a:solidFill>
                          <a:latin typeface="Montserrat" pitchFamily="2" charset="77"/>
                        </a:rPr>
                        <a:t>Dummy</a:t>
                      </a:r>
                      <a:endParaRPr sz="1200" b="1" i="0" u="none" dirty="0">
                        <a:solidFill>
                          <a:schemeClr val="dk1"/>
                        </a:solidFill>
                        <a:latin typeface="Montserrat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sz="1200" b="1" i="0" u="none" dirty="0">
                          <a:solidFill>
                            <a:schemeClr val="dk1"/>
                          </a:solidFill>
                          <a:latin typeface="Montserrat" pitchFamily="2" charset="77"/>
                        </a:rPr>
                        <a:t>Definizione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sz="1200" b="1" i="0" u="none" dirty="0">
                          <a:solidFill>
                            <a:schemeClr val="dk1"/>
                          </a:solidFill>
                          <a:latin typeface="Montserrat" pitchFamily="2" charset="77"/>
                        </a:rPr>
                        <a:t>Interpretazione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684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sz="1200" b="1" i="0" u="none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GreenWash</a:t>
                      </a:r>
                    </a:p>
                  </a:txBody>
                  <a:tcPr anchor="ctr"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sz="1200" b="0" i="0" u="none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Dummy = 1 se</a:t>
                      </a:r>
                    </a:p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sz="1200" b="0" i="0" u="none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DI ≥ 75° percentile</a:t>
                      </a:r>
                    </a:p>
                  </a:txBody>
                  <a:tcPr anchor="ctr"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sz="1200" b="0" i="0" u="none" dirty="0">
                          <a:solidFill>
                            <a:srgbClr val="008000"/>
                          </a:solidFill>
                          <a:latin typeface="Montserrat" pitchFamily="2" charset="77"/>
                        </a:rPr>
                        <a:t>Imprese con </a:t>
                      </a:r>
                      <a:r>
                        <a:rPr sz="1200" b="0" i="0" u="none" dirty="0" err="1">
                          <a:solidFill>
                            <a:srgbClr val="008000"/>
                          </a:solidFill>
                          <a:latin typeface="Montserrat" pitchFamily="2" charset="77"/>
                        </a:rPr>
                        <a:t>sovra-comunicazione</a:t>
                      </a:r>
                      <a:endParaRPr sz="1200" b="0" i="0" u="none" dirty="0">
                        <a:solidFill>
                          <a:srgbClr val="008000"/>
                        </a:solidFill>
                        <a:latin typeface="Montserrat" pitchFamily="2" charset="77"/>
                      </a:endParaRPr>
                    </a:p>
                  </a:txBody>
                  <a:tcPr anchor="ctr">
                    <a:lnT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9684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sz="1200" b="1" i="0" u="none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BrownWash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sz="1200" b="0" i="0" u="none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Dummy = 1 se</a:t>
                      </a:r>
                    </a:p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sz="1200" b="0" i="0" u="none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DI ≤ 25° percentile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sz="1200" b="0" i="0" u="none" dirty="0">
                          <a:solidFill>
                            <a:srgbClr val="A52A2A"/>
                          </a:solidFill>
                          <a:latin typeface="Montserrat" pitchFamily="2" charset="77"/>
                        </a:rPr>
                        <a:t>Imprese con sotto-</a:t>
                      </a:r>
                      <a:r>
                        <a:rPr sz="1200" b="0" i="0" u="none" dirty="0" err="1">
                          <a:solidFill>
                            <a:srgbClr val="A52A2A"/>
                          </a:solidFill>
                          <a:latin typeface="Montserrat" pitchFamily="2" charset="77"/>
                        </a:rPr>
                        <a:t>comunicazione</a:t>
                      </a:r>
                      <a:endParaRPr sz="1200" b="0" i="0" u="none" dirty="0">
                        <a:solidFill>
                          <a:srgbClr val="A52A2A"/>
                        </a:solidFill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1B094C-F7C0-5C3C-FBFA-7E911B5E3737}"/>
              </a:ext>
            </a:extLst>
          </p:cNvPr>
          <p:cNvCxnSpPr/>
          <p:nvPr/>
        </p:nvCxnSpPr>
        <p:spPr>
          <a:xfrm>
            <a:off x="3674546" y="1860588"/>
            <a:ext cx="2206752" cy="0"/>
          </a:xfrm>
          <a:prstGeom prst="line">
            <a:avLst/>
          </a:prstGeom>
          <a:ln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2142E0D-8C0B-F56C-A4C6-10A83778605A}"/>
              </a:ext>
            </a:extLst>
          </p:cNvPr>
          <p:cNvGrpSpPr/>
          <p:nvPr/>
        </p:nvGrpSpPr>
        <p:grpSpPr>
          <a:xfrm>
            <a:off x="-673125" y="57287"/>
            <a:ext cx="3254142" cy="261610"/>
            <a:chOff x="-673125" y="57287"/>
            <a:chExt cx="3254142" cy="261610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510FB517-C0A6-AF9C-6AE2-EAC64B39B5B5}"/>
                </a:ext>
              </a:extLst>
            </p:cNvPr>
            <p:cNvSpPr/>
            <p:nvPr/>
          </p:nvSpPr>
          <p:spPr>
            <a:xfrm>
              <a:off x="-673125" y="71973"/>
              <a:ext cx="3254142" cy="232239"/>
            </a:xfrm>
            <a:prstGeom prst="round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79DB8A-D511-B087-ED51-69358FFF9C6F}"/>
                </a:ext>
              </a:extLst>
            </p:cNvPr>
            <p:cNvSpPr txBox="1"/>
            <p:nvPr/>
          </p:nvSpPr>
          <p:spPr>
            <a:xfrm>
              <a:off x="128039" y="57287"/>
              <a:ext cx="22189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100" b="1" dirty="0">
                  <a:solidFill>
                    <a:schemeClr val="bg1"/>
                  </a:solidFill>
                  <a:latin typeface="Montserrat" pitchFamily="2" charset="77"/>
                </a:rPr>
                <a:t>Presentazione – I parte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9654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DFF13-6292-D34A-4B97-3A2DD16CB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ughnut 5">
            <a:extLst>
              <a:ext uri="{FF2B5EF4-FFF2-40B4-BE49-F238E27FC236}">
                <a16:creationId xmlns:a16="http://schemas.microsoft.com/office/drawing/2014/main" id="{A7B2B580-596F-3584-DD0D-76ECC4A9AE02}"/>
              </a:ext>
            </a:extLst>
          </p:cNvPr>
          <p:cNvSpPr/>
          <p:nvPr/>
        </p:nvSpPr>
        <p:spPr>
          <a:xfrm>
            <a:off x="-2510589" y="701842"/>
            <a:ext cx="5021179" cy="5021179"/>
          </a:xfrm>
          <a:prstGeom prst="donu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E45ABA3A-F6CB-3FBA-64F4-DB234CBCD359}"/>
              </a:ext>
            </a:extLst>
          </p:cNvPr>
          <p:cNvSpPr/>
          <p:nvPr/>
        </p:nvSpPr>
        <p:spPr>
          <a:xfrm rot="21291799">
            <a:off x="-2759242" y="453189"/>
            <a:ext cx="5518483" cy="5518483"/>
          </a:xfrm>
          <a:prstGeom prst="blockArc">
            <a:avLst>
              <a:gd name="adj1" fmla="val 19356885"/>
              <a:gd name="adj2" fmla="val 53712"/>
              <a:gd name="adj3" fmla="val 31393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pic>
        <p:nvPicPr>
          <p:cNvPr id="12" name="Graphic 11" descr="Briefcase with solid fill">
            <a:extLst>
              <a:ext uri="{FF2B5EF4-FFF2-40B4-BE49-F238E27FC236}">
                <a16:creationId xmlns:a16="http://schemas.microsoft.com/office/drawing/2014/main" id="{48462127-C2EB-A041-6E6E-64D197655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105" y="1247714"/>
            <a:ext cx="603076" cy="603076"/>
          </a:xfrm>
          <a:prstGeom prst="rect">
            <a:avLst/>
          </a:prstGeom>
        </p:spPr>
      </p:pic>
      <p:pic>
        <p:nvPicPr>
          <p:cNvPr id="13" name="Graphic 12" descr="Gears with solid fill">
            <a:extLst>
              <a:ext uri="{FF2B5EF4-FFF2-40B4-BE49-F238E27FC236}">
                <a16:creationId xmlns:a16="http://schemas.microsoft.com/office/drawing/2014/main" id="{88E5C2B1-9A70-5827-A2BF-B6B0DD283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0613" y="1996588"/>
            <a:ext cx="872388" cy="872388"/>
          </a:xfrm>
          <a:prstGeom prst="rect">
            <a:avLst/>
          </a:prstGeom>
        </p:spPr>
      </p:pic>
      <p:pic>
        <p:nvPicPr>
          <p:cNvPr id="14" name="Graphic 13" descr="Abacus with solid fill">
            <a:extLst>
              <a:ext uri="{FF2B5EF4-FFF2-40B4-BE49-F238E27FC236}">
                <a16:creationId xmlns:a16="http://schemas.microsoft.com/office/drawing/2014/main" id="{28F929EE-FD07-3501-D34B-5C4D124635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30613" y="3520602"/>
            <a:ext cx="603077" cy="603077"/>
          </a:xfrm>
          <a:prstGeom prst="rect">
            <a:avLst/>
          </a:prstGeom>
        </p:spPr>
      </p:pic>
      <p:pic>
        <p:nvPicPr>
          <p:cNvPr id="15" name="Graphic 14" descr="Bar chart with solid fill">
            <a:extLst>
              <a:ext uri="{FF2B5EF4-FFF2-40B4-BE49-F238E27FC236}">
                <a16:creationId xmlns:a16="http://schemas.microsoft.com/office/drawing/2014/main" id="{C9D1C50B-66F4-C6BB-6A03-946C22F9B5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8104" y="4553983"/>
            <a:ext cx="603077" cy="6030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418AD26-8B10-F087-7F8C-29DF1B084981}"/>
              </a:ext>
            </a:extLst>
          </p:cNvPr>
          <p:cNvSpPr/>
          <p:nvPr/>
        </p:nvSpPr>
        <p:spPr>
          <a:xfrm>
            <a:off x="4139382" y="-216310"/>
            <a:ext cx="8760541" cy="1083639"/>
          </a:xfrm>
          <a:prstGeom prst="rect">
            <a:avLst/>
          </a:prstGeom>
          <a:solidFill>
            <a:srgbClr val="E7E6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Costruzione delle variabili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5784E163-B62E-0117-FFEF-D698D85937B8}"/>
              </a:ext>
            </a:extLst>
          </p:cNvPr>
          <p:cNvSpPr/>
          <p:nvPr/>
        </p:nvSpPr>
        <p:spPr>
          <a:xfrm rot="5400000">
            <a:off x="534521" y="6052483"/>
            <a:ext cx="359945" cy="31029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62B76B-5A68-1486-7A10-DF2394D2C37F}"/>
              </a:ext>
            </a:extLst>
          </p:cNvPr>
          <p:cNvSpPr txBox="1"/>
          <p:nvPr/>
        </p:nvSpPr>
        <p:spPr>
          <a:xfrm>
            <a:off x="568103" y="5702931"/>
            <a:ext cx="2626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rPr>
              <a:t>Variabili dipendenti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14FB9F-446B-8B22-689B-CFC22BADCBB3}"/>
              </a:ext>
            </a:extLst>
          </p:cNvPr>
          <p:cNvSpPr txBox="1"/>
          <p:nvPr/>
        </p:nvSpPr>
        <p:spPr>
          <a:xfrm>
            <a:off x="869642" y="6025614"/>
            <a:ext cx="2626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600" b="1" dirty="0">
                <a:latin typeface="Montserrat" pitchFamily="2" charset="77"/>
              </a:rPr>
              <a:t>Variabili indipendenti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C5F6DF-7182-8B2C-54B2-DC478BD111A0}"/>
              </a:ext>
            </a:extLst>
          </p:cNvPr>
          <p:cNvSpPr txBox="1"/>
          <p:nvPr/>
        </p:nvSpPr>
        <p:spPr>
          <a:xfrm>
            <a:off x="568103" y="6441021"/>
            <a:ext cx="2626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rPr>
              <a:t>Variabili di controllo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BBC35E-8EC0-5A4C-07CA-AD88E0A03B41}"/>
              </a:ext>
            </a:extLst>
          </p:cNvPr>
          <p:cNvSpPr/>
          <p:nvPr/>
        </p:nvSpPr>
        <p:spPr>
          <a:xfrm>
            <a:off x="3411694" y="1128941"/>
            <a:ext cx="2732334" cy="398169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2656B9-B281-8E9F-0BE3-D7169A258BE3}"/>
              </a:ext>
            </a:extLst>
          </p:cNvPr>
          <p:cNvSpPr txBox="1"/>
          <p:nvPr/>
        </p:nvSpPr>
        <p:spPr>
          <a:xfrm>
            <a:off x="4271831" y="1266015"/>
            <a:ext cx="10120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200" b="1" dirty="0">
                <a:solidFill>
                  <a:schemeClr val="bg1"/>
                </a:solidFill>
                <a:latin typeface="Montserrat" pitchFamily="2" charset="77"/>
              </a:rPr>
              <a:t>GCI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BF093B-24D7-4BFC-0A8F-34F48DD75435}"/>
              </a:ext>
            </a:extLst>
          </p:cNvPr>
          <p:cNvSpPr/>
          <p:nvPr/>
        </p:nvSpPr>
        <p:spPr>
          <a:xfrm>
            <a:off x="6351792" y="1128941"/>
            <a:ext cx="2626735" cy="398169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EE7D3E-B20C-07D9-D055-5139B701DACE}"/>
              </a:ext>
            </a:extLst>
          </p:cNvPr>
          <p:cNvSpPr/>
          <p:nvPr/>
        </p:nvSpPr>
        <p:spPr>
          <a:xfrm>
            <a:off x="9184087" y="1128941"/>
            <a:ext cx="2626735" cy="398169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6FE57A-D868-D5A1-F6FB-DEDD388AB01F}"/>
              </a:ext>
            </a:extLst>
          </p:cNvPr>
          <p:cNvSpPr txBox="1"/>
          <p:nvPr/>
        </p:nvSpPr>
        <p:spPr>
          <a:xfrm>
            <a:off x="7189278" y="1266015"/>
            <a:ext cx="95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200" b="1" dirty="0">
                <a:solidFill>
                  <a:schemeClr val="bg1"/>
                </a:solidFill>
                <a:latin typeface="Montserrat" pitchFamily="2" charset="77"/>
              </a:rPr>
              <a:t>GPI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A22072-E64E-A59B-C6F0-5D8547F76B5A}"/>
              </a:ext>
            </a:extLst>
          </p:cNvPr>
          <p:cNvSpPr txBox="1"/>
          <p:nvPr/>
        </p:nvSpPr>
        <p:spPr>
          <a:xfrm>
            <a:off x="10219896" y="2935380"/>
            <a:ext cx="559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400" b="1" dirty="0">
                <a:solidFill>
                  <a:schemeClr val="bg1"/>
                </a:solidFill>
                <a:latin typeface="Montserrat" pitchFamily="2" charset="77"/>
              </a:rPr>
              <a:t>DI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C2B323-B039-955F-15E6-A00C559E13A0}"/>
              </a:ext>
            </a:extLst>
          </p:cNvPr>
          <p:cNvSpPr txBox="1"/>
          <p:nvPr/>
        </p:nvSpPr>
        <p:spPr>
          <a:xfrm>
            <a:off x="3448210" y="2944145"/>
            <a:ext cx="2599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Misura la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comunicazione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ambientale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dell’impresa</a:t>
            </a:r>
            <a:endParaRPr lang="en-IT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A78B77-025E-CC44-D810-A0B45C8FBB44}"/>
              </a:ext>
            </a:extLst>
          </p:cNvPr>
          <p:cNvSpPr txBox="1"/>
          <p:nvPr/>
        </p:nvSpPr>
        <p:spPr>
          <a:xfrm>
            <a:off x="6557352" y="1987864"/>
            <a:ext cx="22156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GB" sz="1600" b="1" i="1" u="none" dirty="0">
                <a:solidFill>
                  <a:schemeClr val="tx1"/>
                </a:solidFill>
                <a:latin typeface="Montserrat" pitchFamily="2" charset="77"/>
              </a:rPr>
              <a:t>Green Practice Index </a:t>
            </a:r>
            <a:r>
              <a:rPr lang="en-GB" sz="1400" b="0" i="0" u="none" dirty="0">
                <a:solidFill>
                  <a:schemeClr val="tx1"/>
                </a:solidFill>
                <a:latin typeface="Montserrat" pitchFamily="2" charset="77"/>
              </a:rPr>
              <a:t> </a:t>
            </a:r>
            <a:endParaRPr lang="en-IT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8CFD67-1293-0265-85CC-F74A7A10BF03}"/>
              </a:ext>
            </a:extLst>
          </p:cNvPr>
          <p:cNvSpPr txBox="1"/>
          <p:nvPr/>
        </p:nvSpPr>
        <p:spPr>
          <a:xfrm>
            <a:off x="6383782" y="2944145"/>
            <a:ext cx="25947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Misura le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pratiche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ambientali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reali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dell’impresa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  <a:p>
            <a:endParaRPr lang="en-IT" dirty="0"/>
          </a:p>
        </p:txBody>
      </p:sp>
      <p:sp>
        <p:nvSpPr>
          <p:cNvPr id="22" name="New shape">
            <a:extLst>
              <a:ext uri="{FF2B5EF4-FFF2-40B4-BE49-F238E27FC236}">
                <a16:creationId xmlns:a16="http://schemas.microsoft.com/office/drawing/2014/main" id="{B8C0A2F8-15CA-7F3B-9F4C-1840D5DAE5C3}"/>
              </a:ext>
            </a:extLst>
          </p:cNvPr>
          <p:cNvSpPr/>
          <p:nvPr/>
        </p:nvSpPr>
        <p:spPr>
          <a:xfrm>
            <a:off x="3478048" y="1987864"/>
            <a:ext cx="2559416" cy="77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9pPr>
          </a:lstStyle>
          <a:p>
            <a:pPr marL="0" marR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sz="1600" b="1" i="1" u="none" dirty="0">
                <a:solidFill>
                  <a:schemeClr val="tx1"/>
                </a:solidFill>
                <a:latin typeface="Montserrat" pitchFamily="2" charset="77"/>
              </a:rPr>
              <a:t>Green Communication Index</a:t>
            </a:r>
            <a:endParaRPr lang="en-GB" sz="1100" b="0" i="1" u="none" dirty="0">
              <a:solidFill>
                <a:schemeClr val="tx1"/>
              </a:solidFill>
              <a:latin typeface="Montserrat" pitchFamily="2" charset="77"/>
            </a:endParaRPr>
          </a:p>
          <a:p>
            <a:pPr marR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GB" sz="1400" b="0" i="0" u="none" dirty="0">
              <a:solidFill>
                <a:schemeClr val="tx1"/>
              </a:solidFill>
              <a:latin typeface="Montserrat" pitchFamily="2" charset="77"/>
            </a:endParaRPr>
          </a:p>
        </p:txBody>
      </p:sp>
      <p:graphicFrame>
        <p:nvGraphicFramePr>
          <p:cNvPr id="29" name="New Table">
            <a:extLst>
              <a:ext uri="{FF2B5EF4-FFF2-40B4-BE49-F238E27FC236}">
                <a16:creationId xmlns:a16="http://schemas.microsoft.com/office/drawing/2014/main" id="{ECEFACBE-B9D0-E9C0-D7D5-80AFB18AF3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354637"/>
              </p:ext>
            </p:extLst>
          </p:nvPr>
        </p:nvGraphicFramePr>
        <p:xfrm>
          <a:off x="3943326" y="7118670"/>
          <a:ext cx="7203824" cy="140026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3131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96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892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it-IT" sz="1200" b="1" i="0" u="none" dirty="0">
                          <a:solidFill>
                            <a:schemeClr val="dk1"/>
                          </a:solidFill>
                          <a:latin typeface="Montserrat" pitchFamily="2" charset="77"/>
                        </a:rPr>
                        <a:t>Dummy</a:t>
                      </a:r>
                      <a:endParaRPr sz="1200" b="1" i="0" u="none" dirty="0">
                        <a:solidFill>
                          <a:schemeClr val="dk1"/>
                        </a:solidFill>
                        <a:latin typeface="Montserrat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sz="1200" b="1" i="0" u="none" dirty="0">
                          <a:solidFill>
                            <a:schemeClr val="dk1"/>
                          </a:solidFill>
                          <a:latin typeface="Montserrat" pitchFamily="2" charset="77"/>
                        </a:rPr>
                        <a:t>Definizione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sz="1200" b="1" i="0" u="none" dirty="0">
                          <a:solidFill>
                            <a:schemeClr val="dk1"/>
                          </a:solidFill>
                          <a:latin typeface="Montserrat" pitchFamily="2" charset="77"/>
                        </a:rPr>
                        <a:t>Interpretazione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684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sz="1200" b="1" i="0" u="none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GreenWash</a:t>
                      </a:r>
                    </a:p>
                  </a:txBody>
                  <a:tcPr anchor="ctr"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sz="1200" b="0" i="0" u="none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Dummy = 1 se</a:t>
                      </a:r>
                    </a:p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sz="1200" b="0" i="0" u="none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DI ≥ 75° percentile</a:t>
                      </a:r>
                    </a:p>
                  </a:txBody>
                  <a:tcPr anchor="ctr"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sz="1200" b="0" i="0" u="none" dirty="0">
                          <a:solidFill>
                            <a:srgbClr val="008000"/>
                          </a:solidFill>
                          <a:latin typeface="Montserrat" pitchFamily="2" charset="77"/>
                        </a:rPr>
                        <a:t>Imprese con </a:t>
                      </a:r>
                      <a:r>
                        <a:rPr sz="1200" b="0" i="0" u="none" dirty="0" err="1">
                          <a:solidFill>
                            <a:srgbClr val="008000"/>
                          </a:solidFill>
                          <a:latin typeface="Montserrat" pitchFamily="2" charset="77"/>
                        </a:rPr>
                        <a:t>sovra-comunicazione</a:t>
                      </a:r>
                      <a:endParaRPr sz="1200" b="0" i="0" u="none" dirty="0">
                        <a:solidFill>
                          <a:srgbClr val="008000"/>
                        </a:solidFill>
                        <a:latin typeface="Montserrat" pitchFamily="2" charset="77"/>
                      </a:endParaRPr>
                    </a:p>
                  </a:txBody>
                  <a:tcPr anchor="ctr">
                    <a:lnT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9684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sz="1200" b="1" i="0" u="none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BrownWash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sz="1200" b="0" i="0" u="none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Dummy = 1 se</a:t>
                      </a:r>
                    </a:p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sz="1200" b="0" i="0" u="none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DI ≤ 25° percentile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sz="1200" b="0" i="0" u="none" dirty="0">
                          <a:solidFill>
                            <a:srgbClr val="A52A2A"/>
                          </a:solidFill>
                          <a:latin typeface="Montserrat" pitchFamily="2" charset="77"/>
                        </a:rPr>
                        <a:t>Imprese con sotto-</a:t>
                      </a:r>
                      <a:r>
                        <a:rPr sz="1200" b="0" i="0" u="none" dirty="0" err="1">
                          <a:solidFill>
                            <a:srgbClr val="A52A2A"/>
                          </a:solidFill>
                          <a:latin typeface="Montserrat" pitchFamily="2" charset="77"/>
                        </a:rPr>
                        <a:t>comunicazione</a:t>
                      </a:r>
                      <a:endParaRPr sz="1200" b="0" i="0" u="none" dirty="0">
                        <a:solidFill>
                          <a:srgbClr val="A52A2A"/>
                        </a:solidFill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531367-2250-8D98-F3BF-D2E9EF5A752A}"/>
              </a:ext>
            </a:extLst>
          </p:cNvPr>
          <p:cNvCxnSpPr/>
          <p:nvPr/>
        </p:nvCxnSpPr>
        <p:spPr>
          <a:xfrm>
            <a:off x="3674546" y="1860588"/>
            <a:ext cx="2206752" cy="0"/>
          </a:xfrm>
          <a:prstGeom prst="line">
            <a:avLst/>
          </a:prstGeom>
          <a:ln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7EE7E82-D5D2-5E31-222F-6186BA0E7D06}"/>
              </a:ext>
            </a:extLst>
          </p:cNvPr>
          <p:cNvCxnSpPr/>
          <p:nvPr/>
        </p:nvCxnSpPr>
        <p:spPr>
          <a:xfrm>
            <a:off x="6564050" y="1860588"/>
            <a:ext cx="2206752" cy="0"/>
          </a:xfrm>
          <a:prstGeom prst="line">
            <a:avLst/>
          </a:prstGeom>
          <a:ln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1A5CFC2-F2C9-82AB-A608-EE8B40C73F21}"/>
              </a:ext>
            </a:extLst>
          </p:cNvPr>
          <p:cNvGrpSpPr/>
          <p:nvPr/>
        </p:nvGrpSpPr>
        <p:grpSpPr>
          <a:xfrm>
            <a:off x="-673125" y="57287"/>
            <a:ext cx="3254142" cy="261610"/>
            <a:chOff x="-673125" y="57287"/>
            <a:chExt cx="3254142" cy="261610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E5E371FE-8EA1-E5C7-5209-3FADC6C82FAB}"/>
                </a:ext>
              </a:extLst>
            </p:cNvPr>
            <p:cNvSpPr/>
            <p:nvPr/>
          </p:nvSpPr>
          <p:spPr>
            <a:xfrm>
              <a:off x="-673125" y="71973"/>
              <a:ext cx="3254142" cy="232239"/>
            </a:xfrm>
            <a:prstGeom prst="round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45ACF66-A585-C33C-015A-082A0106C376}"/>
                </a:ext>
              </a:extLst>
            </p:cNvPr>
            <p:cNvSpPr txBox="1"/>
            <p:nvPr/>
          </p:nvSpPr>
          <p:spPr>
            <a:xfrm>
              <a:off x="128039" y="57287"/>
              <a:ext cx="22189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100" b="1" dirty="0">
                  <a:solidFill>
                    <a:schemeClr val="bg1"/>
                  </a:solidFill>
                  <a:latin typeface="Montserrat" pitchFamily="2" charset="77"/>
                </a:rPr>
                <a:t>Presentazione – I parte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0552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DE67F-CE98-E531-BAB2-FF01FC196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ughnut 5">
            <a:extLst>
              <a:ext uri="{FF2B5EF4-FFF2-40B4-BE49-F238E27FC236}">
                <a16:creationId xmlns:a16="http://schemas.microsoft.com/office/drawing/2014/main" id="{4FF07373-753C-CCDA-AEB9-2CDE7293B8E1}"/>
              </a:ext>
            </a:extLst>
          </p:cNvPr>
          <p:cNvSpPr/>
          <p:nvPr/>
        </p:nvSpPr>
        <p:spPr>
          <a:xfrm>
            <a:off x="-2510589" y="701842"/>
            <a:ext cx="5021179" cy="5021179"/>
          </a:xfrm>
          <a:prstGeom prst="donu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21C53865-600D-9C9A-B872-1E62D6D5B2A9}"/>
              </a:ext>
            </a:extLst>
          </p:cNvPr>
          <p:cNvSpPr/>
          <p:nvPr/>
        </p:nvSpPr>
        <p:spPr>
          <a:xfrm rot="21291799">
            <a:off x="-2759242" y="453189"/>
            <a:ext cx="5518483" cy="5518483"/>
          </a:xfrm>
          <a:prstGeom prst="blockArc">
            <a:avLst>
              <a:gd name="adj1" fmla="val 19356885"/>
              <a:gd name="adj2" fmla="val 53712"/>
              <a:gd name="adj3" fmla="val 31393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pic>
        <p:nvPicPr>
          <p:cNvPr id="12" name="Graphic 11" descr="Briefcase with solid fill">
            <a:extLst>
              <a:ext uri="{FF2B5EF4-FFF2-40B4-BE49-F238E27FC236}">
                <a16:creationId xmlns:a16="http://schemas.microsoft.com/office/drawing/2014/main" id="{EF91FCDC-5B84-6ED0-EB9C-C10ED828A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105" y="1247714"/>
            <a:ext cx="603076" cy="603076"/>
          </a:xfrm>
          <a:prstGeom prst="rect">
            <a:avLst/>
          </a:prstGeom>
        </p:spPr>
      </p:pic>
      <p:pic>
        <p:nvPicPr>
          <p:cNvPr id="13" name="Graphic 12" descr="Gears with solid fill">
            <a:extLst>
              <a:ext uri="{FF2B5EF4-FFF2-40B4-BE49-F238E27FC236}">
                <a16:creationId xmlns:a16="http://schemas.microsoft.com/office/drawing/2014/main" id="{5C26AE46-FC89-477C-128B-A0DA3C8A7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0613" y="1996588"/>
            <a:ext cx="872388" cy="872388"/>
          </a:xfrm>
          <a:prstGeom prst="rect">
            <a:avLst/>
          </a:prstGeom>
        </p:spPr>
      </p:pic>
      <p:pic>
        <p:nvPicPr>
          <p:cNvPr id="14" name="Graphic 13" descr="Abacus with solid fill">
            <a:extLst>
              <a:ext uri="{FF2B5EF4-FFF2-40B4-BE49-F238E27FC236}">
                <a16:creationId xmlns:a16="http://schemas.microsoft.com/office/drawing/2014/main" id="{5260B585-75A6-82C6-31EE-1CF704AE3B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30613" y="3520602"/>
            <a:ext cx="603077" cy="603077"/>
          </a:xfrm>
          <a:prstGeom prst="rect">
            <a:avLst/>
          </a:prstGeom>
        </p:spPr>
      </p:pic>
      <p:pic>
        <p:nvPicPr>
          <p:cNvPr id="15" name="Graphic 14" descr="Bar chart with solid fill">
            <a:extLst>
              <a:ext uri="{FF2B5EF4-FFF2-40B4-BE49-F238E27FC236}">
                <a16:creationId xmlns:a16="http://schemas.microsoft.com/office/drawing/2014/main" id="{8A5CBE6B-4442-203F-4064-1F710DC322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8104" y="4553983"/>
            <a:ext cx="603077" cy="6030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C3E9BF2-2271-5035-DC2F-3967F24A7F74}"/>
              </a:ext>
            </a:extLst>
          </p:cNvPr>
          <p:cNvSpPr/>
          <p:nvPr/>
        </p:nvSpPr>
        <p:spPr>
          <a:xfrm>
            <a:off x="4139382" y="-216310"/>
            <a:ext cx="8760541" cy="1083639"/>
          </a:xfrm>
          <a:prstGeom prst="rect">
            <a:avLst/>
          </a:prstGeom>
          <a:solidFill>
            <a:srgbClr val="E7E6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Costruzione delle variabili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4155C47E-71C5-67BD-500F-80D4955DB8AB}"/>
              </a:ext>
            </a:extLst>
          </p:cNvPr>
          <p:cNvSpPr/>
          <p:nvPr/>
        </p:nvSpPr>
        <p:spPr>
          <a:xfrm rot="5400000">
            <a:off x="534521" y="6052483"/>
            <a:ext cx="359945" cy="31029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F7F24C-55D4-118B-E4A8-F1D24B0296BA}"/>
              </a:ext>
            </a:extLst>
          </p:cNvPr>
          <p:cNvSpPr txBox="1"/>
          <p:nvPr/>
        </p:nvSpPr>
        <p:spPr>
          <a:xfrm>
            <a:off x="568103" y="5702931"/>
            <a:ext cx="2626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rPr>
              <a:t>Variabili dipendenti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8B2B4D-8110-0B26-6E78-C0F063F00FFB}"/>
              </a:ext>
            </a:extLst>
          </p:cNvPr>
          <p:cNvSpPr txBox="1"/>
          <p:nvPr/>
        </p:nvSpPr>
        <p:spPr>
          <a:xfrm>
            <a:off x="869642" y="6025614"/>
            <a:ext cx="2626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600" b="1" dirty="0">
                <a:latin typeface="Montserrat" pitchFamily="2" charset="77"/>
              </a:rPr>
              <a:t>Variabili indipendenti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4B7DB5-F271-3637-6E89-423662200B46}"/>
              </a:ext>
            </a:extLst>
          </p:cNvPr>
          <p:cNvSpPr txBox="1"/>
          <p:nvPr/>
        </p:nvSpPr>
        <p:spPr>
          <a:xfrm>
            <a:off x="568103" y="6441021"/>
            <a:ext cx="2626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rPr>
              <a:t>Variabili di controllo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31C06B-8591-07BE-E7C4-EE6B11E1021A}"/>
              </a:ext>
            </a:extLst>
          </p:cNvPr>
          <p:cNvSpPr/>
          <p:nvPr/>
        </p:nvSpPr>
        <p:spPr>
          <a:xfrm>
            <a:off x="3411694" y="1128941"/>
            <a:ext cx="2732334" cy="398169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6D1F6F-C541-FB0C-68CB-9582F9327E4B}"/>
              </a:ext>
            </a:extLst>
          </p:cNvPr>
          <p:cNvSpPr txBox="1"/>
          <p:nvPr/>
        </p:nvSpPr>
        <p:spPr>
          <a:xfrm>
            <a:off x="4271831" y="1266015"/>
            <a:ext cx="10120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200" b="1" dirty="0">
                <a:solidFill>
                  <a:schemeClr val="bg1"/>
                </a:solidFill>
                <a:latin typeface="Montserrat" pitchFamily="2" charset="77"/>
              </a:rPr>
              <a:t>GCI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7E5DF4-F9C0-F3CC-1DA1-F956604A2FFB}"/>
              </a:ext>
            </a:extLst>
          </p:cNvPr>
          <p:cNvSpPr/>
          <p:nvPr/>
        </p:nvSpPr>
        <p:spPr>
          <a:xfrm>
            <a:off x="6351792" y="1128941"/>
            <a:ext cx="2626735" cy="398169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2FDCB2-590D-BC38-43DD-260FFD084CAE}"/>
              </a:ext>
            </a:extLst>
          </p:cNvPr>
          <p:cNvSpPr/>
          <p:nvPr/>
        </p:nvSpPr>
        <p:spPr>
          <a:xfrm>
            <a:off x="9184087" y="1128941"/>
            <a:ext cx="2626735" cy="398169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4BF5B6-3261-D17A-78D1-727C54E19E31}"/>
              </a:ext>
            </a:extLst>
          </p:cNvPr>
          <p:cNvSpPr txBox="1"/>
          <p:nvPr/>
        </p:nvSpPr>
        <p:spPr>
          <a:xfrm>
            <a:off x="7189278" y="1266015"/>
            <a:ext cx="95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200" b="1" dirty="0">
                <a:solidFill>
                  <a:schemeClr val="bg1"/>
                </a:solidFill>
                <a:latin typeface="Montserrat" pitchFamily="2" charset="77"/>
              </a:rPr>
              <a:t>GPI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D23674-5C16-FCDB-03EC-C0286DCF9DB0}"/>
              </a:ext>
            </a:extLst>
          </p:cNvPr>
          <p:cNvSpPr txBox="1"/>
          <p:nvPr/>
        </p:nvSpPr>
        <p:spPr>
          <a:xfrm>
            <a:off x="10157930" y="1266015"/>
            <a:ext cx="68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200" b="1" dirty="0">
                <a:solidFill>
                  <a:schemeClr val="bg1"/>
                </a:solidFill>
                <a:latin typeface="Montserrat" pitchFamily="2" charset="77"/>
              </a:rPr>
              <a:t>DI</a:t>
            </a:r>
            <a:endParaRPr lang="en-IT" sz="24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0" name="New shape">
            <a:extLst>
              <a:ext uri="{FF2B5EF4-FFF2-40B4-BE49-F238E27FC236}">
                <a16:creationId xmlns:a16="http://schemas.microsoft.com/office/drawing/2014/main" id="{904D642C-598F-CB1A-4891-AF2EE00F3A0C}"/>
              </a:ext>
            </a:extLst>
          </p:cNvPr>
          <p:cNvSpPr/>
          <p:nvPr/>
        </p:nvSpPr>
        <p:spPr>
          <a:xfrm>
            <a:off x="3478048" y="1987864"/>
            <a:ext cx="2559416" cy="77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9pPr>
          </a:lstStyle>
          <a:p>
            <a:pPr marL="0" marR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sz="1600" b="1" i="1" u="none" dirty="0">
                <a:solidFill>
                  <a:schemeClr val="tx1"/>
                </a:solidFill>
                <a:latin typeface="Montserrat" pitchFamily="2" charset="77"/>
              </a:rPr>
              <a:t>Green Communication Index</a:t>
            </a:r>
            <a:endParaRPr lang="en-GB" sz="1100" b="0" i="1" u="none" dirty="0">
              <a:solidFill>
                <a:schemeClr val="tx1"/>
              </a:solidFill>
              <a:latin typeface="Montserrat" pitchFamily="2" charset="77"/>
            </a:endParaRPr>
          </a:p>
          <a:p>
            <a:pPr marR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GB" sz="1400" b="0" i="0" u="none" dirty="0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846978-B17E-D071-F8D0-1F6FEBA496AB}"/>
              </a:ext>
            </a:extLst>
          </p:cNvPr>
          <p:cNvSpPr txBox="1"/>
          <p:nvPr/>
        </p:nvSpPr>
        <p:spPr>
          <a:xfrm>
            <a:off x="3448210" y="2944145"/>
            <a:ext cx="2599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Misura la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comunicazione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ambientale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dell’impresa</a:t>
            </a:r>
            <a:endParaRPr lang="en-IT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5F805C-105D-9E79-F66E-1CABADC53817}"/>
              </a:ext>
            </a:extLst>
          </p:cNvPr>
          <p:cNvSpPr txBox="1"/>
          <p:nvPr/>
        </p:nvSpPr>
        <p:spPr>
          <a:xfrm>
            <a:off x="6557352" y="1987864"/>
            <a:ext cx="22156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GB" sz="1600" b="1" i="1" u="none" dirty="0">
                <a:solidFill>
                  <a:schemeClr val="tx1"/>
                </a:solidFill>
                <a:latin typeface="Montserrat" pitchFamily="2" charset="77"/>
              </a:rPr>
              <a:t>Green Practice Index </a:t>
            </a:r>
            <a:r>
              <a:rPr lang="en-GB" sz="1400" b="0" i="0" u="none" dirty="0">
                <a:solidFill>
                  <a:schemeClr val="tx1"/>
                </a:solidFill>
                <a:latin typeface="Montserrat" pitchFamily="2" charset="77"/>
              </a:rPr>
              <a:t> </a:t>
            </a:r>
            <a:endParaRPr lang="en-IT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BF8D20-6F1E-1E7D-BD74-D7364310F376}"/>
              </a:ext>
            </a:extLst>
          </p:cNvPr>
          <p:cNvSpPr txBox="1"/>
          <p:nvPr/>
        </p:nvSpPr>
        <p:spPr>
          <a:xfrm>
            <a:off x="6383782" y="2944145"/>
            <a:ext cx="25947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Misura le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pratiche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ambientali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reali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dell’impresa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  <a:p>
            <a:endParaRPr lang="en-I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A15A3B-8671-3E0E-48CC-FA60DF0F3370}"/>
              </a:ext>
            </a:extLst>
          </p:cNvPr>
          <p:cNvSpPr txBox="1"/>
          <p:nvPr/>
        </p:nvSpPr>
        <p:spPr>
          <a:xfrm>
            <a:off x="9414245" y="1996588"/>
            <a:ext cx="21708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it-IT" sz="1600" b="1" i="0" u="none" dirty="0">
                <a:solidFill>
                  <a:schemeClr val="tx1"/>
                </a:solidFill>
                <a:latin typeface="Montserrat" pitchFamily="2" charset="77"/>
              </a:rPr>
              <a:t>Discrepancy Index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5DF1D9-A7B3-3672-0EB0-829F1EF2123A}"/>
              </a:ext>
            </a:extLst>
          </p:cNvPr>
          <p:cNvSpPr txBox="1"/>
          <p:nvPr/>
        </p:nvSpPr>
        <p:spPr>
          <a:xfrm>
            <a:off x="9228497" y="2944145"/>
            <a:ext cx="249665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Calcolato come: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DI = </a:t>
            </a:r>
            <a:r>
              <a:rPr kumimoji="0" lang="it-IT" sz="1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zGCI</a:t>
            </a: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– </a:t>
            </a:r>
            <a:r>
              <a:rPr kumimoji="0" lang="it-IT" sz="1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zGPI</a:t>
            </a:r>
            <a:endParaRPr kumimoji="0" lang="it-IT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1" i="0" u="none" strike="noStrike" kern="1200" cap="none" spc="0" normalizeH="0" baseline="0" noProof="0" dirty="0">
              <a:ln>
                <a:noFill/>
              </a:ln>
              <a:solidFill>
                <a:srgbClr val="A74B40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Misura la coerenza tra comunicazione e pratiche ambientali</a:t>
            </a:r>
          </a:p>
          <a:p>
            <a:endParaRPr lang="en-IT" dirty="0"/>
          </a:p>
        </p:txBody>
      </p:sp>
      <p:graphicFrame>
        <p:nvGraphicFramePr>
          <p:cNvPr id="30" name="New Table">
            <a:extLst>
              <a:ext uri="{FF2B5EF4-FFF2-40B4-BE49-F238E27FC236}">
                <a16:creationId xmlns:a16="http://schemas.microsoft.com/office/drawing/2014/main" id="{6E05E597-091C-AC64-F3F7-4437991162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403563"/>
              </p:ext>
            </p:extLst>
          </p:nvPr>
        </p:nvGraphicFramePr>
        <p:xfrm>
          <a:off x="3943326" y="7058710"/>
          <a:ext cx="7203824" cy="140026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3131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96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892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it-IT" sz="1200" b="1" i="0" u="none" dirty="0">
                          <a:solidFill>
                            <a:schemeClr val="dk1"/>
                          </a:solidFill>
                          <a:latin typeface="Montserrat" pitchFamily="2" charset="77"/>
                        </a:rPr>
                        <a:t>Dummy</a:t>
                      </a:r>
                      <a:endParaRPr sz="1200" b="1" i="0" u="none" dirty="0">
                        <a:solidFill>
                          <a:schemeClr val="dk1"/>
                        </a:solidFill>
                        <a:latin typeface="Montserrat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sz="1200" b="1" i="0" u="none" dirty="0">
                          <a:solidFill>
                            <a:schemeClr val="dk1"/>
                          </a:solidFill>
                          <a:latin typeface="Montserrat" pitchFamily="2" charset="77"/>
                        </a:rPr>
                        <a:t>Definizione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sz="1200" b="1" i="0" u="none" dirty="0">
                          <a:solidFill>
                            <a:schemeClr val="dk1"/>
                          </a:solidFill>
                          <a:latin typeface="Montserrat" pitchFamily="2" charset="77"/>
                        </a:rPr>
                        <a:t>Interpretazione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684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sz="1200" b="1" i="0" u="none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GreenWash</a:t>
                      </a:r>
                    </a:p>
                  </a:txBody>
                  <a:tcPr anchor="ctr"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sz="1200" b="0" i="0" u="none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Dummy = 1 se</a:t>
                      </a:r>
                    </a:p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sz="1200" b="0" i="0" u="none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DI ≥ 75° percentile</a:t>
                      </a:r>
                    </a:p>
                  </a:txBody>
                  <a:tcPr anchor="ctr"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sz="1200" b="0" i="0" u="none" dirty="0">
                          <a:solidFill>
                            <a:srgbClr val="008000"/>
                          </a:solidFill>
                          <a:latin typeface="Montserrat" pitchFamily="2" charset="77"/>
                        </a:rPr>
                        <a:t>Imprese con </a:t>
                      </a:r>
                      <a:r>
                        <a:rPr sz="1200" b="0" i="0" u="none" dirty="0" err="1">
                          <a:solidFill>
                            <a:srgbClr val="008000"/>
                          </a:solidFill>
                          <a:latin typeface="Montserrat" pitchFamily="2" charset="77"/>
                        </a:rPr>
                        <a:t>sovra-comunicazione</a:t>
                      </a:r>
                      <a:endParaRPr sz="1200" b="0" i="0" u="none" dirty="0">
                        <a:solidFill>
                          <a:srgbClr val="008000"/>
                        </a:solidFill>
                        <a:latin typeface="Montserrat" pitchFamily="2" charset="77"/>
                      </a:endParaRPr>
                    </a:p>
                  </a:txBody>
                  <a:tcPr anchor="ctr">
                    <a:lnT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9684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sz="1200" b="1" i="0" u="none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BrownWash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sz="1200" b="0" i="0" u="none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Dummy = 1 se</a:t>
                      </a:r>
                    </a:p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sz="1200" b="0" i="0" u="none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DI ≤ 25° percentile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sz="1200" b="0" i="0" u="none" dirty="0">
                          <a:solidFill>
                            <a:srgbClr val="A52A2A"/>
                          </a:solidFill>
                          <a:latin typeface="Montserrat" pitchFamily="2" charset="77"/>
                        </a:rPr>
                        <a:t>Imprese con sotto-</a:t>
                      </a:r>
                      <a:r>
                        <a:rPr sz="1200" b="0" i="0" u="none" dirty="0" err="1">
                          <a:solidFill>
                            <a:srgbClr val="A52A2A"/>
                          </a:solidFill>
                          <a:latin typeface="Montserrat" pitchFamily="2" charset="77"/>
                        </a:rPr>
                        <a:t>comunicazione</a:t>
                      </a:r>
                      <a:endParaRPr sz="1200" b="0" i="0" u="none" dirty="0">
                        <a:solidFill>
                          <a:srgbClr val="A52A2A"/>
                        </a:solidFill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D58B547-9B87-FAEA-941A-A8A1847A39B3}"/>
              </a:ext>
            </a:extLst>
          </p:cNvPr>
          <p:cNvCxnSpPr/>
          <p:nvPr/>
        </p:nvCxnSpPr>
        <p:spPr>
          <a:xfrm>
            <a:off x="3674546" y="1860588"/>
            <a:ext cx="2206752" cy="0"/>
          </a:xfrm>
          <a:prstGeom prst="line">
            <a:avLst/>
          </a:prstGeom>
          <a:ln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F193048-E27E-D9DC-4246-CC36C5831286}"/>
              </a:ext>
            </a:extLst>
          </p:cNvPr>
          <p:cNvCxnSpPr/>
          <p:nvPr/>
        </p:nvCxnSpPr>
        <p:spPr>
          <a:xfrm>
            <a:off x="6564050" y="1860588"/>
            <a:ext cx="2206752" cy="0"/>
          </a:xfrm>
          <a:prstGeom prst="line">
            <a:avLst/>
          </a:prstGeom>
          <a:ln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382AC7A-FB67-D568-F080-01E9D2A367C5}"/>
              </a:ext>
            </a:extLst>
          </p:cNvPr>
          <p:cNvCxnSpPr/>
          <p:nvPr/>
        </p:nvCxnSpPr>
        <p:spPr>
          <a:xfrm>
            <a:off x="9386463" y="1860588"/>
            <a:ext cx="2206752" cy="0"/>
          </a:xfrm>
          <a:prstGeom prst="line">
            <a:avLst/>
          </a:prstGeom>
          <a:ln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FD28243-B18E-386F-FB4F-A9365F69EFF7}"/>
              </a:ext>
            </a:extLst>
          </p:cNvPr>
          <p:cNvGrpSpPr/>
          <p:nvPr/>
        </p:nvGrpSpPr>
        <p:grpSpPr>
          <a:xfrm>
            <a:off x="-673125" y="57287"/>
            <a:ext cx="3254142" cy="261610"/>
            <a:chOff x="-673125" y="57287"/>
            <a:chExt cx="3254142" cy="261610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8851F4C-6C22-0A5B-2D54-998A04C64B58}"/>
                </a:ext>
              </a:extLst>
            </p:cNvPr>
            <p:cNvSpPr/>
            <p:nvPr/>
          </p:nvSpPr>
          <p:spPr>
            <a:xfrm>
              <a:off x="-673125" y="71973"/>
              <a:ext cx="3254142" cy="232239"/>
            </a:xfrm>
            <a:prstGeom prst="round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0232D85-8F4E-3F13-4ABB-AFED0B2475C3}"/>
                </a:ext>
              </a:extLst>
            </p:cNvPr>
            <p:cNvSpPr txBox="1"/>
            <p:nvPr/>
          </p:nvSpPr>
          <p:spPr>
            <a:xfrm>
              <a:off x="128039" y="57287"/>
              <a:ext cx="22189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100" b="1" dirty="0">
                  <a:solidFill>
                    <a:schemeClr val="bg1"/>
                  </a:solidFill>
                  <a:latin typeface="Montserrat" pitchFamily="2" charset="77"/>
                </a:rPr>
                <a:t>Presentazione – I parte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0704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 L -2.08333E-7 -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3F261-A3FB-D862-FBEC-2DEC45F77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of Rectangle 3">
            <a:extLst>
              <a:ext uri="{FF2B5EF4-FFF2-40B4-BE49-F238E27FC236}">
                <a16:creationId xmlns:a16="http://schemas.microsoft.com/office/drawing/2014/main" id="{8AD5D09C-EDF3-7C04-1684-24C418CFBC21}"/>
              </a:ext>
            </a:extLst>
          </p:cNvPr>
          <p:cNvSpPr/>
          <p:nvPr/>
        </p:nvSpPr>
        <p:spPr>
          <a:xfrm rot="10800000">
            <a:off x="4259385" y="6583308"/>
            <a:ext cx="9081476" cy="549383"/>
          </a:xfrm>
          <a:prstGeom prst="round2Diag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Doughnut 5">
            <a:extLst>
              <a:ext uri="{FF2B5EF4-FFF2-40B4-BE49-F238E27FC236}">
                <a16:creationId xmlns:a16="http://schemas.microsoft.com/office/drawing/2014/main" id="{364C21F9-2522-CA1B-BFAA-DEB5E597FF6F}"/>
              </a:ext>
            </a:extLst>
          </p:cNvPr>
          <p:cNvSpPr/>
          <p:nvPr/>
        </p:nvSpPr>
        <p:spPr>
          <a:xfrm>
            <a:off x="-2510589" y="701842"/>
            <a:ext cx="5021179" cy="5021179"/>
          </a:xfrm>
          <a:prstGeom prst="donu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549BE0D8-B4AD-39ED-4D1D-CE8BCCF3AD37}"/>
              </a:ext>
            </a:extLst>
          </p:cNvPr>
          <p:cNvSpPr/>
          <p:nvPr/>
        </p:nvSpPr>
        <p:spPr>
          <a:xfrm rot="21291799">
            <a:off x="-2759242" y="453189"/>
            <a:ext cx="5518483" cy="5518483"/>
          </a:xfrm>
          <a:prstGeom prst="blockArc">
            <a:avLst>
              <a:gd name="adj1" fmla="val 19356885"/>
              <a:gd name="adj2" fmla="val 53712"/>
              <a:gd name="adj3" fmla="val 31393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pic>
        <p:nvPicPr>
          <p:cNvPr id="12" name="Graphic 11" descr="Briefcase with solid fill">
            <a:extLst>
              <a:ext uri="{FF2B5EF4-FFF2-40B4-BE49-F238E27FC236}">
                <a16:creationId xmlns:a16="http://schemas.microsoft.com/office/drawing/2014/main" id="{735403AB-7662-AB75-5198-CAEAE4B27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105" y="1247714"/>
            <a:ext cx="603076" cy="603076"/>
          </a:xfrm>
          <a:prstGeom prst="rect">
            <a:avLst/>
          </a:prstGeom>
        </p:spPr>
      </p:pic>
      <p:pic>
        <p:nvPicPr>
          <p:cNvPr id="13" name="Graphic 12" descr="Gears with solid fill">
            <a:extLst>
              <a:ext uri="{FF2B5EF4-FFF2-40B4-BE49-F238E27FC236}">
                <a16:creationId xmlns:a16="http://schemas.microsoft.com/office/drawing/2014/main" id="{F69838F0-4B9D-DD43-20A6-33D9F2E410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0613" y="1996588"/>
            <a:ext cx="872388" cy="872388"/>
          </a:xfrm>
          <a:prstGeom prst="rect">
            <a:avLst/>
          </a:prstGeom>
        </p:spPr>
      </p:pic>
      <p:pic>
        <p:nvPicPr>
          <p:cNvPr id="14" name="Graphic 13" descr="Abacus with solid fill">
            <a:extLst>
              <a:ext uri="{FF2B5EF4-FFF2-40B4-BE49-F238E27FC236}">
                <a16:creationId xmlns:a16="http://schemas.microsoft.com/office/drawing/2014/main" id="{C3AC3316-23AF-21A5-5FBB-3D0327FF15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30613" y="3520602"/>
            <a:ext cx="603077" cy="603077"/>
          </a:xfrm>
          <a:prstGeom prst="rect">
            <a:avLst/>
          </a:prstGeom>
        </p:spPr>
      </p:pic>
      <p:pic>
        <p:nvPicPr>
          <p:cNvPr id="15" name="Graphic 14" descr="Bar chart with solid fill">
            <a:extLst>
              <a:ext uri="{FF2B5EF4-FFF2-40B4-BE49-F238E27FC236}">
                <a16:creationId xmlns:a16="http://schemas.microsoft.com/office/drawing/2014/main" id="{D2DF5601-6ACC-D79D-897C-3C8954CDA4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8104" y="4553983"/>
            <a:ext cx="603077" cy="6030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47705C8-C28A-A72E-F03F-C1701CE540B0}"/>
              </a:ext>
            </a:extLst>
          </p:cNvPr>
          <p:cNvSpPr/>
          <p:nvPr/>
        </p:nvSpPr>
        <p:spPr>
          <a:xfrm>
            <a:off x="4139382" y="-216310"/>
            <a:ext cx="8760541" cy="1083639"/>
          </a:xfrm>
          <a:prstGeom prst="rect">
            <a:avLst/>
          </a:prstGeom>
          <a:solidFill>
            <a:srgbClr val="E7E6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Costruzione delle variabili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8295F620-76E2-E97C-E121-2C57F1539125}"/>
              </a:ext>
            </a:extLst>
          </p:cNvPr>
          <p:cNvSpPr/>
          <p:nvPr/>
        </p:nvSpPr>
        <p:spPr>
          <a:xfrm rot="5400000">
            <a:off x="534521" y="6052483"/>
            <a:ext cx="359945" cy="31029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513B06-6007-4FB7-AAB8-3C1D75E42D6C}"/>
              </a:ext>
            </a:extLst>
          </p:cNvPr>
          <p:cNvSpPr txBox="1"/>
          <p:nvPr/>
        </p:nvSpPr>
        <p:spPr>
          <a:xfrm>
            <a:off x="568103" y="5721860"/>
            <a:ext cx="2626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rPr>
              <a:t>Variabili indipendenti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0F33DF-0773-ABE4-9CFF-6778864AEEDE}"/>
              </a:ext>
            </a:extLst>
          </p:cNvPr>
          <p:cNvSpPr txBox="1"/>
          <p:nvPr/>
        </p:nvSpPr>
        <p:spPr>
          <a:xfrm>
            <a:off x="853079" y="6057621"/>
            <a:ext cx="2626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600" b="1" dirty="0">
                <a:latin typeface="Montserrat" pitchFamily="2" charset="77"/>
              </a:rPr>
              <a:t>Variabili di controllo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40ADFC7-DD37-D904-E665-F43B64F6889E}"/>
              </a:ext>
            </a:extLst>
          </p:cNvPr>
          <p:cNvGrpSpPr/>
          <p:nvPr/>
        </p:nvGrpSpPr>
        <p:grpSpPr>
          <a:xfrm>
            <a:off x="-673125" y="57287"/>
            <a:ext cx="3254142" cy="261610"/>
            <a:chOff x="-673125" y="57287"/>
            <a:chExt cx="3254142" cy="26161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EF46FF3-F165-9ADE-1DD7-25DA567F6337}"/>
                </a:ext>
              </a:extLst>
            </p:cNvPr>
            <p:cNvSpPr/>
            <p:nvPr/>
          </p:nvSpPr>
          <p:spPr>
            <a:xfrm>
              <a:off x="-673125" y="71973"/>
              <a:ext cx="3254142" cy="232239"/>
            </a:xfrm>
            <a:prstGeom prst="round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8F58A4A-4A1E-8939-B003-556D5296B0DF}"/>
                </a:ext>
              </a:extLst>
            </p:cNvPr>
            <p:cNvSpPr txBox="1"/>
            <p:nvPr/>
          </p:nvSpPr>
          <p:spPr>
            <a:xfrm>
              <a:off x="128039" y="57287"/>
              <a:ext cx="22189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100" b="1" dirty="0">
                  <a:solidFill>
                    <a:schemeClr val="bg1"/>
                  </a:solidFill>
                  <a:latin typeface="Montserrat" pitchFamily="2" charset="77"/>
                </a:rPr>
                <a:t>Presentazione – I parte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C993630-1C69-9018-8C1C-BBED1C9C0698}"/>
              </a:ext>
            </a:extLst>
          </p:cNvPr>
          <p:cNvSpPr txBox="1"/>
          <p:nvPr/>
        </p:nvSpPr>
        <p:spPr>
          <a:xfrm>
            <a:off x="5015405" y="5506037"/>
            <a:ext cx="628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T" sz="1400" dirty="0">
                <a:latin typeface="Montserrat" pitchFamily="2" charset="77"/>
              </a:rPr>
              <a:t>Tutte le variabili sono state winsorizzate al 5º e 95º percentile per mitigare l’effetto degli outlier.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15786B0C-C608-B8B4-578C-9618C2ABBA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7065378"/>
                  </p:ext>
                </p:extLst>
              </p:nvPr>
            </p:nvGraphicFramePr>
            <p:xfrm>
              <a:off x="3333421" y="1978571"/>
              <a:ext cx="8760541" cy="25328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94517">
                      <a:extLst>
                        <a:ext uri="{9D8B030D-6E8A-4147-A177-3AD203B41FA5}">
                          <a16:colId xmlns:a16="http://schemas.microsoft.com/office/drawing/2014/main" val="4165290431"/>
                        </a:ext>
                      </a:extLst>
                    </a:gridCol>
                    <a:gridCol w="5766024">
                      <a:extLst>
                        <a:ext uri="{9D8B030D-6E8A-4147-A177-3AD203B41FA5}">
                          <a16:colId xmlns:a16="http://schemas.microsoft.com/office/drawing/2014/main" val="4105791130"/>
                        </a:ext>
                      </a:extLst>
                    </a:gridCol>
                  </a:tblGrid>
                  <a:tr h="3704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T" dirty="0">
                              <a:latin typeface="Montserrat" pitchFamily="2" charset="77"/>
                            </a:rPr>
                            <a:t>Variabili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T" dirty="0">
                              <a:latin typeface="Montserrat" pitchFamily="2" charset="77"/>
                            </a:rPr>
                            <a:t>Descrizione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28415089"/>
                      </a:ext>
                    </a:extLst>
                  </a:tr>
                  <a:tr h="60978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IT" sz="1600" b="1" dirty="0">
                              <a:latin typeface="Montserrat" pitchFamily="2" charset="77"/>
                            </a:rPr>
                            <a:t>Sales Growth</a:t>
                          </a:r>
                        </a:p>
                        <a:p>
                          <a:pPr algn="l"/>
                          <a:r>
                            <a:rPr lang="en-IT" sz="1200" b="0" dirty="0">
                              <a:latin typeface="Montserrat" pitchFamily="2" charset="77"/>
                            </a:rPr>
                            <a:t>(</a:t>
                          </a:r>
                          <a:r>
                            <a:rPr lang="en-IT" sz="1200" b="0" i="1" dirty="0">
                              <a:latin typeface="Montserrat" pitchFamily="2" charset="77"/>
                            </a:rPr>
                            <a:t>Crescita dei ricavi</a:t>
                          </a:r>
                          <a:r>
                            <a:rPr lang="en-IT" sz="1200" b="0" dirty="0">
                              <a:latin typeface="Montserrat" pitchFamily="2" charset="77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60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𝑅𝑒𝑣𝑒𝑛𝑢𝑒</m:t>
                                    </m:r>
                                  </m:e>
                                  <m:sub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) –</m:t>
                                </m:r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𝐿𝑁</m:t>
                                </m:r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b>
                                  <m:sSubPr>
                                    <m:ctrlP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𝑅𝑒𝑣𝑒𝑛𝑢𝑒</m:t>
                                    </m:r>
                                  </m:e>
                                  <m:sub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T" sz="1400" dirty="0">
                            <a:latin typeface="Montserrat" pitchFamily="2" charset="7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8573804"/>
                      </a:ext>
                    </a:extLst>
                  </a:tr>
                  <a:tr h="91334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IT" sz="1600" b="1" dirty="0">
                              <a:latin typeface="Montserrat" pitchFamily="2" charset="77"/>
                            </a:rPr>
                            <a:t>Leverage</a:t>
                          </a:r>
                        </a:p>
                        <a:p>
                          <a:pPr algn="l"/>
                          <a:r>
                            <a:rPr lang="en-IT" sz="1200" b="0" dirty="0">
                              <a:latin typeface="Montserrat" pitchFamily="2" charset="77"/>
                            </a:rPr>
                            <a:t>(</a:t>
                          </a:r>
                          <a:r>
                            <a:rPr lang="en-IT" sz="1200" b="0" i="1" dirty="0">
                              <a:latin typeface="Montserrat" pitchFamily="2" charset="77"/>
                            </a:rPr>
                            <a:t>Livello di indebitamento</a:t>
                          </a:r>
                          <a:r>
                            <a:rPr lang="en-IT" sz="1200" b="0" dirty="0">
                              <a:latin typeface="Montserrat" pitchFamily="2" charset="77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IT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𝑇𝑜𝑡𝑎𝑙</m:t>
                                    </m:r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𝐷𝑒𝑏𝑡</m:t>
                                    </m:r>
                                  </m:num>
                                  <m:den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𝑇𝑜𝑡𝑎𝑙</m:t>
                                    </m:r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𝐴𝑠𝑠𝑒𝑡𝑠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IT" sz="1800" dirty="0">
                            <a:latin typeface="Montserrat" pitchFamily="2" charset="7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17608702"/>
                      </a:ext>
                    </a:extLst>
                  </a:tr>
                  <a:tr h="63933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IT" sz="1600" b="1" dirty="0">
                              <a:latin typeface="Montserrat" pitchFamily="2" charset="77"/>
                            </a:rPr>
                            <a:t>Firm Size</a:t>
                          </a:r>
                        </a:p>
                        <a:p>
                          <a:pPr algn="l"/>
                          <a:r>
                            <a:rPr lang="en-IT" sz="1200" b="0" dirty="0">
                              <a:latin typeface="Montserrat" pitchFamily="2" charset="77"/>
                            </a:rPr>
                            <a:t>(</a:t>
                          </a:r>
                          <a:r>
                            <a:rPr lang="en-IT" sz="1200" b="0" i="1" dirty="0">
                              <a:latin typeface="Montserrat" pitchFamily="2" charset="77"/>
                            </a:rPr>
                            <a:t>Dimensione dell’azienda</a:t>
                          </a:r>
                          <a:r>
                            <a:rPr lang="en-IT" sz="1200" b="0" dirty="0">
                              <a:latin typeface="Montserrat" pitchFamily="2" charset="77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60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𝑇𝑜𝑡𝑎𝑙</m:t>
                                </m:r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𝐴𝑠𝑠𝑒𝑡𝑠</m:t>
                                </m:r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T" sz="1800" dirty="0">
                            <a:latin typeface="Montserrat" pitchFamily="2" charset="7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5768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15786B0C-C608-B8B4-578C-9618C2ABBA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7065378"/>
                  </p:ext>
                </p:extLst>
              </p:nvPr>
            </p:nvGraphicFramePr>
            <p:xfrm>
              <a:off x="3333421" y="1978571"/>
              <a:ext cx="8760541" cy="25328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94517">
                      <a:extLst>
                        <a:ext uri="{9D8B030D-6E8A-4147-A177-3AD203B41FA5}">
                          <a16:colId xmlns:a16="http://schemas.microsoft.com/office/drawing/2014/main" val="4165290431"/>
                        </a:ext>
                      </a:extLst>
                    </a:gridCol>
                    <a:gridCol w="5766024">
                      <a:extLst>
                        <a:ext uri="{9D8B030D-6E8A-4147-A177-3AD203B41FA5}">
                          <a16:colId xmlns:a16="http://schemas.microsoft.com/office/drawing/2014/main" val="4105791130"/>
                        </a:ext>
                      </a:extLst>
                    </a:gridCol>
                  </a:tblGrid>
                  <a:tr h="3704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T" dirty="0">
                              <a:latin typeface="Montserrat" pitchFamily="2" charset="77"/>
                            </a:rPr>
                            <a:t>Variabili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T" dirty="0">
                              <a:latin typeface="Montserrat" pitchFamily="2" charset="77"/>
                            </a:rPr>
                            <a:t>Descrizione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28415089"/>
                      </a:ext>
                    </a:extLst>
                  </a:tr>
                  <a:tr h="60978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IT" sz="1600" b="1" dirty="0">
                              <a:latin typeface="Montserrat" pitchFamily="2" charset="77"/>
                            </a:rPr>
                            <a:t>Sales Growth</a:t>
                          </a:r>
                        </a:p>
                        <a:p>
                          <a:pPr algn="l"/>
                          <a:r>
                            <a:rPr lang="en-IT" sz="1200" b="0" dirty="0">
                              <a:latin typeface="Montserrat" pitchFamily="2" charset="77"/>
                            </a:rPr>
                            <a:t>(</a:t>
                          </a:r>
                          <a:r>
                            <a:rPr lang="en-IT" sz="1200" b="0" i="1" dirty="0">
                              <a:latin typeface="Montserrat" pitchFamily="2" charset="77"/>
                            </a:rPr>
                            <a:t>Crescita dei ricavi</a:t>
                          </a:r>
                          <a:r>
                            <a:rPr lang="en-IT" sz="1200" b="0" dirty="0">
                              <a:latin typeface="Montserrat" pitchFamily="2" charset="77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2088" t="-63265" r="-440" b="-2530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573804"/>
                      </a:ext>
                    </a:extLst>
                  </a:tr>
                  <a:tr h="91334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IT" sz="1600" b="1" dirty="0">
                              <a:latin typeface="Montserrat" pitchFamily="2" charset="77"/>
                            </a:rPr>
                            <a:t>Leverage</a:t>
                          </a:r>
                        </a:p>
                        <a:p>
                          <a:pPr algn="l"/>
                          <a:r>
                            <a:rPr lang="en-IT" sz="1200" b="0" dirty="0">
                              <a:latin typeface="Montserrat" pitchFamily="2" charset="77"/>
                            </a:rPr>
                            <a:t>(</a:t>
                          </a:r>
                          <a:r>
                            <a:rPr lang="en-IT" sz="1200" b="0" i="1" dirty="0">
                              <a:latin typeface="Montserrat" pitchFamily="2" charset="77"/>
                            </a:rPr>
                            <a:t>Livello di indebitamento</a:t>
                          </a:r>
                          <a:r>
                            <a:rPr lang="en-IT" sz="1200" b="0" dirty="0">
                              <a:latin typeface="Montserrat" pitchFamily="2" charset="77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2088" t="-111111" r="-440" b="-7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7608702"/>
                      </a:ext>
                    </a:extLst>
                  </a:tr>
                  <a:tr h="63933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IT" sz="1600" b="1" dirty="0">
                              <a:latin typeface="Montserrat" pitchFamily="2" charset="77"/>
                            </a:rPr>
                            <a:t>Firm Size</a:t>
                          </a:r>
                        </a:p>
                        <a:p>
                          <a:pPr algn="l"/>
                          <a:r>
                            <a:rPr lang="en-IT" sz="1200" b="0" dirty="0">
                              <a:latin typeface="Montserrat" pitchFamily="2" charset="77"/>
                            </a:rPr>
                            <a:t>(</a:t>
                          </a:r>
                          <a:r>
                            <a:rPr lang="en-IT" sz="1200" b="0" i="1" dirty="0">
                              <a:latin typeface="Montserrat" pitchFamily="2" charset="77"/>
                            </a:rPr>
                            <a:t>Dimensione dell’azienda</a:t>
                          </a:r>
                          <a:r>
                            <a:rPr lang="en-IT" sz="1200" b="0" dirty="0">
                              <a:latin typeface="Montserrat" pitchFamily="2" charset="77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2088" t="-298039" r="-440" b="-19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5768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0CBDAB42-8B28-7C48-D91D-365E024AE8D3}"/>
              </a:ext>
            </a:extLst>
          </p:cNvPr>
          <p:cNvSpPr txBox="1"/>
          <p:nvPr/>
        </p:nvSpPr>
        <p:spPr>
          <a:xfrm>
            <a:off x="4508500" y="6604416"/>
            <a:ext cx="8267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100" dirty="0">
                <a:latin typeface="Montserrat" pitchFamily="2" charset="77"/>
              </a:rPr>
              <a:t>Nota:</a:t>
            </a:r>
            <a:r>
              <a:rPr lang="en-GB" sz="1100" dirty="0">
                <a:latin typeface="Montserrat" pitchFamily="2" charset="77"/>
              </a:rPr>
              <a:t> I </a:t>
            </a:r>
            <a:r>
              <a:rPr lang="en-GB" sz="1100" dirty="0" err="1">
                <a:latin typeface="Montserrat" pitchFamily="2" charset="77"/>
              </a:rPr>
              <a:t>dati</a:t>
            </a:r>
            <a:r>
              <a:rPr lang="en-GB" sz="1100" dirty="0">
                <a:latin typeface="Montserrat" pitchFamily="2" charset="77"/>
              </a:rPr>
              <a:t> </a:t>
            </a:r>
            <a:r>
              <a:rPr lang="en-GB" sz="1100" dirty="0" err="1">
                <a:latin typeface="Montserrat" pitchFamily="2" charset="77"/>
              </a:rPr>
              <a:t>necessari</a:t>
            </a:r>
            <a:r>
              <a:rPr lang="en-GB" sz="1100" dirty="0">
                <a:latin typeface="Montserrat" pitchFamily="2" charset="77"/>
              </a:rPr>
              <a:t> alla costruzione delle </a:t>
            </a:r>
            <a:r>
              <a:rPr lang="en-GB" sz="1100" dirty="0" err="1">
                <a:latin typeface="Montserrat" pitchFamily="2" charset="77"/>
              </a:rPr>
              <a:t>variabili</a:t>
            </a:r>
            <a:r>
              <a:rPr lang="en-GB" sz="1100" dirty="0">
                <a:latin typeface="Montserrat" pitchFamily="2" charset="77"/>
              </a:rPr>
              <a:t> </a:t>
            </a:r>
            <a:r>
              <a:rPr lang="en-GB" sz="1100" dirty="0" err="1">
                <a:latin typeface="Montserrat" pitchFamily="2" charset="77"/>
              </a:rPr>
              <a:t>sono</a:t>
            </a:r>
            <a:r>
              <a:rPr lang="en-GB" sz="1100" dirty="0">
                <a:latin typeface="Montserrat" pitchFamily="2" charset="77"/>
              </a:rPr>
              <a:t> </a:t>
            </a:r>
            <a:r>
              <a:rPr lang="en-GB" sz="1100" dirty="0" err="1">
                <a:latin typeface="Montserrat" pitchFamily="2" charset="77"/>
              </a:rPr>
              <a:t>stati</a:t>
            </a:r>
            <a:r>
              <a:rPr lang="en-GB" sz="1100" dirty="0">
                <a:latin typeface="Montserrat" pitchFamily="2" charset="77"/>
              </a:rPr>
              <a:t> </a:t>
            </a:r>
            <a:r>
              <a:rPr lang="en-GB" sz="1100" dirty="0" err="1">
                <a:latin typeface="Montserrat" pitchFamily="2" charset="77"/>
              </a:rPr>
              <a:t>estratti</a:t>
            </a:r>
            <a:r>
              <a:rPr lang="en-GB" sz="1100" dirty="0">
                <a:latin typeface="Montserrat" pitchFamily="2" charset="77"/>
              </a:rPr>
              <a:t> dal database Refinitiv Eikon (ASSET4</a:t>
            </a:r>
            <a:r>
              <a:rPr lang="en-GB" sz="1100" dirty="0"/>
              <a:t>).</a:t>
            </a:r>
            <a:endParaRPr lang="en-IT" sz="11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85016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245ED-1D9A-7ADB-F6D0-8EC8A53B7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842488-4C6C-B284-57F6-C64DCF7A0548}"/>
                  </a:ext>
                </a:extLst>
              </p:cNvPr>
              <p:cNvSpPr txBox="1"/>
              <p:nvPr/>
            </p:nvSpPr>
            <p:spPr>
              <a:xfrm>
                <a:off x="2620564" y="5287767"/>
                <a:ext cx="933305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:r>
                  <a:rPr lang="en-IT" sz="1200" b="1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rPr>
                  <a:t>DUMMY</a:t>
                </a:r>
              </a:p>
              <a:p>
                <a:pPr defTabSz="457200"/>
                <a:r>
                  <a:rPr lang="en-IT" sz="1200" b="1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rPr>
                  <a:t>Greenwash = 1 </a:t>
                </a:r>
                <a:r>
                  <a:rPr lang="en-IT" sz="1200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  <a:sym typeface="Wingdings" pitchFamily="2" charset="2"/>
                  </a:rPr>
                  <a:t> Se l’impresa </a:t>
                </a:r>
                <a14:m>
                  <m:oMath xmlns:m="http://schemas.openxmlformats.org/officeDocument/2006/math">
                    <m:r>
                      <a:rPr lang="en-IT" sz="12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T" sz="1200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  <a:sym typeface="Wingdings" pitchFamily="2" charset="2"/>
                  </a:rPr>
                  <a:t> al tempo t ha </a:t>
                </a:r>
                <a:r>
                  <a:rPr lang="en-IT" sz="1200" b="1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  <a:sym typeface="Wingdings" pitchFamily="2" charset="2"/>
                  </a:rPr>
                  <a:t>DI </a:t>
                </a:r>
                <a:r>
                  <a:rPr lang="en-IT" sz="1200" b="1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rPr>
                  <a:t>≥</a:t>
                </a:r>
                <a:r>
                  <a:rPr lang="en-IT" sz="1200" b="1" dirty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/>
                  </a:rPr>
                  <a:t> </a:t>
                </a:r>
                <a:r>
                  <a:rPr lang="en-IT" sz="1200" b="1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rPr>
                  <a:t>75º </a:t>
                </a:r>
                <a:r>
                  <a:rPr lang="en-IT" sz="1200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rPr>
                  <a:t>percentile </a:t>
                </a:r>
              </a:p>
              <a:p>
                <a:pPr defTabSz="457200"/>
                <a:r>
                  <a:rPr lang="en-IT" sz="1200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rPr>
                  <a:t>della distribuzione del DI in quell’anno;</a:t>
                </a:r>
              </a:p>
              <a:p>
                <a:pPr defTabSz="457200"/>
                <a:r>
                  <a:rPr lang="en-IT" sz="1200" b="1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rPr>
                  <a:t>Brownwash = 1 </a:t>
                </a:r>
                <a:r>
                  <a:rPr lang="en-IT" sz="1200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  <a:sym typeface="Wingdings" pitchFamily="2" charset="2"/>
                  </a:rPr>
                  <a:t>  Se l’imprea </a:t>
                </a:r>
                <a14:m>
                  <m:oMath xmlns:m="http://schemas.openxmlformats.org/officeDocument/2006/math">
                    <m:r>
                      <a:rPr lang="en-IT" sz="12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T" sz="1200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  <a:sym typeface="Wingdings" pitchFamily="2" charset="2"/>
                  </a:rPr>
                  <a:t> al tempo t ha </a:t>
                </a:r>
                <a:r>
                  <a:rPr lang="en-IT" sz="1200" b="1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  <a:sym typeface="Wingdings" pitchFamily="2" charset="2"/>
                  </a:rPr>
                  <a:t>DI </a:t>
                </a:r>
                <a:r>
                  <a:rPr lang="en-IT" sz="1200" b="1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rPr>
                  <a:t>≤ 25º </a:t>
                </a:r>
                <a:r>
                  <a:rPr lang="en-IT" sz="1200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rPr>
                  <a:t>percentile</a:t>
                </a:r>
              </a:p>
              <a:p>
                <a:pPr defTabSz="457200"/>
                <a:r>
                  <a:rPr lang="en-IT" sz="1200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rPr>
                  <a:t> della distribuzione del DI in quell’anno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842488-4C6C-B284-57F6-C64DCF7A0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564" y="5287767"/>
                <a:ext cx="9333055" cy="1015663"/>
              </a:xfrm>
              <a:prstGeom prst="rect">
                <a:avLst/>
              </a:prstGeom>
              <a:blipFill>
                <a:blip r:embed="rId2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oughnut 5">
            <a:extLst>
              <a:ext uri="{FF2B5EF4-FFF2-40B4-BE49-F238E27FC236}">
                <a16:creationId xmlns:a16="http://schemas.microsoft.com/office/drawing/2014/main" id="{32DE13D0-A679-04C5-2503-33C665AE0857}"/>
              </a:ext>
            </a:extLst>
          </p:cNvPr>
          <p:cNvSpPr/>
          <p:nvPr/>
        </p:nvSpPr>
        <p:spPr>
          <a:xfrm>
            <a:off x="-2510589" y="701842"/>
            <a:ext cx="5021179" cy="5021179"/>
          </a:xfrm>
          <a:prstGeom prst="donu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2D161A1A-C9CF-758A-51DA-D82159303B6F}"/>
              </a:ext>
            </a:extLst>
          </p:cNvPr>
          <p:cNvSpPr/>
          <p:nvPr/>
        </p:nvSpPr>
        <p:spPr>
          <a:xfrm rot="2114659">
            <a:off x="-2759242" y="453189"/>
            <a:ext cx="5518483" cy="5518483"/>
          </a:xfrm>
          <a:prstGeom prst="blockArc">
            <a:avLst>
              <a:gd name="adj1" fmla="val 19356885"/>
              <a:gd name="adj2" fmla="val 53712"/>
              <a:gd name="adj3" fmla="val 31393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pic>
        <p:nvPicPr>
          <p:cNvPr id="12" name="Graphic 11" descr="Briefcase with solid fill">
            <a:extLst>
              <a:ext uri="{FF2B5EF4-FFF2-40B4-BE49-F238E27FC236}">
                <a16:creationId xmlns:a16="http://schemas.microsoft.com/office/drawing/2014/main" id="{D9D58C09-7C09-642B-32D5-483B85314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105" y="1247714"/>
            <a:ext cx="603076" cy="603076"/>
          </a:xfrm>
          <a:prstGeom prst="rect">
            <a:avLst/>
          </a:prstGeom>
        </p:spPr>
      </p:pic>
      <p:pic>
        <p:nvPicPr>
          <p:cNvPr id="13" name="Graphic 12" descr="Gears with solid fill">
            <a:extLst>
              <a:ext uri="{FF2B5EF4-FFF2-40B4-BE49-F238E27FC236}">
                <a16:creationId xmlns:a16="http://schemas.microsoft.com/office/drawing/2014/main" id="{6A8C5C75-E57A-759D-7681-90D150D24E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0613" y="2131244"/>
            <a:ext cx="603077" cy="603077"/>
          </a:xfrm>
          <a:prstGeom prst="rect">
            <a:avLst/>
          </a:prstGeom>
        </p:spPr>
      </p:pic>
      <p:pic>
        <p:nvPicPr>
          <p:cNvPr id="14" name="Graphic 13" descr="Abacus with solid fill">
            <a:extLst>
              <a:ext uri="{FF2B5EF4-FFF2-40B4-BE49-F238E27FC236}">
                <a16:creationId xmlns:a16="http://schemas.microsoft.com/office/drawing/2014/main" id="{E27D3E5D-63A3-30E4-BAB6-AC7E24CA37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30612" y="3251291"/>
            <a:ext cx="876313" cy="876313"/>
          </a:xfrm>
          <a:prstGeom prst="rect">
            <a:avLst/>
          </a:prstGeom>
        </p:spPr>
      </p:pic>
      <p:pic>
        <p:nvPicPr>
          <p:cNvPr id="15" name="Graphic 14" descr="Bar chart with solid fill">
            <a:extLst>
              <a:ext uri="{FF2B5EF4-FFF2-40B4-BE49-F238E27FC236}">
                <a16:creationId xmlns:a16="http://schemas.microsoft.com/office/drawing/2014/main" id="{C84F9B5A-6630-B72D-FBCC-560367FE35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8104" y="4553983"/>
            <a:ext cx="603077" cy="6030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14AC729-6023-BFBF-011E-46F17A000C88}"/>
              </a:ext>
            </a:extLst>
          </p:cNvPr>
          <p:cNvSpPr/>
          <p:nvPr/>
        </p:nvSpPr>
        <p:spPr>
          <a:xfrm>
            <a:off x="3923482" y="-216310"/>
            <a:ext cx="8760541" cy="1083639"/>
          </a:xfrm>
          <a:prstGeom prst="rect">
            <a:avLst/>
          </a:prstGeom>
          <a:solidFill>
            <a:srgbClr val="E7E6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Modello a Effetti Fissi a due vie (impresa e anno)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3375397-3EA8-BFE6-5316-3C7FF4C41364}"/>
              </a:ext>
            </a:extLst>
          </p:cNvPr>
          <p:cNvGrpSpPr/>
          <p:nvPr/>
        </p:nvGrpSpPr>
        <p:grpSpPr>
          <a:xfrm>
            <a:off x="2377440" y="1222581"/>
            <a:ext cx="9814560" cy="1083639"/>
            <a:chOff x="2082713" y="1832218"/>
            <a:chExt cx="9814560" cy="1297177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New shape">
                  <a:extLst>
                    <a:ext uri="{FF2B5EF4-FFF2-40B4-BE49-F238E27FC236}">
                      <a16:creationId xmlns:a16="http://schemas.microsoft.com/office/drawing/2014/main" id="{CF48DFA4-9A50-6D6A-951C-8A4E1F75302C}"/>
                    </a:ext>
                  </a:extLst>
                </p:cNvPr>
                <p:cNvSpPr/>
                <p:nvPr/>
              </p:nvSpPr>
              <p:spPr>
                <a:xfrm>
                  <a:off x="2082713" y="1832218"/>
                  <a:ext cx="9814560" cy="632053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vert="horz" lIns="91440" tIns="45720" rIns="91440" bIns="45720" rtlCol="0" anchor="t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IT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𝐶𝐹𝑃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it-IT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𝐺𝑃𝐼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𝐺𝑟𝑒𝑒𝑛𝑊𝑎𝑠h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𝑟𝑜𝑤𝑛𝑊𝑎𝑠h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𝐶𝑜𝑛𝑡𝑟𝑜𝑙𝑙𝑖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𝛼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𝜀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kumimoji="0" lang="en-IT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 </a:t>
                  </a:r>
                  <a:endParaRPr kumimoji="0" lang="en-GB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itchFamily="2" charset="77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New shape">
                  <a:extLst>
                    <a:ext uri="{FF2B5EF4-FFF2-40B4-BE49-F238E27FC236}">
                      <a16:creationId xmlns:a16="http://schemas.microsoft.com/office/drawing/2014/main" id="{CF48DFA4-9A50-6D6A-951C-8A4E1F7530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2713" y="1832218"/>
                  <a:ext cx="9814560" cy="63205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New shape">
                  <a:extLst>
                    <a:ext uri="{FF2B5EF4-FFF2-40B4-BE49-F238E27FC236}">
                      <a16:creationId xmlns:a16="http://schemas.microsoft.com/office/drawing/2014/main" id="{F2093655-0F25-48E5-F8B4-2F461E199B32}"/>
                    </a:ext>
                  </a:extLst>
                </p:cNvPr>
                <p:cNvSpPr/>
                <p:nvPr/>
              </p:nvSpPr>
              <p:spPr>
                <a:xfrm>
                  <a:off x="2082713" y="2497342"/>
                  <a:ext cx="9814560" cy="632053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vert="horz" lIns="91440" tIns="45720" rIns="91440" bIns="45720" rtlCol="0" anchor="t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IT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𝐶𝐹𝑃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it-IT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𝐺𝑃𝐼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𝐺𝑟𝑒𝑒𝑛𝑊𝑎𝑠h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𝑟𝑜𝑤𝑛𝑊𝑎𝑠h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𝐶𝑜𝑛𝑡𝑟𝑜𝑙𝑙𝑖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𝛼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𝜀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kumimoji="0" lang="en-IT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 </a:t>
                  </a:r>
                  <a:endParaRPr kumimoji="0" lang="en-GB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itchFamily="2" charset="77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New shape">
                  <a:extLst>
                    <a:ext uri="{FF2B5EF4-FFF2-40B4-BE49-F238E27FC236}">
                      <a16:creationId xmlns:a16="http://schemas.microsoft.com/office/drawing/2014/main" id="{F2093655-0F25-48E5-F8B4-2F461E199B3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2713" y="2497342"/>
                  <a:ext cx="9814560" cy="63205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IT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99F4590-F1BA-AE23-1F01-2E3368DADD94}"/>
              </a:ext>
            </a:extLst>
          </p:cNvPr>
          <p:cNvSpPr txBox="1"/>
          <p:nvPr/>
        </p:nvSpPr>
        <p:spPr>
          <a:xfrm>
            <a:off x="3773347" y="4045423"/>
            <a:ext cx="5500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IT" sz="1200" b="1" dirty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VARIABILE DIPENDENTE</a:t>
            </a:r>
          </a:p>
          <a:p>
            <a:pPr defTabSz="457200"/>
            <a:r>
              <a:rPr lang="en-IT" sz="1200" i="1" dirty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Corporate financial performance</a:t>
            </a:r>
            <a:r>
              <a:rPr lang="en-IT" sz="1200" dirty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 (CFP): </a:t>
            </a:r>
            <a:r>
              <a:rPr lang="en-IT" sz="1200" b="1" dirty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ROA</a:t>
            </a:r>
            <a:r>
              <a:rPr lang="en-IT" sz="1200" dirty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, </a:t>
            </a:r>
            <a:r>
              <a:rPr lang="en-IT" sz="1200" b="1" dirty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ROE</a:t>
            </a:r>
            <a:r>
              <a:rPr lang="en-IT" sz="1200" dirty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, </a:t>
            </a:r>
            <a:r>
              <a:rPr lang="en-IT" sz="1200" b="1" dirty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MBVE</a:t>
            </a:r>
            <a:r>
              <a:rPr lang="en-IT" sz="1200" dirty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 e </a:t>
            </a:r>
            <a:r>
              <a:rPr lang="en-IT" sz="1200" b="1" dirty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Tobin’Q</a:t>
            </a:r>
            <a:r>
              <a:rPr lang="en-IT" sz="1200" dirty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  </a:t>
            </a:r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F31D50D2-23D9-FEB2-BD69-1DE65749A6A3}"/>
              </a:ext>
            </a:extLst>
          </p:cNvPr>
          <p:cNvSpPr/>
          <p:nvPr/>
        </p:nvSpPr>
        <p:spPr>
          <a:xfrm rot="5400000">
            <a:off x="3817431" y="3538084"/>
            <a:ext cx="458290" cy="39507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1F57E82-7CFE-2096-1FB2-5AADF5C308E8}"/>
                  </a:ext>
                </a:extLst>
              </p:cNvPr>
              <p:cNvSpPr txBox="1"/>
              <p:nvPr/>
            </p:nvSpPr>
            <p:spPr>
              <a:xfrm>
                <a:off x="3127823" y="4570361"/>
                <a:ext cx="88873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:r>
                  <a:rPr lang="en-IT" sz="1200" b="1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rPr>
                  <a:t>VARIABILE INDIPENDENTE</a:t>
                </a:r>
              </a:p>
              <a:p>
                <a:pPr defTabSz="457200"/>
                <a:r>
                  <a:rPr lang="en-IT" sz="1200" i="1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rPr>
                  <a:t>Green Practice Index </a:t>
                </a:r>
                <a:r>
                  <a:rPr lang="en-IT" sz="1200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rPr>
                  <a:t>(GPI): indice delle pratiche ambientali</a:t>
                </a:r>
              </a:p>
              <a:p>
                <a:pPr defTabSz="457200"/>
                <a:r>
                  <a:rPr lang="en-IT" sz="1200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rPr>
                  <a:t> effettivamente dall’impresa </a:t>
                </a:r>
                <a14:m>
                  <m:oMath xmlns:m="http://schemas.openxmlformats.org/officeDocument/2006/math">
                    <m:r>
                      <a:rPr lang="en-IT" sz="12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T" sz="1200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rPr>
                  <a:t> al tempo </a:t>
                </a:r>
                <a14:m>
                  <m:oMath xmlns:m="http://schemas.openxmlformats.org/officeDocument/2006/math">
                    <m:r>
                      <a:rPr lang="en-IT" sz="12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IT" sz="1200" dirty="0">
                  <a:solidFill>
                    <a:schemeClr val="bg1">
                      <a:lumMod val="65000"/>
                    </a:schemeClr>
                  </a:solidFill>
                  <a:latin typeface="Montserrat" pitchFamily="2" charset="7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1F57E82-7CFE-2096-1FB2-5AADF5C30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823" y="4570361"/>
                <a:ext cx="8887332" cy="646331"/>
              </a:xfrm>
              <a:prstGeom prst="rect">
                <a:avLst/>
              </a:prstGeom>
              <a:blipFill>
                <a:blip r:embed="rId13"/>
                <a:stretch>
                  <a:fillRect t="-1961" b="-5882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13016014-A5AF-0DB3-A51B-C46F8C2D0B25}"/>
              </a:ext>
            </a:extLst>
          </p:cNvPr>
          <p:cNvSpPr txBox="1"/>
          <p:nvPr/>
        </p:nvSpPr>
        <p:spPr>
          <a:xfrm>
            <a:off x="2115337" y="6358901"/>
            <a:ext cx="9985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IT" sz="1200" b="1" dirty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CONTROLLI</a:t>
            </a:r>
          </a:p>
          <a:p>
            <a:pPr defTabSz="457200"/>
            <a:r>
              <a:rPr lang="it-IT" sz="1200" dirty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Sales Growth, Firm Size, Leverage</a:t>
            </a:r>
            <a:endParaRPr lang="en-IT" sz="1400" dirty="0">
              <a:solidFill>
                <a:schemeClr val="bg1">
                  <a:lumMod val="65000"/>
                </a:schemeClr>
              </a:solidFill>
              <a:latin typeface="Montserrat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CD461A0-EEC4-80E1-CC77-1F3373F89462}"/>
                  </a:ext>
                </a:extLst>
              </p:cNvPr>
              <p:cNvSpPr txBox="1"/>
              <p:nvPr/>
            </p:nvSpPr>
            <p:spPr>
              <a:xfrm>
                <a:off x="1434439" y="6883839"/>
                <a:ext cx="10423232" cy="5277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:r>
                  <a:rPr lang="en-IT" sz="1200" b="1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rPr>
                  <a:t>EFFETTI FISSI </a:t>
                </a:r>
                <a:r>
                  <a:rPr lang="en-IT" sz="1200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rPr>
                  <a:t>impresa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T" sz="1400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T" sz="1400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IT" sz="1400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IT" sz="1200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IT" sz="12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T" sz="1200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rPr>
                  <a:t>+ anno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T" sz="1400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T" sz="1400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IT" sz="1400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IT" sz="1200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rPr>
                  <a:t>)</a:t>
                </a:r>
              </a:p>
              <a:p>
                <a:pPr defTabSz="457200"/>
                <a14:m>
                  <m:oMath xmlns:m="http://schemas.openxmlformats.org/officeDocument/2006/math">
                    <m:sSub>
                      <m:sSubPr>
                        <m:ctrlPr>
                          <a:rPr lang="en-IT" sz="1400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T" sz="1400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𝜺</m:t>
                        </m:r>
                      </m:e>
                      <m:sub>
                        <m:r>
                          <a:rPr lang="en-IT" sz="1400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IT" sz="1400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T" sz="1400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IT" sz="1200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rPr>
                  <a:t>: Errore idiosincratico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CD461A0-EEC4-80E1-CC77-1F3373F89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439" y="6883839"/>
                <a:ext cx="10423232" cy="527709"/>
              </a:xfrm>
              <a:prstGeom prst="rect">
                <a:avLst/>
              </a:prstGeom>
              <a:blipFill>
                <a:blip r:embed="rId14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61B4305E-8BDB-395F-F3C0-DB610608EFDF}"/>
              </a:ext>
            </a:extLst>
          </p:cNvPr>
          <p:cNvGrpSpPr/>
          <p:nvPr/>
        </p:nvGrpSpPr>
        <p:grpSpPr>
          <a:xfrm>
            <a:off x="-673125" y="57287"/>
            <a:ext cx="3254142" cy="261610"/>
            <a:chOff x="-673125" y="57287"/>
            <a:chExt cx="3254142" cy="26161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01435EE-ECAE-5B2F-3C1A-D1804C3FEB03}"/>
                </a:ext>
              </a:extLst>
            </p:cNvPr>
            <p:cNvSpPr/>
            <p:nvPr/>
          </p:nvSpPr>
          <p:spPr>
            <a:xfrm>
              <a:off x="-673125" y="71973"/>
              <a:ext cx="3254142" cy="232239"/>
            </a:xfrm>
            <a:prstGeom prst="round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733875-3F37-6671-22E8-66150FECB952}"/>
                </a:ext>
              </a:extLst>
            </p:cNvPr>
            <p:cNvSpPr txBox="1"/>
            <p:nvPr/>
          </p:nvSpPr>
          <p:spPr>
            <a:xfrm>
              <a:off x="128039" y="57287"/>
              <a:ext cx="22189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100" b="1" dirty="0">
                  <a:solidFill>
                    <a:schemeClr val="bg1"/>
                  </a:solidFill>
                  <a:latin typeface="Montserrat" pitchFamily="2" charset="77"/>
                </a:rPr>
                <a:t>Presentazione – I parte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9873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1D34D-150C-DC97-BE6B-66C9D5557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ughnut 5">
            <a:extLst>
              <a:ext uri="{FF2B5EF4-FFF2-40B4-BE49-F238E27FC236}">
                <a16:creationId xmlns:a16="http://schemas.microsoft.com/office/drawing/2014/main" id="{9597F839-C381-CFE9-8A95-E15DA3E40F17}"/>
              </a:ext>
            </a:extLst>
          </p:cNvPr>
          <p:cNvSpPr/>
          <p:nvPr/>
        </p:nvSpPr>
        <p:spPr>
          <a:xfrm>
            <a:off x="-2510589" y="701842"/>
            <a:ext cx="5021179" cy="5021179"/>
          </a:xfrm>
          <a:prstGeom prst="donu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EF4E357C-52C9-B47A-0EDC-E3955DD4397B}"/>
              </a:ext>
            </a:extLst>
          </p:cNvPr>
          <p:cNvSpPr/>
          <p:nvPr/>
        </p:nvSpPr>
        <p:spPr>
          <a:xfrm rot="2114659">
            <a:off x="-2759242" y="453189"/>
            <a:ext cx="5518483" cy="5518483"/>
          </a:xfrm>
          <a:prstGeom prst="blockArc">
            <a:avLst>
              <a:gd name="adj1" fmla="val 19356885"/>
              <a:gd name="adj2" fmla="val 53712"/>
              <a:gd name="adj3" fmla="val 31393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pic>
        <p:nvPicPr>
          <p:cNvPr id="12" name="Graphic 11" descr="Briefcase with solid fill">
            <a:extLst>
              <a:ext uri="{FF2B5EF4-FFF2-40B4-BE49-F238E27FC236}">
                <a16:creationId xmlns:a16="http://schemas.microsoft.com/office/drawing/2014/main" id="{C1A3672C-A358-6213-43E2-AE739C830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105" y="1247714"/>
            <a:ext cx="603076" cy="603076"/>
          </a:xfrm>
          <a:prstGeom prst="rect">
            <a:avLst/>
          </a:prstGeom>
        </p:spPr>
      </p:pic>
      <p:pic>
        <p:nvPicPr>
          <p:cNvPr id="13" name="Graphic 12" descr="Gears with solid fill">
            <a:extLst>
              <a:ext uri="{FF2B5EF4-FFF2-40B4-BE49-F238E27FC236}">
                <a16:creationId xmlns:a16="http://schemas.microsoft.com/office/drawing/2014/main" id="{0B99EF7F-8811-EEC7-A014-AB08108711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0613" y="2131244"/>
            <a:ext cx="603077" cy="603077"/>
          </a:xfrm>
          <a:prstGeom prst="rect">
            <a:avLst/>
          </a:prstGeom>
        </p:spPr>
      </p:pic>
      <p:pic>
        <p:nvPicPr>
          <p:cNvPr id="14" name="Graphic 13" descr="Abacus with solid fill">
            <a:extLst>
              <a:ext uri="{FF2B5EF4-FFF2-40B4-BE49-F238E27FC236}">
                <a16:creationId xmlns:a16="http://schemas.microsoft.com/office/drawing/2014/main" id="{B862E9E3-3257-925A-0870-0C031B9C9C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30612" y="3251291"/>
            <a:ext cx="876313" cy="876313"/>
          </a:xfrm>
          <a:prstGeom prst="rect">
            <a:avLst/>
          </a:prstGeom>
        </p:spPr>
      </p:pic>
      <p:pic>
        <p:nvPicPr>
          <p:cNvPr id="15" name="Graphic 14" descr="Bar chart with solid fill">
            <a:extLst>
              <a:ext uri="{FF2B5EF4-FFF2-40B4-BE49-F238E27FC236}">
                <a16:creationId xmlns:a16="http://schemas.microsoft.com/office/drawing/2014/main" id="{AADC16B0-C843-371D-1DBA-8E21D6E28E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8104" y="4553983"/>
            <a:ext cx="603077" cy="60307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357C1761-BC58-9D40-8C47-C688B2A20483}"/>
              </a:ext>
            </a:extLst>
          </p:cNvPr>
          <p:cNvGrpSpPr/>
          <p:nvPr/>
        </p:nvGrpSpPr>
        <p:grpSpPr>
          <a:xfrm>
            <a:off x="2377440" y="1222581"/>
            <a:ext cx="9814560" cy="1083639"/>
            <a:chOff x="2082713" y="1832218"/>
            <a:chExt cx="9814560" cy="1297177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New shape">
                  <a:extLst>
                    <a:ext uri="{FF2B5EF4-FFF2-40B4-BE49-F238E27FC236}">
                      <a16:creationId xmlns:a16="http://schemas.microsoft.com/office/drawing/2014/main" id="{9927BE52-AFD9-2B0B-39E8-81EFF14E2D8C}"/>
                    </a:ext>
                  </a:extLst>
                </p:cNvPr>
                <p:cNvSpPr/>
                <p:nvPr/>
              </p:nvSpPr>
              <p:spPr>
                <a:xfrm>
                  <a:off x="2082713" y="1832218"/>
                  <a:ext cx="9814560" cy="632053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vert="horz" lIns="91440" tIns="45720" rIns="91440" bIns="45720" rtlCol="0" anchor="t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IT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𝐶𝐹𝑃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it-IT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𝐺𝑃𝐼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𝐺𝑟𝑒𝑒𝑛𝑊𝑎𝑠h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𝑟𝑜𝑤𝑛𝑊𝑎𝑠h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𝐶𝑜𝑛𝑡𝑟𝑜𝑙𝑙𝑖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𝛼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𝜀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kumimoji="0" lang="en-IT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 </a:t>
                  </a:r>
                  <a:endParaRPr kumimoji="0" lang="en-GB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itchFamily="2" charset="77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New shape">
                  <a:extLst>
                    <a:ext uri="{FF2B5EF4-FFF2-40B4-BE49-F238E27FC236}">
                      <a16:creationId xmlns:a16="http://schemas.microsoft.com/office/drawing/2014/main" id="{9927BE52-AFD9-2B0B-39E8-81EFF14E2D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2713" y="1832218"/>
                  <a:ext cx="9814560" cy="63205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New shape">
                  <a:extLst>
                    <a:ext uri="{FF2B5EF4-FFF2-40B4-BE49-F238E27FC236}">
                      <a16:creationId xmlns:a16="http://schemas.microsoft.com/office/drawing/2014/main" id="{BFE0067A-29D7-62D2-AA0A-04D51FD5A0FC}"/>
                    </a:ext>
                  </a:extLst>
                </p:cNvPr>
                <p:cNvSpPr/>
                <p:nvPr/>
              </p:nvSpPr>
              <p:spPr>
                <a:xfrm>
                  <a:off x="2082713" y="2497342"/>
                  <a:ext cx="9814560" cy="632053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vert="horz" lIns="91440" tIns="45720" rIns="91440" bIns="45720" rtlCol="0" anchor="t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IT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𝐶𝐹𝑃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it-IT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𝐺𝑃𝐼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𝐺𝑟𝑒𝑒𝑛𝑊𝑎𝑠h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𝑟𝑜𝑤𝑛𝑊𝑎𝑠h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𝐶𝑜𝑛𝑡𝑟𝑜𝑙𝑙𝑖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𝛼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𝜀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kumimoji="0" lang="en-IT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 </a:t>
                  </a:r>
                  <a:endParaRPr kumimoji="0" lang="en-GB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itchFamily="2" charset="77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New shape">
                  <a:extLst>
                    <a:ext uri="{FF2B5EF4-FFF2-40B4-BE49-F238E27FC236}">
                      <a16:creationId xmlns:a16="http://schemas.microsoft.com/office/drawing/2014/main" id="{BFE0067A-29D7-62D2-AA0A-04D51FD5A0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2713" y="2497342"/>
                  <a:ext cx="9814560" cy="63205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IT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AC42FDF-F19E-F469-EA8F-52B802AEC5AD}"/>
              </a:ext>
            </a:extLst>
          </p:cNvPr>
          <p:cNvSpPr txBox="1"/>
          <p:nvPr/>
        </p:nvSpPr>
        <p:spPr>
          <a:xfrm>
            <a:off x="4508079" y="3443235"/>
            <a:ext cx="7279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IT" sz="1600" b="1" dirty="0">
                <a:latin typeface="Montserrat" pitchFamily="2" charset="77"/>
              </a:rPr>
              <a:t>VARIABILE DIPENDENTE</a:t>
            </a:r>
          </a:p>
          <a:p>
            <a:pPr defTabSz="457200"/>
            <a:r>
              <a:rPr lang="en-IT" sz="1600" i="1" dirty="0">
                <a:latin typeface="Montserrat" pitchFamily="2" charset="77"/>
              </a:rPr>
              <a:t>Corporate financial performance</a:t>
            </a:r>
            <a:r>
              <a:rPr lang="en-IT" sz="1600" dirty="0">
                <a:latin typeface="Montserrat" pitchFamily="2" charset="77"/>
              </a:rPr>
              <a:t> (CFP): </a:t>
            </a:r>
            <a:r>
              <a:rPr lang="en-IT" sz="1600" b="1" dirty="0">
                <a:latin typeface="Montserrat" pitchFamily="2" charset="77"/>
              </a:rPr>
              <a:t>ROA</a:t>
            </a:r>
            <a:r>
              <a:rPr lang="en-IT" sz="1600" dirty="0">
                <a:latin typeface="Montserrat" pitchFamily="2" charset="77"/>
              </a:rPr>
              <a:t>, </a:t>
            </a:r>
            <a:r>
              <a:rPr lang="en-IT" sz="1600" b="1" dirty="0">
                <a:latin typeface="Montserrat" pitchFamily="2" charset="77"/>
              </a:rPr>
              <a:t>ROE</a:t>
            </a:r>
            <a:r>
              <a:rPr lang="en-IT" sz="1600" dirty="0">
                <a:latin typeface="Montserrat" pitchFamily="2" charset="77"/>
              </a:rPr>
              <a:t>, </a:t>
            </a:r>
            <a:r>
              <a:rPr lang="en-IT" sz="1600" b="1" dirty="0">
                <a:latin typeface="Montserrat" pitchFamily="2" charset="77"/>
              </a:rPr>
              <a:t>MBVE</a:t>
            </a:r>
            <a:r>
              <a:rPr lang="en-IT" sz="1600" dirty="0">
                <a:latin typeface="Montserrat" pitchFamily="2" charset="77"/>
              </a:rPr>
              <a:t> e </a:t>
            </a:r>
            <a:r>
              <a:rPr lang="en-IT" sz="1600" b="1" dirty="0">
                <a:latin typeface="Montserrat" pitchFamily="2" charset="77"/>
              </a:rPr>
              <a:t>Tobin’Q</a:t>
            </a:r>
            <a:r>
              <a:rPr lang="en-IT" sz="1600" dirty="0">
                <a:latin typeface="Montserrat" pitchFamily="2" charset="77"/>
              </a:rPr>
              <a:t>  </a:t>
            </a:r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5CC93F90-DE4C-345C-FA09-572DB8FA729C}"/>
              </a:ext>
            </a:extLst>
          </p:cNvPr>
          <p:cNvSpPr/>
          <p:nvPr/>
        </p:nvSpPr>
        <p:spPr>
          <a:xfrm rot="5400000">
            <a:off x="3817431" y="3538084"/>
            <a:ext cx="458290" cy="39507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264DE0B-D720-DEB7-FE15-67F919D0D6D6}"/>
                  </a:ext>
                </a:extLst>
              </p:cNvPr>
              <p:cNvSpPr txBox="1"/>
              <p:nvPr/>
            </p:nvSpPr>
            <p:spPr>
              <a:xfrm>
                <a:off x="3304668" y="4109776"/>
                <a:ext cx="88873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:r>
                  <a:rPr lang="en-IT" sz="1200" b="1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rPr>
                  <a:t>VARIABILE INDIPENDENTE</a:t>
                </a:r>
              </a:p>
              <a:p>
                <a:pPr defTabSz="457200"/>
                <a:r>
                  <a:rPr lang="en-IT" sz="1200" i="1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rPr>
                  <a:t>Green Practice Index </a:t>
                </a:r>
                <a:r>
                  <a:rPr lang="en-IT" sz="1200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rPr>
                  <a:t>(GPI): indice delle pratiche ambientali</a:t>
                </a:r>
              </a:p>
              <a:p>
                <a:pPr defTabSz="457200"/>
                <a:r>
                  <a:rPr lang="en-IT" sz="1200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rPr>
                  <a:t> effettivamente dall’impresa </a:t>
                </a:r>
                <a14:m>
                  <m:oMath xmlns:m="http://schemas.openxmlformats.org/officeDocument/2006/math">
                    <m:r>
                      <a:rPr lang="en-IT" sz="12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T" sz="1200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rPr>
                  <a:t> al tempo </a:t>
                </a:r>
                <a14:m>
                  <m:oMath xmlns:m="http://schemas.openxmlformats.org/officeDocument/2006/math">
                    <m:r>
                      <a:rPr lang="en-IT" sz="12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IT" sz="1200" dirty="0">
                  <a:solidFill>
                    <a:schemeClr val="bg1">
                      <a:lumMod val="65000"/>
                    </a:schemeClr>
                  </a:solidFill>
                  <a:latin typeface="Montserrat" pitchFamily="2" charset="7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264DE0B-D720-DEB7-FE15-67F919D0D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668" y="4109776"/>
                <a:ext cx="8887332" cy="646331"/>
              </a:xfrm>
              <a:prstGeom prst="rect">
                <a:avLst/>
              </a:prstGeom>
              <a:blipFill>
                <a:blip r:embed="rId12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A8161B2-62B3-B82D-A763-51E2B00782B1}"/>
                  </a:ext>
                </a:extLst>
              </p:cNvPr>
              <p:cNvSpPr txBox="1"/>
              <p:nvPr/>
            </p:nvSpPr>
            <p:spPr>
              <a:xfrm>
                <a:off x="2785628" y="4756107"/>
                <a:ext cx="933305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:r>
                  <a:rPr lang="en-IT" sz="1200" b="1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rPr>
                  <a:t>DUMMY</a:t>
                </a:r>
              </a:p>
              <a:p>
                <a:pPr defTabSz="457200"/>
                <a:r>
                  <a:rPr lang="en-IT" sz="1200" b="1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rPr>
                  <a:t>Greenwash = 1 </a:t>
                </a:r>
                <a:r>
                  <a:rPr lang="en-IT" sz="1200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  <a:sym typeface="Wingdings" pitchFamily="2" charset="2"/>
                  </a:rPr>
                  <a:t> Se l’impresa </a:t>
                </a:r>
                <a14:m>
                  <m:oMath xmlns:m="http://schemas.openxmlformats.org/officeDocument/2006/math">
                    <m:r>
                      <a:rPr lang="en-IT" sz="12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T" sz="1200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  <a:sym typeface="Wingdings" pitchFamily="2" charset="2"/>
                  </a:rPr>
                  <a:t> al tempo t ha </a:t>
                </a:r>
                <a:r>
                  <a:rPr lang="en-IT" sz="1200" b="1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  <a:sym typeface="Wingdings" pitchFamily="2" charset="2"/>
                  </a:rPr>
                  <a:t>DI </a:t>
                </a:r>
                <a:r>
                  <a:rPr lang="en-IT" sz="1200" b="1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rPr>
                  <a:t>≥</a:t>
                </a:r>
                <a:r>
                  <a:rPr lang="en-IT" sz="1200" b="1" dirty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/>
                  </a:rPr>
                  <a:t> </a:t>
                </a:r>
                <a:r>
                  <a:rPr lang="en-IT" sz="1200" b="1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rPr>
                  <a:t>75º </a:t>
                </a:r>
                <a:r>
                  <a:rPr lang="en-IT" sz="1200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rPr>
                  <a:t>percentile </a:t>
                </a:r>
              </a:p>
              <a:p>
                <a:pPr defTabSz="457200"/>
                <a:r>
                  <a:rPr lang="en-IT" sz="1200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rPr>
                  <a:t>della distribuzione del DI in quell’anno;</a:t>
                </a:r>
              </a:p>
              <a:p>
                <a:pPr defTabSz="457200"/>
                <a:r>
                  <a:rPr lang="en-IT" sz="1200" b="1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rPr>
                  <a:t>Brownwash = 1 </a:t>
                </a:r>
                <a:r>
                  <a:rPr lang="en-IT" sz="1200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  <a:sym typeface="Wingdings" pitchFamily="2" charset="2"/>
                  </a:rPr>
                  <a:t>  Se l’imprea </a:t>
                </a:r>
                <a14:m>
                  <m:oMath xmlns:m="http://schemas.openxmlformats.org/officeDocument/2006/math">
                    <m:r>
                      <a:rPr lang="en-IT" sz="12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T" sz="1200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  <a:sym typeface="Wingdings" pitchFamily="2" charset="2"/>
                  </a:rPr>
                  <a:t> al tempo t ha </a:t>
                </a:r>
                <a:r>
                  <a:rPr lang="en-IT" sz="1200" b="1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  <a:sym typeface="Wingdings" pitchFamily="2" charset="2"/>
                  </a:rPr>
                  <a:t>DI </a:t>
                </a:r>
                <a:r>
                  <a:rPr lang="en-IT" sz="1200" b="1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rPr>
                  <a:t>≤ 25º </a:t>
                </a:r>
                <a:r>
                  <a:rPr lang="en-IT" sz="1200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rPr>
                  <a:t>percentile</a:t>
                </a:r>
              </a:p>
              <a:p>
                <a:pPr defTabSz="457200"/>
                <a:r>
                  <a:rPr lang="en-IT" sz="1200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rPr>
                  <a:t> della distribuzione del DI in quell’anno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A8161B2-62B3-B82D-A763-51E2B0078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628" y="4756107"/>
                <a:ext cx="9333055" cy="1015663"/>
              </a:xfrm>
              <a:prstGeom prst="rect">
                <a:avLst/>
              </a:prstGeom>
              <a:blipFill>
                <a:blip r:embed="rId13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115399A0-32A3-EE23-1768-3689FA955BF6}"/>
              </a:ext>
            </a:extLst>
          </p:cNvPr>
          <p:cNvSpPr txBox="1"/>
          <p:nvPr/>
        </p:nvSpPr>
        <p:spPr>
          <a:xfrm>
            <a:off x="2292182" y="5759115"/>
            <a:ext cx="9985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IT" sz="1200" b="1" dirty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CONTROLLI</a:t>
            </a:r>
          </a:p>
          <a:p>
            <a:pPr defTabSz="457200"/>
            <a:r>
              <a:rPr lang="it-IT" sz="1200" dirty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Sales Growth, Firm Size, Leverage</a:t>
            </a:r>
            <a:endParaRPr lang="en-IT" sz="1400" dirty="0">
              <a:solidFill>
                <a:schemeClr val="bg1">
                  <a:lumMod val="65000"/>
                </a:schemeClr>
              </a:solidFill>
              <a:latin typeface="Montserrat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C6A56EC-2509-4AB5-786A-C3C6A1ECFA22}"/>
                  </a:ext>
                </a:extLst>
              </p:cNvPr>
              <p:cNvSpPr txBox="1"/>
              <p:nvPr/>
            </p:nvSpPr>
            <p:spPr>
              <a:xfrm>
                <a:off x="1632151" y="6256875"/>
                <a:ext cx="10423232" cy="5277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:r>
                  <a:rPr lang="en-IT" sz="1200" b="1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rPr>
                  <a:t>EFFETTI FISSI </a:t>
                </a:r>
                <a:r>
                  <a:rPr lang="en-IT" sz="1200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rPr>
                  <a:t>impresa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T" sz="1400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T" sz="1400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IT" sz="1400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IT" sz="1200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IT" sz="12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T" sz="1200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rPr>
                  <a:t>+ anno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T" sz="1400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T" sz="1400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IT" sz="1400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IT" sz="1200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rPr>
                  <a:t>)</a:t>
                </a:r>
              </a:p>
              <a:p>
                <a:pPr defTabSz="457200"/>
                <a14:m>
                  <m:oMath xmlns:m="http://schemas.openxmlformats.org/officeDocument/2006/math">
                    <m:sSub>
                      <m:sSubPr>
                        <m:ctrlPr>
                          <a:rPr lang="en-IT" sz="1400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T" sz="1400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𝜺</m:t>
                        </m:r>
                      </m:e>
                      <m:sub>
                        <m:r>
                          <a:rPr lang="en-IT" sz="1400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IT" sz="1400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T" sz="1400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IT" sz="1200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rPr>
                  <a:t>: Errore idiosincratico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C6A56EC-2509-4AB5-786A-C3C6A1ECF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151" y="6256875"/>
                <a:ext cx="10423232" cy="527709"/>
              </a:xfrm>
              <a:prstGeom prst="rect">
                <a:avLst/>
              </a:prstGeom>
              <a:blipFill>
                <a:blip r:embed="rId14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6C0E88E-C254-B108-DC65-48BA9234E0D5}"/>
              </a:ext>
            </a:extLst>
          </p:cNvPr>
          <p:cNvSpPr/>
          <p:nvPr/>
        </p:nvSpPr>
        <p:spPr>
          <a:xfrm>
            <a:off x="2351094" y="1244360"/>
            <a:ext cx="997526" cy="38151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74F8A8-ACD3-9B93-F2F7-2BFCE82A4BF2}"/>
              </a:ext>
            </a:extLst>
          </p:cNvPr>
          <p:cNvSpPr/>
          <p:nvPr/>
        </p:nvSpPr>
        <p:spPr>
          <a:xfrm>
            <a:off x="2351094" y="1804537"/>
            <a:ext cx="997526" cy="38151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C613DCE-EA30-19E3-0317-B6F405E9FFFF}"/>
              </a:ext>
            </a:extLst>
          </p:cNvPr>
          <p:cNvGrpSpPr/>
          <p:nvPr/>
        </p:nvGrpSpPr>
        <p:grpSpPr>
          <a:xfrm>
            <a:off x="-673125" y="57287"/>
            <a:ext cx="3254142" cy="261610"/>
            <a:chOff x="-673125" y="57287"/>
            <a:chExt cx="3254142" cy="26161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4D7758E-ACDF-2173-EC33-A18D98CA7F10}"/>
                </a:ext>
              </a:extLst>
            </p:cNvPr>
            <p:cNvSpPr/>
            <p:nvPr/>
          </p:nvSpPr>
          <p:spPr>
            <a:xfrm>
              <a:off x="-673125" y="71973"/>
              <a:ext cx="3254142" cy="232239"/>
            </a:xfrm>
            <a:prstGeom prst="round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AD6591A-7E1A-C722-86D2-03B8A45D3F4F}"/>
                </a:ext>
              </a:extLst>
            </p:cNvPr>
            <p:cNvSpPr txBox="1"/>
            <p:nvPr/>
          </p:nvSpPr>
          <p:spPr>
            <a:xfrm>
              <a:off x="128039" y="57287"/>
              <a:ext cx="22189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100" b="1" dirty="0">
                  <a:solidFill>
                    <a:schemeClr val="bg1"/>
                  </a:solidFill>
                  <a:latin typeface="Montserrat" pitchFamily="2" charset="77"/>
                </a:rPr>
                <a:t>Presentazione – I parte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183D42BE-A69F-1530-CE44-5B523ECF0538}"/>
              </a:ext>
            </a:extLst>
          </p:cNvPr>
          <p:cNvSpPr/>
          <p:nvPr/>
        </p:nvSpPr>
        <p:spPr>
          <a:xfrm>
            <a:off x="3923482" y="-216310"/>
            <a:ext cx="8760541" cy="1083639"/>
          </a:xfrm>
          <a:prstGeom prst="rect">
            <a:avLst/>
          </a:prstGeom>
          <a:solidFill>
            <a:srgbClr val="E7E6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Modello a Effetti Fissi a due vie (impresa e anno)</a:t>
            </a:r>
          </a:p>
        </p:txBody>
      </p:sp>
    </p:spTree>
    <p:extLst>
      <p:ext uri="{BB962C8B-B14F-4D97-AF65-F5344CB8AC3E}">
        <p14:creationId xmlns:p14="http://schemas.microsoft.com/office/powerpoint/2010/main" val="570400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F60D3-F2CD-870B-2D07-097536995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ughnut 5">
            <a:extLst>
              <a:ext uri="{FF2B5EF4-FFF2-40B4-BE49-F238E27FC236}">
                <a16:creationId xmlns:a16="http://schemas.microsoft.com/office/drawing/2014/main" id="{8722C55F-3DD2-7458-44A2-35D060821407}"/>
              </a:ext>
            </a:extLst>
          </p:cNvPr>
          <p:cNvSpPr/>
          <p:nvPr/>
        </p:nvSpPr>
        <p:spPr>
          <a:xfrm>
            <a:off x="-2510589" y="701842"/>
            <a:ext cx="5021179" cy="5021179"/>
          </a:xfrm>
          <a:prstGeom prst="donu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A940BE10-2D78-7757-BCBE-925854D3D6C7}"/>
              </a:ext>
            </a:extLst>
          </p:cNvPr>
          <p:cNvSpPr/>
          <p:nvPr/>
        </p:nvSpPr>
        <p:spPr>
          <a:xfrm rot="2114659">
            <a:off x="-2759242" y="453189"/>
            <a:ext cx="5518483" cy="5518483"/>
          </a:xfrm>
          <a:prstGeom prst="blockArc">
            <a:avLst>
              <a:gd name="adj1" fmla="val 19356885"/>
              <a:gd name="adj2" fmla="val 53712"/>
              <a:gd name="adj3" fmla="val 31393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pic>
        <p:nvPicPr>
          <p:cNvPr id="12" name="Graphic 11" descr="Briefcase with solid fill">
            <a:extLst>
              <a:ext uri="{FF2B5EF4-FFF2-40B4-BE49-F238E27FC236}">
                <a16:creationId xmlns:a16="http://schemas.microsoft.com/office/drawing/2014/main" id="{CE4B9FB2-397D-2A8B-71AF-A537155C4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105" y="1247714"/>
            <a:ext cx="603076" cy="603076"/>
          </a:xfrm>
          <a:prstGeom prst="rect">
            <a:avLst/>
          </a:prstGeom>
        </p:spPr>
      </p:pic>
      <p:pic>
        <p:nvPicPr>
          <p:cNvPr id="13" name="Graphic 12" descr="Gears with solid fill">
            <a:extLst>
              <a:ext uri="{FF2B5EF4-FFF2-40B4-BE49-F238E27FC236}">
                <a16:creationId xmlns:a16="http://schemas.microsoft.com/office/drawing/2014/main" id="{B485AA9F-9200-08CD-6609-6AC6B3684E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0613" y="2131244"/>
            <a:ext cx="603077" cy="603077"/>
          </a:xfrm>
          <a:prstGeom prst="rect">
            <a:avLst/>
          </a:prstGeom>
        </p:spPr>
      </p:pic>
      <p:pic>
        <p:nvPicPr>
          <p:cNvPr id="14" name="Graphic 13" descr="Abacus with solid fill">
            <a:extLst>
              <a:ext uri="{FF2B5EF4-FFF2-40B4-BE49-F238E27FC236}">
                <a16:creationId xmlns:a16="http://schemas.microsoft.com/office/drawing/2014/main" id="{C0ED8D34-4021-9EAF-67E1-50D8B9C905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30612" y="3251291"/>
            <a:ext cx="876313" cy="876313"/>
          </a:xfrm>
          <a:prstGeom prst="rect">
            <a:avLst/>
          </a:prstGeom>
        </p:spPr>
      </p:pic>
      <p:pic>
        <p:nvPicPr>
          <p:cNvPr id="15" name="Graphic 14" descr="Bar chart with solid fill">
            <a:extLst>
              <a:ext uri="{FF2B5EF4-FFF2-40B4-BE49-F238E27FC236}">
                <a16:creationId xmlns:a16="http://schemas.microsoft.com/office/drawing/2014/main" id="{34BDFAD2-3203-A12A-E419-5951E4BB23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8104" y="4553983"/>
            <a:ext cx="603077" cy="60307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9EAB885-55C2-EA1A-D2BA-04262C980B6C}"/>
              </a:ext>
            </a:extLst>
          </p:cNvPr>
          <p:cNvGrpSpPr/>
          <p:nvPr/>
        </p:nvGrpSpPr>
        <p:grpSpPr>
          <a:xfrm>
            <a:off x="2377440" y="1222581"/>
            <a:ext cx="9814560" cy="1083639"/>
            <a:chOff x="2082713" y="1832218"/>
            <a:chExt cx="9814560" cy="1297177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New shape">
                  <a:extLst>
                    <a:ext uri="{FF2B5EF4-FFF2-40B4-BE49-F238E27FC236}">
                      <a16:creationId xmlns:a16="http://schemas.microsoft.com/office/drawing/2014/main" id="{9D36BE52-BB65-A7A1-2A1F-5E4AE905E996}"/>
                    </a:ext>
                  </a:extLst>
                </p:cNvPr>
                <p:cNvSpPr/>
                <p:nvPr/>
              </p:nvSpPr>
              <p:spPr>
                <a:xfrm>
                  <a:off x="2082713" y="1832218"/>
                  <a:ext cx="9814560" cy="632053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vert="horz" lIns="91440" tIns="45720" rIns="91440" bIns="45720" rtlCol="0" anchor="t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IT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𝐶𝐹𝑃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it-IT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𝐺𝑃𝐼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𝐺𝑟𝑒𝑒𝑛𝑊𝑎𝑠h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𝑟𝑜𝑤𝑛𝑊𝑎𝑠h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𝐶𝑜𝑛𝑡𝑟𝑜𝑙𝑙𝑖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𝛼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𝜀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kumimoji="0" lang="en-IT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 </a:t>
                  </a:r>
                  <a:endParaRPr kumimoji="0" lang="en-GB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itchFamily="2" charset="77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New shape">
                  <a:extLst>
                    <a:ext uri="{FF2B5EF4-FFF2-40B4-BE49-F238E27FC236}">
                      <a16:creationId xmlns:a16="http://schemas.microsoft.com/office/drawing/2014/main" id="{9D36BE52-BB65-A7A1-2A1F-5E4AE905E9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2713" y="1832218"/>
                  <a:ext cx="9814560" cy="63205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New shape">
                  <a:extLst>
                    <a:ext uri="{FF2B5EF4-FFF2-40B4-BE49-F238E27FC236}">
                      <a16:creationId xmlns:a16="http://schemas.microsoft.com/office/drawing/2014/main" id="{63277AC1-1456-DC91-590D-03BE72C11292}"/>
                    </a:ext>
                  </a:extLst>
                </p:cNvPr>
                <p:cNvSpPr/>
                <p:nvPr/>
              </p:nvSpPr>
              <p:spPr>
                <a:xfrm>
                  <a:off x="2082713" y="2497342"/>
                  <a:ext cx="9814560" cy="632053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vert="horz" lIns="91440" tIns="45720" rIns="91440" bIns="45720" rtlCol="0" anchor="t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IT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𝐶𝐹𝑃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it-IT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𝐺𝑃𝐼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𝐺𝑟𝑒𝑒𝑛𝑊𝑎𝑠h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𝑟𝑜𝑤𝑛𝑊𝑎𝑠h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𝐶𝑜𝑛𝑡𝑟𝑜𝑙𝑙𝑖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𝛼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𝜀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kumimoji="0" lang="en-IT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 </a:t>
                  </a:r>
                  <a:endParaRPr kumimoji="0" lang="en-GB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itchFamily="2" charset="77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New shape">
                  <a:extLst>
                    <a:ext uri="{FF2B5EF4-FFF2-40B4-BE49-F238E27FC236}">
                      <a16:creationId xmlns:a16="http://schemas.microsoft.com/office/drawing/2014/main" id="{63277AC1-1456-DC91-590D-03BE72C112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2713" y="2497342"/>
                  <a:ext cx="9814560" cy="63205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IT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4738B52-610C-FCD8-5258-52CB96968696}"/>
              </a:ext>
            </a:extLst>
          </p:cNvPr>
          <p:cNvSpPr txBox="1"/>
          <p:nvPr/>
        </p:nvSpPr>
        <p:spPr>
          <a:xfrm>
            <a:off x="3304668" y="2766490"/>
            <a:ext cx="5500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IT" sz="1200" b="1" dirty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VARIABILE DIPENDENTE</a:t>
            </a:r>
          </a:p>
          <a:p>
            <a:pPr defTabSz="457200"/>
            <a:r>
              <a:rPr lang="en-IT" sz="1200" i="1" dirty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Corporate financial performance</a:t>
            </a:r>
            <a:r>
              <a:rPr lang="en-IT" sz="1200" dirty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 (CFP): </a:t>
            </a:r>
            <a:r>
              <a:rPr lang="en-IT" sz="1200" b="1" dirty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ROA</a:t>
            </a:r>
            <a:r>
              <a:rPr lang="en-IT" sz="1200" dirty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, </a:t>
            </a:r>
            <a:r>
              <a:rPr lang="en-IT" sz="1200" b="1" dirty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ROE</a:t>
            </a:r>
            <a:r>
              <a:rPr lang="en-IT" sz="1200" dirty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, </a:t>
            </a:r>
            <a:r>
              <a:rPr lang="en-IT" sz="1200" b="1" dirty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MBVE</a:t>
            </a:r>
            <a:r>
              <a:rPr lang="en-IT" sz="1200" dirty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 e </a:t>
            </a:r>
            <a:r>
              <a:rPr lang="en-IT" sz="1200" b="1" dirty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Tobin’Q</a:t>
            </a:r>
            <a:r>
              <a:rPr lang="en-IT" sz="1200" dirty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  </a:t>
            </a:r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32B6D0A3-BA70-BF75-76BE-709C93BB9D47}"/>
              </a:ext>
            </a:extLst>
          </p:cNvPr>
          <p:cNvSpPr/>
          <p:nvPr/>
        </p:nvSpPr>
        <p:spPr>
          <a:xfrm rot="5400000">
            <a:off x="3817431" y="3538084"/>
            <a:ext cx="458290" cy="39507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3DA67BB-2259-2D17-386D-CB1A9FDC7C17}"/>
                  </a:ext>
                </a:extLst>
              </p:cNvPr>
              <p:cNvSpPr txBox="1"/>
              <p:nvPr/>
            </p:nvSpPr>
            <p:spPr>
              <a:xfrm>
                <a:off x="4361226" y="3429000"/>
                <a:ext cx="88873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:r>
                  <a:rPr lang="en-IT" sz="1600" b="1" dirty="0">
                    <a:solidFill>
                      <a:schemeClr val="tx1"/>
                    </a:solidFill>
                    <a:latin typeface="Montserrat" pitchFamily="2" charset="77"/>
                  </a:rPr>
                  <a:t>VARIABILE INDIPENDENTE</a:t>
                </a:r>
              </a:p>
              <a:p>
                <a:pPr defTabSz="457200"/>
                <a:r>
                  <a:rPr lang="en-IT" sz="1600" i="1" dirty="0">
                    <a:solidFill>
                      <a:schemeClr val="tx1"/>
                    </a:solidFill>
                    <a:latin typeface="Montserrat" pitchFamily="2" charset="77"/>
                  </a:rPr>
                  <a:t>Green Practice Index </a:t>
                </a:r>
                <a:r>
                  <a:rPr lang="en-IT" sz="1600" dirty="0">
                    <a:solidFill>
                      <a:schemeClr val="tx1"/>
                    </a:solidFill>
                    <a:latin typeface="Montserrat" pitchFamily="2" charset="77"/>
                  </a:rPr>
                  <a:t>(GPI): indice delle pratiche ambientali</a:t>
                </a:r>
              </a:p>
              <a:p>
                <a:pPr defTabSz="457200"/>
                <a:r>
                  <a:rPr lang="en-IT" sz="1600" dirty="0">
                    <a:solidFill>
                      <a:schemeClr val="tx1"/>
                    </a:solidFill>
                    <a:latin typeface="Montserrat" pitchFamily="2" charset="77"/>
                  </a:rPr>
                  <a:t> effettivamente dall’impresa </a:t>
                </a:r>
                <a14:m>
                  <m:oMath xmlns:m="http://schemas.openxmlformats.org/officeDocument/2006/math">
                    <m:r>
                      <a:rPr lang="en-IT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T" sz="1600" dirty="0">
                    <a:solidFill>
                      <a:schemeClr val="tx1"/>
                    </a:solidFill>
                    <a:latin typeface="Montserrat" pitchFamily="2" charset="77"/>
                  </a:rPr>
                  <a:t> al tempo </a:t>
                </a:r>
                <a14:m>
                  <m:oMath xmlns:m="http://schemas.openxmlformats.org/officeDocument/2006/math">
                    <m:r>
                      <a:rPr lang="en-IT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IT" sz="1600" dirty="0">
                  <a:solidFill>
                    <a:schemeClr val="tx1"/>
                  </a:solidFill>
                  <a:latin typeface="Montserrat" pitchFamily="2" charset="7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3DA67BB-2259-2D17-386D-CB1A9FDC7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226" y="3429000"/>
                <a:ext cx="8887332" cy="830997"/>
              </a:xfrm>
              <a:prstGeom prst="rect">
                <a:avLst/>
              </a:prstGeom>
              <a:blipFill>
                <a:blip r:embed="rId12"/>
                <a:stretch>
                  <a:fillRect l="-428" t="-3030" b="-909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9A6C589-8FF5-E91A-0DBE-D894EF021B41}"/>
                  </a:ext>
                </a:extLst>
              </p:cNvPr>
              <p:cNvSpPr txBox="1"/>
              <p:nvPr/>
            </p:nvSpPr>
            <p:spPr>
              <a:xfrm>
                <a:off x="4361226" y="4259997"/>
                <a:ext cx="933305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:r>
                  <a:rPr lang="en-IT" sz="1200" b="1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rPr>
                  <a:t>DUMMY</a:t>
                </a:r>
              </a:p>
              <a:p>
                <a:pPr defTabSz="457200"/>
                <a:r>
                  <a:rPr lang="en-IT" sz="1200" b="1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rPr>
                  <a:t>Greenwash = 1 </a:t>
                </a:r>
                <a:r>
                  <a:rPr lang="en-IT" sz="1200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  <a:sym typeface="Wingdings" pitchFamily="2" charset="2"/>
                  </a:rPr>
                  <a:t> Se l’impresa </a:t>
                </a:r>
                <a14:m>
                  <m:oMath xmlns:m="http://schemas.openxmlformats.org/officeDocument/2006/math">
                    <m:r>
                      <a:rPr lang="en-IT" sz="120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T" sz="1200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  <a:sym typeface="Wingdings" pitchFamily="2" charset="2"/>
                  </a:rPr>
                  <a:t>al tempo t ha </a:t>
                </a:r>
                <a:r>
                  <a:rPr lang="en-IT" sz="1200" b="1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  <a:sym typeface="Wingdings" pitchFamily="2" charset="2"/>
                  </a:rPr>
                  <a:t>DI </a:t>
                </a:r>
                <a:r>
                  <a:rPr lang="en-IT" sz="1200" b="1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rPr>
                  <a:t>≥</a:t>
                </a:r>
                <a:r>
                  <a:rPr lang="en-IT" sz="1200" b="1" dirty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/>
                  </a:rPr>
                  <a:t> </a:t>
                </a:r>
                <a:r>
                  <a:rPr lang="en-IT" sz="1200" b="1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rPr>
                  <a:t>75º </a:t>
                </a:r>
                <a:r>
                  <a:rPr lang="en-IT" sz="1200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rPr>
                  <a:t>percentile </a:t>
                </a:r>
              </a:p>
              <a:p>
                <a:pPr defTabSz="457200"/>
                <a:r>
                  <a:rPr lang="en-IT" sz="1200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rPr>
                  <a:t>della distribuzione del DI in quell’anno;</a:t>
                </a:r>
              </a:p>
              <a:p>
                <a:pPr defTabSz="457200"/>
                <a:r>
                  <a:rPr lang="en-IT" sz="1200" b="1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rPr>
                  <a:t>Brownwash = 1 </a:t>
                </a:r>
                <a:r>
                  <a:rPr lang="en-IT" sz="1200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  <a:sym typeface="Wingdings" pitchFamily="2" charset="2"/>
                  </a:rPr>
                  <a:t>  Se l’imprea</a:t>
                </a:r>
                <a:r>
                  <a:rPr lang="en-IT" sz="1200" dirty="0"/>
                  <a:t> </a:t>
                </a:r>
                <a14:m>
                  <m:oMath xmlns:m="http://schemas.openxmlformats.org/officeDocument/2006/math">
                    <m:r>
                      <a:rPr lang="en-IT" sz="120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T" sz="120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T" sz="1200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  <a:sym typeface="Wingdings" pitchFamily="2" charset="2"/>
                  </a:rPr>
                  <a:t>al tempo t ha </a:t>
                </a:r>
                <a:r>
                  <a:rPr lang="en-IT" sz="1200" b="1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  <a:sym typeface="Wingdings" pitchFamily="2" charset="2"/>
                  </a:rPr>
                  <a:t>DI </a:t>
                </a:r>
                <a:r>
                  <a:rPr lang="en-IT" sz="1200" b="1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rPr>
                  <a:t>≤ 25º </a:t>
                </a:r>
                <a:r>
                  <a:rPr lang="en-IT" sz="1200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rPr>
                  <a:t>percentile</a:t>
                </a:r>
              </a:p>
              <a:p>
                <a:pPr defTabSz="457200"/>
                <a:r>
                  <a:rPr lang="en-IT" sz="1200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rPr>
                  <a:t> della distribuzione del DI in quell’anno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9A6C589-8FF5-E91A-0DBE-D894EF021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226" y="4259997"/>
                <a:ext cx="9333055" cy="1015663"/>
              </a:xfrm>
              <a:prstGeom prst="rect">
                <a:avLst/>
              </a:prstGeom>
              <a:blipFill>
                <a:blip r:embed="rId13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53928162-2C14-73EA-1B26-4B90D5B62A92}"/>
              </a:ext>
            </a:extLst>
          </p:cNvPr>
          <p:cNvSpPr txBox="1"/>
          <p:nvPr/>
        </p:nvSpPr>
        <p:spPr>
          <a:xfrm>
            <a:off x="4361226" y="5383246"/>
            <a:ext cx="9985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IT" sz="1200" b="1" dirty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CONTROLLI</a:t>
            </a:r>
          </a:p>
          <a:p>
            <a:pPr defTabSz="457200"/>
            <a:r>
              <a:rPr lang="it-IT" sz="1200" dirty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Sales Growth, Firm Size, Leverage</a:t>
            </a:r>
            <a:endParaRPr lang="en-IT" sz="1400" dirty="0">
              <a:solidFill>
                <a:schemeClr val="bg1">
                  <a:lumMod val="65000"/>
                </a:schemeClr>
              </a:solidFill>
              <a:latin typeface="Montserrat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7F4B225-270B-0154-87D6-3D473D02A04E}"/>
                  </a:ext>
                </a:extLst>
              </p:cNvPr>
              <p:cNvSpPr txBox="1"/>
              <p:nvPr/>
            </p:nvSpPr>
            <p:spPr>
              <a:xfrm>
                <a:off x="4361226" y="5966173"/>
                <a:ext cx="10423232" cy="5277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:r>
                  <a:rPr lang="en-IT" sz="1200" b="1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rPr>
                  <a:t>EFFETTI FISSI </a:t>
                </a:r>
                <a:r>
                  <a:rPr lang="en-IT" sz="1200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rPr>
                  <a:t>impresa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T" sz="1400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T" sz="1400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IT" sz="1400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IT" sz="1200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IT" sz="12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T" sz="1200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rPr>
                  <a:t>+ anno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T" sz="1400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T" sz="1400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IT" sz="1400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IT" sz="1200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rPr>
                  <a:t>)</a:t>
                </a:r>
              </a:p>
              <a:p>
                <a:pPr defTabSz="457200"/>
                <a14:m>
                  <m:oMath xmlns:m="http://schemas.openxmlformats.org/officeDocument/2006/math">
                    <m:sSub>
                      <m:sSubPr>
                        <m:ctrlPr>
                          <a:rPr lang="en-IT" sz="1400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T" sz="1400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𝜺</m:t>
                        </m:r>
                      </m:e>
                      <m:sub>
                        <m:r>
                          <a:rPr lang="en-IT" sz="1400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IT" sz="1400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T" sz="1400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IT" sz="1200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rPr>
                  <a:t>: Errore idiosincratico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7F4B225-270B-0154-87D6-3D473D02A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226" y="5966173"/>
                <a:ext cx="10423232" cy="527709"/>
              </a:xfrm>
              <a:prstGeom prst="rect">
                <a:avLst/>
              </a:prstGeom>
              <a:blipFill>
                <a:blip r:embed="rId14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0521D90-BFB4-B27D-77CF-2CF4F374BB40}"/>
              </a:ext>
            </a:extLst>
          </p:cNvPr>
          <p:cNvSpPr/>
          <p:nvPr/>
        </p:nvSpPr>
        <p:spPr>
          <a:xfrm>
            <a:off x="4054462" y="1247714"/>
            <a:ext cx="903128" cy="38151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E90DF77-9AC0-081C-2FA4-2AFF9ECA41EB}"/>
              </a:ext>
            </a:extLst>
          </p:cNvPr>
          <p:cNvSpPr/>
          <p:nvPr/>
        </p:nvSpPr>
        <p:spPr>
          <a:xfrm>
            <a:off x="4054462" y="1798068"/>
            <a:ext cx="903128" cy="38151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136F48-4AC8-2FF3-CB23-86CA636EC065}"/>
              </a:ext>
            </a:extLst>
          </p:cNvPr>
          <p:cNvGrpSpPr/>
          <p:nvPr/>
        </p:nvGrpSpPr>
        <p:grpSpPr>
          <a:xfrm>
            <a:off x="-673125" y="57287"/>
            <a:ext cx="3254142" cy="261610"/>
            <a:chOff x="-673125" y="57287"/>
            <a:chExt cx="3254142" cy="261610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503F0752-D3CD-3103-83D4-7B16016EF8D4}"/>
                </a:ext>
              </a:extLst>
            </p:cNvPr>
            <p:cNvSpPr/>
            <p:nvPr/>
          </p:nvSpPr>
          <p:spPr>
            <a:xfrm>
              <a:off x="-673125" y="71973"/>
              <a:ext cx="3254142" cy="232239"/>
            </a:xfrm>
            <a:prstGeom prst="round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995A0C0-5BBA-4FE0-C9E9-C42B71E54DA4}"/>
                </a:ext>
              </a:extLst>
            </p:cNvPr>
            <p:cNvSpPr txBox="1"/>
            <p:nvPr/>
          </p:nvSpPr>
          <p:spPr>
            <a:xfrm>
              <a:off x="128039" y="57287"/>
              <a:ext cx="22189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100" b="1" dirty="0">
                  <a:solidFill>
                    <a:schemeClr val="bg1"/>
                  </a:solidFill>
                  <a:latin typeface="Montserrat" pitchFamily="2" charset="77"/>
                </a:rPr>
                <a:t>Presentazione – I parte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F9C1564-0E13-8E14-DCD8-35CA80964EB5}"/>
              </a:ext>
            </a:extLst>
          </p:cNvPr>
          <p:cNvSpPr/>
          <p:nvPr/>
        </p:nvSpPr>
        <p:spPr>
          <a:xfrm>
            <a:off x="3923482" y="-216310"/>
            <a:ext cx="8760541" cy="1083639"/>
          </a:xfrm>
          <a:prstGeom prst="rect">
            <a:avLst/>
          </a:prstGeom>
          <a:solidFill>
            <a:srgbClr val="E7E6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Modello a Effetti Fissi a due vie (impresa e anno)</a:t>
            </a:r>
          </a:p>
        </p:txBody>
      </p:sp>
    </p:spTree>
    <p:extLst>
      <p:ext uri="{BB962C8B-B14F-4D97-AF65-F5344CB8AC3E}">
        <p14:creationId xmlns:p14="http://schemas.microsoft.com/office/powerpoint/2010/main" val="2363973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4C2B2-B148-5CBA-FDF8-3F51DAA45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A179FB2-21C9-E72A-C378-EB9EB10EBC7D}"/>
              </a:ext>
            </a:extLst>
          </p:cNvPr>
          <p:cNvSpPr/>
          <p:nvPr/>
        </p:nvSpPr>
        <p:spPr>
          <a:xfrm>
            <a:off x="-673125" y="71973"/>
            <a:ext cx="3254142" cy="23223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1000" dirty="0">
                <a:solidFill>
                  <a:schemeClr val="bg1"/>
                </a:solidFill>
                <a:latin typeface="Montserrat" pitchFamily="2" charset="77"/>
              </a:rPr>
              <a:t>FONDAMENTI TEORICI</a:t>
            </a:r>
          </a:p>
        </p:txBody>
      </p:sp>
      <p:sp>
        <p:nvSpPr>
          <p:cNvPr id="4" name="Doughnut 3">
            <a:extLst>
              <a:ext uri="{FF2B5EF4-FFF2-40B4-BE49-F238E27FC236}">
                <a16:creationId xmlns:a16="http://schemas.microsoft.com/office/drawing/2014/main" id="{6DE12054-C87F-BDD8-67BA-8629477F27F5}"/>
              </a:ext>
            </a:extLst>
          </p:cNvPr>
          <p:cNvSpPr/>
          <p:nvPr/>
        </p:nvSpPr>
        <p:spPr>
          <a:xfrm>
            <a:off x="-2573291" y="1349609"/>
            <a:ext cx="5021179" cy="5021179"/>
          </a:xfrm>
          <a:prstGeom prst="donu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5" name="Block Arc 4">
            <a:extLst>
              <a:ext uri="{FF2B5EF4-FFF2-40B4-BE49-F238E27FC236}">
                <a16:creationId xmlns:a16="http://schemas.microsoft.com/office/drawing/2014/main" id="{2DB0D887-9F28-C32F-F2B4-70BA367C1E5B}"/>
              </a:ext>
            </a:extLst>
          </p:cNvPr>
          <p:cNvSpPr/>
          <p:nvPr/>
        </p:nvSpPr>
        <p:spPr>
          <a:xfrm rot="19620797">
            <a:off x="-2867224" y="1124733"/>
            <a:ext cx="5518483" cy="5518483"/>
          </a:xfrm>
          <a:prstGeom prst="blockArc">
            <a:avLst>
              <a:gd name="adj1" fmla="val 19356885"/>
              <a:gd name="adj2" fmla="val 53712"/>
              <a:gd name="adj3" fmla="val 31393"/>
            </a:avLst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pic>
        <p:nvPicPr>
          <p:cNvPr id="16" name="Graphic 15" descr="Open book with solid fill">
            <a:extLst>
              <a:ext uri="{FF2B5EF4-FFF2-40B4-BE49-F238E27FC236}">
                <a16:creationId xmlns:a16="http://schemas.microsoft.com/office/drawing/2014/main" id="{EE09A0F1-16D4-32B7-3DFE-35FBBAC1A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679" y="1957908"/>
            <a:ext cx="877231" cy="877231"/>
          </a:xfrm>
          <a:prstGeom prst="rect">
            <a:avLst/>
          </a:prstGeom>
        </p:spPr>
      </p:pic>
      <p:pic>
        <p:nvPicPr>
          <p:cNvPr id="22" name="Graphic 21" descr="Warning with solid fill">
            <a:extLst>
              <a:ext uri="{FF2B5EF4-FFF2-40B4-BE49-F238E27FC236}">
                <a16:creationId xmlns:a16="http://schemas.microsoft.com/office/drawing/2014/main" id="{E147666B-8264-7214-A81B-E7234A9C62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0091" y="4525471"/>
            <a:ext cx="683180" cy="68318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DC5FB7-115A-EA07-1257-E856D2AE7256}"/>
              </a:ext>
            </a:extLst>
          </p:cNvPr>
          <p:cNvGrpSpPr/>
          <p:nvPr/>
        </p:nvGrpSpPr>
        <p:grpSpPr>
          <a:xfrm>
            <a:off x="5450046" y="-202934"/>
            <a:ext cx="8760541" cy="1142958"/>
            <a:chOff x="5450046" y="-202934"/>
            <a:chExt cx="8760541" cy="114295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4789C80-8F35-0696-5B7D-63666A2CECA2}"/>
                </a:ext>
              </a:extLst>
            </p:cNvPr>
            <p:cNvSpPr/>
            <p:nvPr/>
          </p:nvSpPr>
          <p:spPr>
            <a:xfrm>
              <a:off x="5450046" y="-202934"/>
              <a:ext cx="8760541" cy="108363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6CCB88-1BCC-3E03-E069-DA7BC411FF74}"/>
                </a:ext>
              </a:extLst>
            </p:cNvPr>
            <p:cNvSpPr txBox="1"/>
            <p:nvPr/>
          </p:nvSpPr>
          <p:spPr>
            <a:xfrm>
              <a:off x="6605257" y="16694"/>
              <a:ext cx="53486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3600" b="1" kern="0" dirty="0">
                  <a:solidFill>
                    <a:prstClr val="black"/>
                  </a:solidFill>
                  <a:latin typeface="Montserrat" pitchFamily="2" charset="77"/>
                </a:rPr>
                <a:t>GREENWASHING</a:t>
              </a:r>
              <a:endParaRPr lang="en-IT" sz="3200" b="1" kern="0" dirty="0">
                <a:solidFill>
                  <a:prstClr val="black"/>
                </a:solidFill>
                <a:latin typeface="Montserrat" pitchFamily="2" charset="77"/>
              </a:endParaRPr>
            </a:p>
            <a:p>
              <a:endParaRPr lang="en-IT" dirty="0"/>
            </a:p>
          </p:txBody>
        </p:sp>
      </p:grpSp>
      <p:pic>
        <p:nvPicPr>
          <p:cNvPr id="3" name="Graphic 2" descr="Gears with solid fill">
            <a:extLst>
              <a:ext uri="{FF2B5EF4-FFF2-40B4-BE49-F238E27FC236}">
                <a16:creationId xmlns:a16="http://schemas.microsoft.com/office/drawing/2014/main" id="{48BF0F72-087A-77BB-8F5B-A17C15B84B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91732" y="3317975"/>
            <a:ext cx="603077" cy="60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99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E6D91-C68C-0497-D2E2-F28A932AA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ughnut 5">
            <a:extLst>
              <a:ext uri="{FF2B5EF4-FFF2-40B4-BE49-F238E27FC236}">
                <a16:creationId xmlns:a16="http://schemas.microsoft.com/office/drawing/2014/main" id="{FC1FF63C-C591-88DA-E427-5B5D8E680D7C}"/>
              </a:ext>
            </a:extLst>
          </p:cNvPr>
          <p:cNvSpPr/>
          <p:nvPr/>
        </p:nvSpPr>
        <p:spPr>
          <a:xfrm>
            <a:off x="-2510589" y="701842"/>
            <a:ext cx="5021179" cy="5021179"/>
          </a:xfrm>
          <a:prstGeom prst="donu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7E7E7934-99C8-D1BF-7315-8500EC36942C}"/>
              </a:ext>
            </a:extLst>
          </p:cNvPr>
          <p:cNvSpPr/>
          <p:nvPr/>
        </p:nvSpPr>
        <p:spPr>
          <a:xfrm rot="2114659">
            <a:off x="-2759242" y="453189"/>
            <a:ext cx="5518483" cy="5518483"/>
          </a:xfrm>
          <a:prstGeom prst="blockArc">
            <a:avLst>
              <a:gd name="adj1" fmla="val 19356885"/>
              <a:gd name="adj2" fmla="val 53712"/>
              <a:gd name="adj3" fmla="val 31393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pic>
        <p:nvPicPr>
          <p:cNvPr id="12" name="Graphic 11" descr="Briefcase with solid fill">
            <a:extLst>
              <a:ext uri="{FF2B5EF4-FFF2-40B4-BE49-F238E27FC236}">
                <a16:creationId xmlns:a16="http://schemas.microsoft.com/office/drawing/2014/main" id="{531EE1C1-7367-07B7-2F44-62B84D4D0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105" y="1247714"/>
            <a:ext cx="603076" cy="603076"/>
          </a:xfrm>
          <a:prstGeom prst="rect">
            <a:avLst/>
          </a:prstGeom>
        </p:spPr>
      </p:pic>
      <p:pic>
        <p:nvPicPr>
          <p:cNvPr id="13" name="Graphic 12" descr="Gears with solid fill">
            <a:extLst>
              <a:ext uri="{FF2B5EF4-FFF2-40B4-BE49-F238E27FC236}">
                <a16:creationId xmlns:a16="http://schemas.microsoft.com/office/drawing/2014/main" id="{F6F31319-2A98-E780-508B-89B092D5C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0613" y="2131244"/>
            <a:ext cx="603077" cy="603077"/>
          </a:xfrm>
          <a:prstGeom prst="rect">
            <a:avLst/>
          </a:prstGeom>
        </p:spPr>
      </p:pic>
      <p:pic>
        <p:nvPicPr>
          <p:cNvPr id="14" name="Graphic 13" descr="Abacus with solid fill">
            <a:extLst>
              <a:ext uri="{FF2B5EF4-FFF2-40B4-BE49-F238E27FC236}">
                <a16:creationId xmlns:a16="http://schemas.microsoft.com/office/drawing/2014/main" id="{5FF7663A-D58C-AF5E-7F45-2C13A3AD0E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30612" y="3251291"/>
            <a:ext cx="876313" cy="876313"/>
          </a:xfrm>
          <a:prstGeom prst="rect">
            <a:avLst/>
          </a:prstGeom>
        </p:spPr>
      </p:pic>
      <p:pic>
        <p:nvPicPr>
          <p:cNvPr id="15" name="Graphic 14" descr="Bar chart with solid fill">
            <a:extLst>
              <a:ext uri="{FF2B5EF4-FFF2-40B4-BE49-F238E27FC236}">
                <a16:creationId xmlns:a16="http://schemas.microsoft.com/office/drawing/2014/main" id="{83356369-CEBB-4D44-1BAB-F076A890BF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8104" y="4553983"/>
            <a:ext cx="603077" cy="60307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D6DC2E5-D4B4-2AFB-56A6-4683EC360E2E}"/>
              </a:ext>
            </a:extLst>
          </p:cNvPr>
          <p:cNvGrpSpPr/>
          <p:nvPr/>
        </p:nvGrpSpPr>
        <p:grpSpPr>
          <a:xfrm>
            <a:off x="2377440" y="1222581"/>
            <a:ext cx="9814560" cy="1083639"/>
            <a:chOff x="2082713" y="1832218"/>
            <a:chExt cx="9814560" cy="1297177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New shape">
                  <a:extLst>
                    <a:ext uri="{FF2B5EF4-FFF2-40B4-BE49-F238E27FC236}">
                      <a16:creationId xmlns:a16="http://schemas.microsoft.com/office/drawing/2014/main" id="{73191337-725F-AB72-525E-A7946E07DE2E}"/>
                    </a:ext>
                  </a:extLst>
                </p:cNvPr>
                <p:cNvSpPr/>
                <p:nvPr/>
              </p:nvSpPr>
              <p:spPr>
                <a:xfrm>
                  <a:off x="2082713" y="1832218"/>
                  <a:ext cx="9814560" cy="632053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vert="horz" lIns="91440" tIns="45720" rIns="91440" bIns="45720" rtlCol="0" anchor="t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IT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𝐶𝐹𝑃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it-IT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𝐺𝑃𝐼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𝐺𝑟𝑒𝑒𝑛𝑊𝑎𝑠h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𝑟𝑜𝑤𝑛𝑊𝑎𝑠h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𝐶𝑜𝑛𝑡𝑟𝑜𝑙𝑙𝑖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𝛼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𝜀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kumimoji="0" lang="en-IT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 </a:t>
                  </a:r>
                  <a:endParaRPr kumimoji="0" lang="en-GB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itchFamily="2" charset="77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New shape">
                  <a:extLst>
                    <a:ext uri="{FF2B5EF4-FFF2-40B4-BE49-F238E27FC236}">
                      <a16:creationId xmlns:a16="http://schemas.microsoft.com/office/drawing/2014/main" id="{9D36BE52-BB65-A7A1-2A1F-5E4AE905E9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2713" y="1832218"/>
                  <a:ext cx="9814560" cy="63205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New shape">
                  <a:extLst>
                    <a:ext uri="{FF2B5EF4-FFF2-40B4-BE49-F238E27FC236}">
                      <a16:creationId xmlns:a16="http://schemas.microsoft.com/office/drawing/2014/main" id="{1E6FA9CA-0F0E-F15F-C14D-A85CA4421CF8}"/>
                    </a:ext>
                  </a:extLst>
                </p:cNvPr>
                <p:cNvSpPr/>
                <p:nvPr/>
              </p:nvSpPr>
              <p:spPr>
                <a:xfrm>
                  <a:off x="2082713" y="2497342"/>
                  <a:ext cx="9814560" cy="632053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vert="horz" lIns="91440" tIns="45720" rIns="91440" bIns="45720" rtlCol="0" anchor="t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rgbClr val="061F32"/>
                      </a:solidFill>
                      <a:latin typeface="Arial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IT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𝐶𝐹𝑃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it-IT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𝐺𝑃𝐼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𝐺𝑟𝑒𝑒𝑛𝑊𝑎𝑠h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𝑟𝑜𝑤𝑛𝑊𝑎𝑠h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𝐶𝑜𝑛𝑡𝑟𝑜𝑙𝑙𝑖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𝛼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IT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𝜀</m:t>
                          </m:r>
                        </m:e>
                        <m:sub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IT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kumimoji="0" lang="en-IT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 </a:t>
                  </a:r>
                  <a:endParaRPr kumimoji="0" lang="en-GB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itchFamily="2" charset="77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New shape">
                  <a:extLst>
                    <a:ext uri="{FF2B5EF4-FFF2-40B4-BE49-F238E27FC236}">
                      <a16:creationId xmlns:a16="http://schemas.microsoft.com/office/drawing/2014/main" id="{63277AC1-1456-DC91-590D-03BE72C112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2713" y="2497342"/>
                  <a:ext cx="9814560" cy="63205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IT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A85B10C-CF01-3343-8434-0CDF17E5B8B3}"/>
              </a:ext>
            </a:extLst>
          </p:cNvPr>
          <p:cNvSpPr txBox="1"/>
          <p:nvPr/>
        </p:nvSpPr>
        <p:spPr>
          <a:xfrm>
            <a:off x="3304668" y="2766490"/>
            <a:ext cx="5500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IT" sz="1200" b="1" dirty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VARIABILE DIPENDENTE</a:t>
            </a:r>
          </a:p>
          <a:p>
            <a:pPr defTabSz="457200"/>
            <a:r>
              <a:rPr lang="en-IT" sz="1200" i="1" dirty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Corporate financial performance</a:t>
            </a:r>
            <a:r>
              <a:rPr lang="en-IT" sz="1200" dirty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 (CFP): </a:t>
            </a:r>
            <a:r>
              <a:rPr lang="en-IT" sz="1200" b="1" dirty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ROA</a:t>
            </a:r>
            <a:r>
              <a:rPr lang="en-IT" sz="1200" dirty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, </a:t>
            </a:r>
            <a:r>
              <a:rPr lang="en-IT" sz="1200" b="1" dirty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ROE</a:t>
            </a:r>
            <a:r>
              <a:rPr lang="en-IT" sz="1200" dirty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, </a:t>
            </a:r>
            <a:r>
              <a:rPr lang="en-IT" sz="1200" b="1" dirty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MBVE</a:t>
            </a:r>
            <a:r>
              <a:rPr lang="en-IT" sz="1200" dirty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 e </a:t>
            </a:r>
            <a:r>
              <a:rPr lang="en-IT" sz="1200" b="1" dirty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Tobin’Q</a:t>
            </a:r>
            <a:r>
              <a:rPr lang="en-IT" sz="1200" dirty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  </a:t>
            </a:r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D4D7940C-68F5-D3E4-0542-8C30BDC05D57}"/>
              </a:ext>
            </a:extLst>
          </p:cNvPr>
          <p:cNvSpPr/>
          <p:nvPr/>
        </p:nvSpPr>
        <p:spPr>
          <a:xfrm rot="5400000">
            <a:off x="3814123" y="4291603"/>
            <a:ext cx="458290" cy="39507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1B307E0-3A6C-0251-2F47-20C0232C0019}"/>
                  </a:ext>
                </a:extLst>
              </p:cNvPr>
              <p:cNvSpPr txBox="1"/>
              <p:nvPr/>
            </p:nvSpPr>
            <p:spPr>
              <a:xfrm>
                <a:off x="3773347" y="3357265"/>
                <a:ext cx="88873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:r>
                  <a:rPr lang="en-IT" sz="1200" b="1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rPr>
                  <a:t>VARIABILE INDIPENDENTE</a:t>
                </a:r>
              </a:p>
              <a:p>
                <a:pPr defTabSz="457200"/>
                <a:r>
                  <a:rPr lang="en-IT" sz="1200" i="1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rPr>
                  <a:t>Green Practice Index </a:t>
                </a:r>
                <a:r>
                  <a:rPr lang="en-IT" sz="1200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rPr>
                  <a:t>(GPI): indice delle pratiche ambientali</a:t>
                </a:r>
              </a:p>
              <a:p>
                <a:pPr defTabSz="457200"/>
                <a:r>
                  <a:rPr lang="en-IT" sz="1200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rPr>
                  <a:t> effettivamente dall’impresa </a:t>
                </a:r>
                <a14:m>
                  <m:oMath xmlns:m="http://schemas.openxmlformats.org/officeDocument/2006/math">
                    <m:r>
                      <a:rPr lang="en-IT" sz="12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T" sz="1200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rPr>
                  <a:t> al tempo </a:t>
                </a:r>
                <a14:m>
                  <m:oMath xmlns:m="http://schemas.openxmlformats.org/officeDocument/2006/math">
                    <m:r>
                      <a:rPr lang="en-IT" sz="12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IT" sz="1200" dirty="0">
                  <a:solidFill>
                    <a:schemeClr val="bg1">
                      <a:lumMod val="65000"/>
                    </a:schemeClr>
                  </a:solidFill>
                  <a:latin typeface="Montserrat" pitchFamily="2" charset="7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1B307E0-3A6C-0251-2F47-20C0232C0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347" y="3357265"/>
                <a:ext cx="8887332" cy="646331"/>
              </a:xfrm>
              <a:prstGeom prst="rect">
                <a:avLst/>
              </a:prstGeom>
              <a:blipFill>
                <a:blip r:embed="rId12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DBC7393-B3B1-0627-5A4A-D73EC40AFD25}"/>
                  </a:ext>
                </a:extLst>
              </p:cNvPr>
              <p:cNvSpPr txBox="1"/>
              <p:nvPr/>
            </p:nvSpPr>
            <p:spPr>
              <a:xfrm>
                <a:off x="4361226" y="4259997"/>
                <a:ext cx="9333055" cy="1372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:r>
                  <a:rPr lang="en-IT" sz="1600" b="1" dirty="0">
                    <a:latin typeface="Montserrat" pitchFamily="2" charset="77"/>
                  </a:rPr>
                  <a:t>DUMMY</a:t>
                </a:r>
              </a:p>
              <a:p>
                <a:pPr defTabSz="457200"/>
                <a:r>
                  <a:rPr lang="en-IT" sz="1600" b="1" dirty="0">
                    <a:solidFill>
                      <a:schemeClr val="accent6"/>
                    </a:solidFill>
                    <a:latin typeface="Montserrat" pitchFamily="2" charset="77"/>
                  </a:rPr>
                  <a:t>Greenwash = 1</a:t>
                </a:r>
                <a:r>
                  <a:rPr lang="en-IT" sz="1600" b="1" dirty="0">
                    <a:latin typeface="Montserrat" pitchFamily="2" charset="77"/>
                  </a:rPr>
                  <a:t> </a:t>
                </a:r>
                <a:r>
                  <a:rPr lang="en-IT" sz="1600" dirty="0">
                    <a:latin typeface="Montserrat" pitchFamily="2" charset="77"/>
                    <a:sym typeface="Wingdings" pitchFamily="2" charset="2"/>
                  </a:rPr>
                  <a:t> Se l’impresa </a:t>
                </a:r>
                <a14:m>
                  <m:oMath xmlns:m="http://schemas.openxmlformats.org/officeDocument/2006/math">
                    <m:r>
                      <a:rPr lang="en-IT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T" sz="1600" dirty="0">
                    <a:latin typeface="Montserrat" pitchFamily="2" charset="77"/>
                    <a:sym typeface="Wingdings" pitchFamily="2" charset="2"/>
                  </a:rPr>
                  <a:t>al tempo t ha </a:t>
                </a:r>
                <a:r>
                  <a:rPr lang="en-IT" sz="1600" b="1" dirty="0">
                    <a:solidFill>
                      <a:schemeClr val="accent6"/>
                    </a:solidFill>
                    <a:latin typeface="Montserrat" pitchFamily="2" charset="77"/>
                    <a:sym typeface="Wingdings" pitchFamily="2" charset="2"/>
                  </a:rPr>
                  <a:t>DI </a:t>
                </a:r>
                <a:r>
                  <a:rPr lang="en-IT" sz="1600" b="1" dirty="0">
                    <a:solidFill>
                      <a:schemeClr val="accent6"/>
                    </a:solidFill>
                    <a:latin typeface="Montserrat" pitchFamily="2" charset="77"/>
                  </a:rPr>
                  <a:t>≥</a:t>
                </a:r>
                <a:r>
                  <a:rPr lang="en-IT" sz="1600" b="1" dirty="0">
                    <a:solidFill>
                      <a:schemeClr val="accent6"/>
                    </a:solidFill>
                    <a:latin typeface="Calibri" panose="020F0502020204030204"/>
                  </a:rPr>
                  <a:t> </a:t>
                </a:r>
                <a:r>
                  <a:rPr lang="en-IT" sz="1600" b="1" dirty="0">
                    <a:solidFill>
                      <a:schemeClr val="accent6"/>
                    </a:solidFill>
                    <a:latin typeface="Montserrat" pitchFamily="2" charset="77"/>
                  </a:rPr>
                  <a:t>75º </a:t>
                </a:r>
                <a:r>
                  <a:rPr lang="en-IT" sz="1600" dirty="0">
                    <a:latin typeface="Montserrat" pitchFamily="2" charset="77"/>
                  </a:rPr>
                  <a:t>percentile </a:t>
                </a:r>
              </a:p>
              <a:p>
                <a:pPr defTabSz="457200"/>
                <a:r>
                  <a:rPr lang="en-IT" sz="1600" dirty="0">
                    <a:latin typeface="Montserrat" pitchFamily="2" charset="77"/>
                  </a:rPr>
                  <a:t>della distribuzione del DI in quell’anno;</a:t>
                </a:r>
              </a:p>
              <a:p>
                <a:pPr defTabSz="457200"/>
                <a:r>
                  <a:rPr lang="en-IT" sz="1600" b="1" dirty="0">
                    <a:solidFill>
                      <a:schemeClr val="accent5"/>
                    </a:solidFill>
                    <a:latin typeface="Montserrat" pitchFamily="2" charset="77"/>
                  </a:rPr>
                  <a:t>Brownwash = 1 </a:t>
                </a:r>
                <a:r>
                  <a:rPr lang="en-IT" sz="1600" dirty="0">
                    <a:solidFill>
                      <a:schemeClr val="accent5"/>
                    </a:solidFill>
                    <a:latin typeface="Montserrat" pitchFamily="2" charset="77"/>
                    <a:sym typeface="Wingdings" pitchFamily="2" charset="2"/>
                  </a:rPr>
                  <a:t> </a:t>
                </a:r>
                <a:r>
                  <a:rPr lang="en-IT" sz="1600" dirty="0">
                    <a:latin typeface="Montserrat" pitchFamily="2" charset="77"/>
                    <a:sym typeface="Wingdings" pitchFamily="2" charset="2"/>
                  </a:rPr>
                  <a:t> Se l’imprea </a:t>
                </a:r>
                <a14:m>
                  <m:oMath xmlns:m="http://schemas.openxmlformats.org/officeDocument/2006/math">
                    <m:r>
                      <a:rPr lang="en-IT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T" sz="1600" dirty="0">
                    <a:latin typeface="Montserrat" pitchFamily="2" charset="77"/>
                    <a:sym typeface="Wingdings" pitchFamily="2" charset="2"/>
                  </a:rPr>
                  <a:t>al tempo t ha </a:t>
                </a:r>
                <a:r>
                  <a:rPr lang="en-IT" sz="1600" b="1" dirty="0">
                    <a:solidFill>
                      <a:schemeClr val="accent5"/>
                    </a:solidFill>
                    <a:latin typeface="Montserrat" pitchFamily="2" charset="77"/>
                    <a:sym typeface="Wingdings" pitchFamily="2" charset="2"/>
                  </a:rPr>
                  <a:t>DI </a:t>
                </a:r>
                <a:r>
                  <a:rPr lang="en-IT" sz="1600" b="1" dirty="0">
                    <a:solidFill>
                      <a:schemeClr val="accent5"/>
                    </a:solidFill>
                    <a:latin typeface="Montserrat" pitchFamily="2" charset="77"/>
                  </a:rPr>
                  <a:t>≤ 25º </a:t>
                </a:r>
                <a:r>
                  <a:rPr lang="en-IT" sz="1600" dirty="0">
                    <a:latin typeface="Montserrat" pitchFamily="2" charset="77"/>
                  </a:rPr>
                  <a:t>percentile</a:t>
                </a:r>
              </a:p>
              <a:p>
                <a:pPr defTabSz="457200"/>
                <a:r>
                  <a:rPr lang="en-IT" sz="1600" dirty="0">
                    <a:latin typeface="Montserrat" pitchFamily="2" charset="77"/>
                  </a:rPr>
                  <a:t> della distribuzione del DI in quell’anno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DBC7393-B3B1-0627-5A4A-D73EC40AF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226" y="4259997"/>
                <a:ext cx="9333055" cy="1372299"/>
              </a:xfrm>
              <a:prstGeom prst="rect">
                <a:avLst/>
              </a:prstGeom>
              <a:blipFill>
                <a:blip r:embed="rId13"/>
                <a:stretch>
                  <a:fillRect l="-408" t="-917" b="-458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EF36FE21-E88D-9D72-1216-0165B2D2B24B}"/>
              </a:ext>
            </a:extLst>
          </p:cNvPr>
          <p:cNvSpPr txBox="1"/>
          <p:nvPr/>
        </p:nvSpPr>
        <p:spPr>
          <a:xfrm>
            <a:off x="4361226" y="5585284"/>
            <a:ext cx="9985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IT" sz="1600" b="1" dirty="0">
                <a:latin typeface="Montserrat" pitchFamily="2" charset="77"/>
              </a:rPr>
              <a:t>CONTROLLI</a:t>
            </a:r>
          </a:p>
          <a:p>
            <a:pPr defTabSz="457200"/>
            <a:r>
              <a:rPr lang="it-IT" sz="1600" dirty="0">
                <a:latin typeface="Montserrat" pitchFamily="2" charset="77"/>
              </a:rPr>
              <a:t>Sales Growth, Firm Size, Leverage</a:t>
            </a:r>
            <a:endParaRPr lang="en-IT" dirty="0">
              <a:latin typeface="Montserrat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AEDB90-8856-B4C7-C409-635BCC1F3B79}"/>
                  </a:ext>
                </a:extLst>
              </p:cNvPr>
              <p:cNvSpPr txBox="1"/>
              <p:nvPr/>
            </p:nvSpPr>
            <p:spPr>
              <a:xfrm>
                <a:off x="4361226" y="6168211"/>
                <a:ext cx="10423232" cy="652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:r>
                  <a:rPr lang="en-IT" sz="1600" b="1" dirty="0">
                    <a:solidFill>
                      <a:schemeClr val="tx1"/>
                    </a:solidFill>
                    <a:latin typeface="Montserrat" pitchFamily="2" charset="77"/>
                  </a:rPr>
                  <a:t>EFFETTI FISSI </a:t>
                </a:r>
                <a:r>
                  <a:rPr lang="en-IT" sz="1600" dirty="0">
                    <a:solidFill>
                      <a:schemeClr val="tx1"/>
                    </a:solidFill>
                    <a:latin typeface="Montserrat" pitchFamily="2" charset="77"/>
                  </a:rPr>
                  <a:t>impresa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T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T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IT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IT" sz="1600" dirty="0">
                    <a:solidFill>
                      <a:schemeClr val="tx1"/>
                    </a:solidFill>
                    <a:latin typeface="Montserrat" pitchFamily="2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IT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T" sz="1600" dirty="0">
                    <a:solidFill>
                      <a:schemeClr val="tx1"/>
                    </a:solidFill>
                    <a:latin typeface="Montserrat" pitchFamily="2" charset="77"/>
                  </a:rPr>
                  <a:t>+ anno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T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T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IT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IT" sz="1600" dirty="0">
                    <a:solidFill>
                      <a:schemeClr val="tx1"/>
                    </a:solidFill>
                    <a:latin typeface="Montserrat" pitchFamily="2" charset="77"/>
                  </a:rPr>
                  <a:t>)</a:t>
                </a:r>
              </a:p>
              <a:p>
                <a:pPr defTabSz="457200"/>
                <a14:m>
                  <m:oMath xmlns:m="http://schemas.openxmlformats.org/officeDocument/2006/math">
                    <m:sSub>
                      <m:sSubPr>
                        <m:ctrlPr>
                          <a:rPr lang="en-IT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T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𝜺</m:t>
                        </m:r>
                      </m:e>
                      <m:sub>
                        <m:r>
                          <a:rPr lang="en-IT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IT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T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IT" sz="1600" dirty="0">
                    <a:solidFill>
                      <a:schemeClr val="tx1"/>
                    </a:solidFill>
                    <a:latin typeface="Montserrat" pitchFamily="2" charset="77"/>
                  </a:rPr>
                  <a:t>: Errore idiosincratico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7F4B225-270B-0154-87D6-3D473D02A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226" y="6168211"/>
                <a:ext cx="10423232" cy="652166"/>
              </a:xfrm>
              <a:prstGeom prst="rect">
                <a:avLst/>
              </a:prstGeom>
              <a:blipFill>
                <a:blip r:embed="rId14"/>
                <a:stretch>
                  <a:fillRect l="-365" b="-5660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8F37873-7EE0-79B6-869E-9D6E47219259}"/>
              </a:ext>
            </a:extLst>
          </p:cNvPr>
          <p:cNvSpPr/>
          <p:nvPr/>
        </p:nvSpPr>
        <p:spPr>
          <a:xfrm>
            <a:off x="5180870" y="1247207"/>
            <a:ext cx="3731776" cy="38151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7E9B921-106C-2665-5558-6E0CF3C70EC6}"/>
              </a:ext>
            </a:extLst>
          </p:cNvPr>
          <p:cNvSpPr/>
          <p:nvPr/>
        </p:nvSpPr>
        <p:spPr>
          <a:xfrm>
            <a:off x="5166323" y="1808596"/>
            <a:ext cx="3746323" cy="38151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FC8A5FC-06ED-7BD4-4032-0FE9A810D9BB}"/>
              </a:ext>
            </a:extLst>
          </p:cNvPr>
          <p:cNvSpPr/>
          <p:nvPr/>
        </p:nvSpPr>
        <p:spPr>
          <a:xfrm>
            <a:off x="9078360" y="1247206"/>
            <a:ext cx="1472400" cy="38151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4F9EE8D-FE7E-4BDD-8F5E-FE4E382A8533}"/>
              </a:ext>
            </a:extLst>
          </p:cNvPr>
          <p:cNvSpPr/>
          <p:nvPr/>
        </p:nvSpPr>
        <p:spPr>
          <a:xfrm>
            <a:off x="9078360" y="1808595"/>
            <a:ext cx="1472400" cy="38151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AC39319-BEF6-25F2-2104-D557DA99171C}"/>
              </a:ext>
            </a:extLst>
          </p:cNvPr>
          <p:cNvGrpSpPr/>
          <p:nvPr/>
        </p:nvGrpSpPr>
        <p:grpSpPr>
          <a:xfrm>
            <a:off x="-673125" y="57287"/>
            <a:ext cx="3254142" cy="261610"/>
            <a:chOff x="-673125" y="57287"/>
            <a:chExt cx="3254142" cy="261610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4ACA6FCA-E202-5ED1-3609-26B5066F9CA2}"/>
                </a:ext>
              </a:extLst>
            </p:cNvPr>
            <p:cNvSpPr/>
            <p:nvPr/>
          </p:nvSpPr>
          <p:spPr>
            <a:xfrm>
              <a:off x="-673125" y="71973"/>
              <a:ext cx="3254142" cy="232239"/>
            </a:xfrm>
            <a:prstGeom prst="round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3784B09-610F-CBD9-299D-688FB57D7B17}"/>
                </a:ext>
              </a:extLst>
            </p:cNvPr>
            <p:cNvSpPr txBox="1"/>
            <p:nvPr/>
          </p:nvSpPr>
          <p:spPr>
            <a:xfrm>
              <a:off x="128039" y="57287"/>
              <a:ext cx="22189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100" b="1" dirty="0">
                  <a:solidFill>
                    <a:schemeClr val="bg1"/>
                  </a:solidFill>
                  <a:latin typeface="Montserrat" pitchFamily="2" charset="77"/>
                </a:rPr>
                <a:t>Presentazione – I parte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2D8886C-726C-EE54-5D03-95793D852D63}"/>
              </a:ext>
            </a:extLst>
          </p:cNvPr>
          <p:cNvSpPr/>
          <p:nvPr/>
        </p:nvSpPr>
        <p:spPr>
          <a:xfrm>
            <a:off x="3923482" y="-216310"/>
            <a:ext cx="8760541" cy="1083639"/>
          </a:xfrm>
          <a:prstGeom prst="rect">
            <a:avLst/>
          </a:prstGeom>
          <a:solidFill>
            <a:srgbClr val="E7E6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Modello a Effetti Fissi a due vie (impresa e anno)</a:t>
            </a:r>
          </a:p>
        </p:txBody>
      </p:sp>
    </p:spTree>
    <p:extLst>
      <p:ext uri="{BB962C8B-B14F-4D97-AF65-F5344CB8AC3E}">
        <p14:creationId xmlns:p14="http://schemas.microsoft.com/office/powerpoint/2010/main" val="264648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F323A-897C-BED4-573B-D7C1D64AA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ughnut 5">
            <a:extLst>
              <a:ext uri="{FF2B5EF4-FFF2-40B4-BE49-F238E27FC236}">
                <a16:creationId xmlns:a16="http://schemas.microsoft.com/office/drawing/2014/main" id="{5B575081-5FE1-8AC1-A4B7-7901F58114F6}"/>
              </a:ext>
            </a:extLst>
          </p:cNvPr>
          <p:cNvSpPr/>
          <p:nvPr/>
        </p:nvSpPr>
        <p:spPr>
          <a:xfrm>
            <a:off x="-2510589" y="701842"/>
            <a:ext cx="5021179" cy="5021179"/>
          </a:xfrm>
          <a:prstGeom prst="donu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B10A3D83-FA6E-82F1-424B-D7D07EC39418}"/>
              </a:ext>
            </a:extLst>
          </p:cNvPr>
          <p:cNvSpPr/>
          <p:nvPr/>
        </p:nvSpPr>
        <p:spPr>
          <a:xfrm rot="4667719">
            <a:off x="-2759242" y="453189"/>
            <a:ext cx="5518483" cy="5518483"/>
          </a:xfrm>
          <a:prstGeom prst="blockArc">
            <a:avLst>
              <a:gd name="adj1" fmla="val 19356885"/>
              <a:gd name="adj2" fmla="val 53712"/>
              <a:gd name="adj3" fmla="val 31393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pic>
        <p:nvPicPr>
          <p:cNvPr id="12" name="Graphic 11" descr="Briefcase with solid fill">
            <a:extLst>
              <a:ext uri="{FF2B5EF4-FFF2-40B4-BE49-F238E27FC236}">
                <a16:creationId xmlns:a16="http://schemas.microsoft.com/office/drawing/2014/main" id="{833DB2CC-530C-83CC-6B96-A05F4F2BAF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105" y="1247714"/>
            <a:ext cx="603076" cy="603076"/>
          </a:xfrm>
          <a:prstGeom prst="rect">
            <a:avLst/>
          </a:prstGeom>
        </p:spPr>
      </p:pic>
      <p:pic>
        <p:nvPicPr>
          <p:cNvPr id="13" name="Graphic 12" descr="Gears with solid fill">
            <a:extLst>
              <a:ext uri="{FF2B5EF4-FFF2-40B4-BE49-F238E27FC236}">
                <a16:creationId xmlns:a16="http://schemas.microsoft.com/office/drawing/2014/main" id="{81DDBF6F-72BE-9923-4D1E-A5FFB05484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0613" y="2131244"/>
            <a:ext cx="603077" cy="603077"/>
          </a:xfrm>
          <a:prstGeom prst="rect">
            <a:avLst/>
          </a:prstGeom>
        </p:spPr>
      </p:pic>
      <p:pic>
        <p:nvPicPr>
          <p:cNvPr id="14" name="Graphic 13" descr="Abacus with solid fill">
            <a:extLst>
              <a:ext uri="{FF2B5EF4-FFF2-40B4-BE49-F238E27FC236}">
                <a16:creationId xmlns:a16="http://schemas.microsoft.com/office/drawing/2014/main" id="{1A827110-0E6D-E29B-A038-1C640DBABC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30613" y="3520602"/>
            <a:ext cx="603077" cy="603077"/>
          </a:xfrm>
          <a:prstGeom prst="rect">
            <a:avLst/>
          </a:prstGeom>
        </p:spPr>
      </p:pic>
      <p:pic>
        <p:nvPicPr>
          <p:cNvPr id="15" name="Graphic 14" descr="Bar chart with solid fill">
            <a:extLst>
              <a:ext uri="{FF2B5EF4-FFF2-40B4-BE49-F238E27FC236}">
                <a16:creationId xmlns:a16="http://schemas.microsoft.com/office/drawing/2014/main" id="{9791D72B-42C9-C394-3842-0D46F43877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8104" y="4394551"/>
            <a:ext cx="872388" cy="8723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23B33D9-57AB-F6E0-6632-142D00453217}"/>
              </a:ext>
            </a:extLst>
          </p:cNvPr>
          <p:cNvSpPr/>
          <p:nvPr/>
        </p:nvSpPr>
        <p:spPr>
          <a:xfrm>
            <a:off x="4139382" y="-216310"/>
            <a:ext cx="8760541" cy="1083639"/>
          </a:xfrm>
          <a:prstGeom prst="rect">
            <a:avLst/>
          </a:prstGeom>
          <a:solidFill>
            <a:srgbClr val="E7E6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Risultati modelli econometrici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D154FC0-B4C1-F33D-D332-E8DAC532A0BA}"/>
              </a:ext>
            </a:extLst>
          </p:cNvPr>
          <p:cNvGrpSpPr/>
          <p:nvPr/>
        </p:nvGrpSpPr>
        <p:grpSpPr>
          <a:xfrm>
            <a:off x="-673125" y="57287"/>
            <a:ext cx="3254142" cy="261610"/>
            <a:chOff x="-673125" y="57287"/>
            <a:chExt cx="3254142" cy="26161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95508AF-802F-7B49-D726-89A87777974F}"/>
                </a:ext>
              </a:extLst>
            </p:cNvPr>
            <p:cNvSpPr/>
            <p:nvPr/>
          </p:nvSpPr>
          <p:spPr>
            <a:xfrm>
              <a:off x="-673125" y="71973"/>
              <a:ext cx="3254142" cy="232239"/>
            </a:xfrm>
            <a:prstGeom prst="round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AD22C8A-0A01-A0D9-FAC7-7A62C0FE9895}"/>
                </a:ext>
              </a:extLst>
            </p:cNvPr>
            <p:cNvSpPr txBox="1"/>
            <p:nvPr/>
          </p:nvSpPr>
          <p:spPr>
            <a:xfrm>
              <a:off x="128039" y="57287"/>
              <a:ext cx="22189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100" b="1" dirty="0">
                  <a:solidFill>
                    <a:schemeClr val="bg1"/>
                  </a:solidFill>
                  <a:latin typeface="Montserrat" pitchFamily="2" charset="77"/>
                </a:rPr>
                <a:t>Presentazione – I parte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1D99BF8-46BF-F06E-0E38-7F1B1A048E1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1031982"/>
                  </p:ext>
                </p:extLst>
              </p:nvPr>
            </p:nvGraphicFramePr>
            <p:xfrm>
              <a:off x="2766994" y="1153312"/>
              <a:ext cx="4950886" cy="4907839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918886">
                      <a:extLst>
                        <a:ext uri="{9D8B030D-6E8A-4147-A177-3AD203B41FA5}">
                          <a16:colId xmlns:a16="http://schemas.microsoft.com/office/drawing/2014/main" val="1587234332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4116747472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483525118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3850729522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2542172119"/>
                        </a:ext>
                      </a:extLst>
                    </a:gridCol>
                  </a:tblGrid>
                  <a:tr h="281937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4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T" sz="1050" b="1" kern="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  <a:ea typeface="Times New Roman" panose="02020603050405020304" pitchFamily="18" charset="0"/>
                            </a:rPr>
                            <a:t>Variabile Dipendente (</a:t>
                          </a:r>
                          <a14:m>
                            <m:oMath xmlns:m="http://schemas.openxmlformats.org/officeDocument/2006/math">
                              <m:r>
                                <a:rPr lang="en-IT" sz="1600" b="1" i="1" kern="0" smtClean="0">
                                  <a:solidFill>
                                    <a:schemeClr val="accent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𝒕</m:t>
                              </m:r>
                              <m:r>
                                <a:rPr lang="en-IT" sz="1600" b="1" i="1" kern="0" smtClean="0">
                                  <a:solidFill>
                                    <a:schemeClr val="accent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IT" sz="1600" b="1" i="1" kern="0" smtClean="0">
                                  <a:solidFill>
                                    <a:schemeClr val="accent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en-IT" sz="1050" b="1" kern="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  <a:ea typeface="Times New Roman" panose="02020603050405020304" pitchFamily="18" charset="0"/>
                            </a:rPr>
                            <a:t>)</a:t>
                          </a:r>
                          <a:r>
                            <a:rPr lang="en-IT" sz="105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 </a:t>
                          </a:r>
                          <a:endParaRPr lang="en-IT" sz="1050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/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/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/>
                    </a:tc>
                    <a:extLst>
                      <a:ext uri="{0D108BD9-81ED-4DB2-BD59-A6C34878D82A}">
                        <a16:rowId xmlns:a16="http://schemas.microsoft.com/office/drawing/2014/main" val="2427205339"/>
                      </a:ext>
                    </a:extLst>
                  </a:tr>
                  <a:tr h="324645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Variabili indipendenti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𝐑𝐎𝐀</m:t>
                                    </m:r>
                                  </m:e>
                                  <m:sub>
                                    <m:r>
                                      <a:rPr lang="it-IT" sz="10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 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𝐭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𝐑𝐎𝐄</m:t>
                                    </m:r>
                                  </m:e>
                                  <m:sub>
                                    <m:r>
                                      <a:rPr lang="it-IT" sz="10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𝐭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𝐌𝐁𝐕𝐄𝐢</m:t>
                                    </m:r>
                                  </m:e>
                                  <m:sub>
                                    <m:r>
                                      <a:rPr lang="it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𝐭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IT" sz="1000" b="1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T" sz="1000" b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𝐓𝐨𝐛𝐢𝐧</m:t>
                                        </m:r>
                                      </m:e>
                                      <m:sup>
                                        <m:r>
                                          <a:rPr lang="en-IT" sz="1000" b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𝐬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𝐐</m:t>
                                    </m:r>
                                  </m:e>
                                  <m:sub>
                                    <m:r>
                                      <a:rPr lang="it-IT" sz="10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𝐭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7887431"/>
                      </a:ext>
                    </a:extLst>
                  </a:tr>
                  <a:tr h="266560">
                    <a:tc rowSpan="2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𝑮𝑷𝑰</m:t>
                                    </m:r>
                                  </m:e>
                                  <m:sub>
                                    <m: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00" b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b="1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0.0009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0" kern="100" dirty="0">
                              <a:effectLst/>
                              <a:latin typeface="Montserrat" pitchFamily="2" charset="77"/>
                            </a:rPr>
                            <a:t>0.0034†</a:t>
                          </a:r>
                          <a:endParaRPr lang="en-IT" sz="1000" b="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0.0811***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0.0162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15352228"/>
                      </a:ext>
                    </a:extLst>
                  </a:tr>
                  <a:tr h="145039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(0.0009)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(0.0020)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(0.0246)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(0.0132)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98041000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72143370"/>
                      </a:ext>
                    </a:extLst>
                  </a:tr>
                  <a:tr h="266560">
                    <a:tc rowSpan="2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𝑮𝒓𝒆𝒆𝒏𝑾𝒂𝒔𝒉</m:t>
                                    </m:r>
                                  </m:e>
                                  <m:sub>
                                    <m: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00" b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b="1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-0.0015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-0.0041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-0.0633*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-0.0186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09196974"/>
                      </a:ext>
                    </a:extLst>
                  </a:tr>
                  <a:tr h="145039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(0.0016)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(0.0046)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(0.0311)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(0.0125)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30699170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07323541"/>
                      </a:ext>
                    </a:extLst>
                  </a:tr>
                  <a:tr h="266560">
                    <a:tc rowSpan="2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𝑩𝒓𝒐𝒘𝒏𝑾𝒂𝒔𝒉</m:t>
                                    </m:r>
                                  </m:e>
                                  <m:sub>
                                    <m: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00" b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b="1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0.0007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0" kern="100" dirty="0">
                              <a:effectLst/>
                              <a:latin typeface="Montserrat" pitchFamily="2" charset="77"/>
                            </a:rPr>
                            <a:t>0.0063†</a:t>
                          </a:r>
                          <a:endParaRPr lang="en-IT" sz="1000" b="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-0.0119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0.0042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18531732"/>
                      </a:ext>
                    </a:extLst>
                  </a:tr>
                  <a:tr h="145039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(0.0011)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(0.0035)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(0.0520)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(0.0219)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52193603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4349637"/>
                      </a:ext>
                    </a:extLst>
                  </a:tr>
                  <a:tr h="266560">
                    <a:tc rowSpan="2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Sales</m:t>
                                    </m:r>
                                    <m: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Growth</m:t>
                                    </m:r>
                                  </m:e>
                                  <m:sub>
                                    <m: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0.0486***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0.1292***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0.6138***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0.3246***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82833352"/>
                      </a:ext>
                    </a:extLst>
                  </a:tr>
                  <a:tr h="145039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(0.0041)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(0.0095)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(0.1252)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(0.0511)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4985643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2701692"/>
                      </a:ext>
                    </a:extLst>
                  </a:tr>
                  <a:tr h="266560">
                    <a:tc rowSpan="2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Firm</m:t>
                                    </m:r>
                                    <m: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Size</m:t>
                                    </m:r>
                                  </m:e>
                                  <m:sub>
                                    <m: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-0.0257***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-0.0613***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-0.6927***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   </a:t>
                          </a: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-0.2873***</a:t>
                          </a:r>
                          <a:endParaRPr lang="en-IT" sz="9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1689626"/>
                      </a:ext>
                    </a:extLst>
                  </a:tr>
                  <a:tr h="145039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(0.0041)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(0.0108)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(0.1391)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(0.0694)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9537718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0222896"/>
                      </a:ext>
                    </a:extLst>
                  </a:tr>
                  <a:tr h="266560">
                    <a:tc rowSpan="2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Leverage</m:t>
                                    </m:r>
                                  </m:e>
                                  <m:sub>
                                    <m: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-0.0559***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0.0227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-0.3439**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-0.6227***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5109556"/>
                      </a:ext>
                    </a:extLst>
                  </a:tr>
                  <a:tr h="145039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(0.0075)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(0.0202)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(0.1326)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(0.0858)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7114129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3234125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33297424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kern="100" dirty="0">
                              <a:effectLst/>
                              <a:latin typeface="Montserrat" pitchFamily="2" charset="77"/>
                            </a:rPr>
                            <a:t>N. Osservazioni</a:t>
                          </a:r>
                          <a:endParaRPr lang="en-IT" sz="10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12.832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12.873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12.790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12.832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981645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678172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kern="100" dirty="0">
                              <a:effectLst/>
                              <a:latin typeface="Montserrat" pitchFamily="2" charset="77"/>
                            </a:rPr>
                            <a:t>R² (within)</a:t>
                          </a:r>
                          <a:endParaRPr lang="en-IT" sz="10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0.0613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0.0338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0.0191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0.0342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7944964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381077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1D99BF8-46BF-F06E-0E38-7F1B1A048E1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1031982"/>
                  </p:ext>
                </p:extLst>
              </p:nvPr>
            </p:nvGraphicFramePr>
            <p:xfrm>
              <a:off x="2766994" y="1153312"/>
              <a:ext cx="4950886" cy="4907839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918886">
                      <a:extLst>
                        <a:ext uri="{9D8B030D-6E8A-4147-A177-3AD203B41FA5}">
                          <a16:colId xmlns:a16="http://schemas.microsoft.com/office/drawing/2014/main" val="1587234332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4116747472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483525118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3850729522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2542172119"/>
                        </a:ext>
                      </a:extLst>
                    </a:gridCol>
                  </a:tblGrid>
                  <a:tr h="281937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23270" r="-629" b="-166818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/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/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/>
                    </a:tc>
                    <a:extLst>
                      <a:ext uri="{0D108BD9-81ED-4DB2-BD59-A6C34878D82A}">
                        <a16:rowId xmlns:a16="http://schemas.microsoft.com/office/drawing/2014/main" val="2427205339"/>
                      </a:ext>
                    </a:extLst>
                  </a:tr>
                  <a:tr h="340297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Variabili indipendenti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93671" t="-81481" r="-305063" b="-125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91250" t="-81481" r="-201250" b="-125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294937" t="-81481" r="-103797" b="-125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390000" t="-81481" r="-2500" b="-12592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7887431"/>
                      </a:ext>
                    </a:extLst>
                  </a:tr>
                  <a:tr h="266560">
                    <a:tc rowSpan="2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370" t="-148485" r="-438356" b="-930303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0.0009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0" kern="100" dirty="0">
                              <a:effectLst/>
                              <a:latin typeface="Montserrat" pitchFamily="2" charset="77"/>
                            </a:rPr>
                            <a:t>0.0034†</a:t>
                          </a:r>
                          <a:endParaRPr lang="en-IT" sz="1000" b="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0.0811***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0.0162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15352228"/>
                      </a:ext>
                    </a:extLst>
                  </a:tr>
                  <a:tr h="145039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(0.0009)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(0.0020)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(0.0246)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(0.0132)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98041000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72143370"/>
                      </a:ext>
                    </a:extLst>
                  </a:tr>
                  <a:tr h="266560">
                    <a:tc rowSpan="2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370" t="-293750" r="-438356" b="-821875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-0.0015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-0.0041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-0.0633*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-0.0186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09196974"/>
                      </a:ext>
                    </a:extLst>
                  </a:tr>
                  <a:tr h="145039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(0.0016)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(0.0046)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(0.0311)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(0.0125)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30699170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07323541"/>
                      </a:ext>
                    </a:extLst>
                  </a:tr>
                  <a:tr h="266560">
                    <a:tc rowSpan="2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370" t="-418182" r="-438356" b="-660606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0.0007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0" kern="100" dirty="0">
                              <a:effectLst/>
                              <a:latin typeface="Montserrat" pitchFamily="2" charset="77"/>
                            </a:rPr>
                            <a:t>0.0063†</a:t>
                          </a:r>
                          <a:endParaRPr lang="en-IT" sz="1000" b="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-0.0119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0.0042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18531732"/>
                      </a:ext>
                    </a:extLst>
                  </a:tr>
                  <a:tr h="145039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(0.0011)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(0.0035)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(0.0520)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(0.0219)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52193603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4349637"/>
                      </a:ext>
                    </a:extLst>
                  </a:tr>
                  <a:tr h="266560">
                    <a:tc rowSpan="2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370" t="-554545" r="-438356" b="-524242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0.0486***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0.1292***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0.6138***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0.3246***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82833352"/>
                      </a:ext>
                    </a:extLst>
                  </a:tr>
                  <a:tr h="145039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(0.0041)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(0.0095)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(0.1252)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(0.0511)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4985643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2701692"/>
                      </a:ext>
                    </a:extLst>
                  </a:tr>
                  <a:tr h="266560">
                    <a:tc rowSpan="2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370" t="-712500" r="-4383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-0.0257***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-0.0613***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-0.6927***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   </a:t>
                          </a: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-0.2873***</a:t>
                          </a:r>
                          <a:endParaRPr lang="en-IT" sz="9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1689626"/>
                      </a:ext>
                    </a:extLst>
                  </a:tr>
                  <a:tr h="145039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(0.0041)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(0.0108)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(0.1391)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(0.0694)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9537718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0222896"/>
                      </a:ext>
                    </a:extLst>
                  </a:tr>
                  <a:tr h="266560">
                    <a:tc rowSpan="2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370" t="-824242" r="-438356" b="-254545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-0.0559***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0.0227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-0.3439**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-0.6227***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5109556"/>
                      </a:ext>
                    </a:extLst>
                  </a:tr>
                  <a:tr h="145039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(0.0075)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(0.0202)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(0.1326)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(0.0858)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7114129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3234125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33297424"/>
                      </a:ext>
                    </a:extLst>
                  </a:tr>
                  <a:tr h="30422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kern="100" dirty="0">
                              <a:effectLst/>
                              <a:latin typeface="Montserrat" pitchFamily="2" charset="77"/>
                            </a:rPr>
                            <a:t>N. Osservazioni</a:t>
                          </a:r>
                          <a:endParaRPr lang="en-IT" sz="10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12.832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12.873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12.790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12.832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981645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678172"/>
                      </a:ext>
                    </a:extLst>
                  </a:tr>
                  <a:tr h="146495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kern="100" dirty="0">
                              <a:effectLst/>
                              <a:latin typeface="Montserrat" pitchFamily="2" charset="77"/>
                            </a:rPr>
                            <a:t>R² (within)</a:t>
                          </a:r>
                          <a:endParaRPr lang="en-IT" sz="10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0.0613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0.0338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0.0191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0.0342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7944964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381077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23BEC39A-319B-28FF-59E0-1D4CF1CF17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1652275"/>
                  </p:ext>
                </p:extLst>
              </p:nvPr>
            </p:nvGraphicFramePr>
            <p:xfrm>
              <a:off x="7717880" y="1153312"/>
              <a:ext cx="4032000" cy="4908053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008000">
                      <a:extLst>
                        <a:ext uri="{9D8B030D-6E8A-4147-A177-3AD203B41FA5}">
                          <a16:colId xmlns:a16="http://schemas.microsoft.com/office/drawing/2014/main" val="4116747472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483525118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3850729522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2542172119"/>
                        </a:ext>
                      </a:extLst>
                    </a:gridCol>
                  </a:tblGrid>
                  <a:tr h="281937">
                    <a:tc gridSpan="4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T" sz="1050" b="1" kern="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  <a:ea typeface="Times New Roman" panose="02020603050405020304" pitchFamily="18" charset="0"/>
                            </a:rPr>
                            <a:t>Variabile Dipendente (</a:t>
                          </a:r>
                          <a14:m>
                            <m:oMath xmlns:m="http://schemas.openxmlformats.org/officeDocument/2006/math">
                              <m:r>
                                <a:rPr lang="en-IT" sz="1600" b="1" i="1" kern="0" smtClean="0">
                                  <a:solidFill>
                                    <a:schemeClr val="accent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𝒕</m:t>
                              </m:r>
                              <m:r>
                                <a:rPr lang="en-IT" sz="1600" b="1" i="1" kern="0" smtClean="0">
                                  <a:solidFill>
                                    <a:schemeClr val="accent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it-IT" sz="1600" b="1" i="1" kern="0" smtClean="0">
                                  <a:solidFill>
                                    <a:schemeClr val="accent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en-IT" sz="1050" b="1" kern="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  <a:ea typeface="Times New Roman" panose="02020603050405020304" pitchFamily="18" charset="0"/>
                            </a:rPr>
                            <a:t>)</a:t>
                          </a:r>
                          <a:r>
                            <a:rPr lang="en-IT" sz="105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 </a:t>
                          </a:r>
                          <a:endParaRPr lang="en-IT" sz="1050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>
                            <a:lumMod val="40000"/>
                            <a:lumOff val="60000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>
                            <a:lumMod val="40000"/>
                            <a:lumOff val="60000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>
                            <a:lumMod val="40000"/>
                            <a:lumOff val="6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7205339"/>
                      </a:ext>
                    </a:extLst>
                  </a:tr>
                  <a:tr h="324645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𝐑𝐎𝐀</m:t>
                                    </m:r>
                                  </m:e>
                                  <m:sub>
                                    <m:r>
                                      <a:rPr lang="it-IT" sz="10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 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𝐭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it-IT" sz="10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𝐑𝐎𝐄</m:t>
                                    </m:r>
                                  </m:e>
                                  <m:sub>
                                    <m:r>
                                      <a:rPr lang="it-IT" sz="10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𝐭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it-IT" sz="10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𝐌𝐁𝐕𝐄𝐢</m:t>
                                    </m:r>
                                  </m:e>
                                  <m:sub>
                                    <m:r>
                                      <a:rPr lang="it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𝐭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it-IT" sz="10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IT" sz="1000" b="1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T" sz="1000" b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𝐓𝐨𝐛𝐢𝐧</m:t>
                                        </m:r>
                                      </m:e>
                                      <m:sup>
                                        <m:r>
                                          <a:rPr lang="en-IT" sz="1000" b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𝐬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𝐐</m:t>
                                    </m:r>
                                  </m:e>
                                  <m:sub>
                                    <m:r>
                                      <a:rPr lang="it-IT" sz="10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𝐭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it-IT" sz="10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7887431"/>
                      </a:ext>
                    </a:extLst>
                  </a:tr>
                  <a:tr h="2665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0.0016*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0.0036*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0.0686†</a:t>
                          </a:r>
                          <a:endParaRPr lang="en-IT" sz="900" b="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0.0176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15352228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(0.0008)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(0.0018)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(0.0376)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(0.0156)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98041000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72143370"/>
                      </a:ext>
                    </a:extLst>
                  </a:tr>
                  <a:tr h="2665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0.0033**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0.0085*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0.0661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0.0267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09196974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(0.0011)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(0.0040)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(0.0620)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(0.0255)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30699170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07323541"/>
                      </a:ext>
                    </a:extLst>
                  </a:tr>
                  <a:tr h="2665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0.0006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0.0004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-0.0147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-0.0068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18531732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(0.0024)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(0.0070)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(0.0206)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(0.0098)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52193603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4349637"/>
                      </a:ext>
                    </a:extLst>
                  </a:tr>
                  <a:tr h="2665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0.0145†</a:t>
                          </a:r>
                          <a:endParaRPr lang="en-IT" sz="900" b="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0.0109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0.1953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0.0930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82833352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(0.0086)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(0.0188)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(0.1223)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(0.0651)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4985643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2701692"/>
                      </a:ext>
                    </a:extLst>
                  </a:tr>
                  <a:tr h="2665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-0.0238**</a:t>
                          </a: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-0.0624***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-0.2791**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-0.1382***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1689626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(0.0027)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(0.0118)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(0.0887)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(0.0336)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9537718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0222896"/>
                      </a:ext>
                    </a:extLst>
                  </a:tr>
                  <a:tr h="2665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0.0258†</a:t>
                          </a:r>
                          <a:endParaRPr lang="en-IT" sz="900" b="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0.0413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-0.1667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0.0363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5109556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(0.0144)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(0.0529)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(0.3476)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(0.1097)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7114129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3234125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33297424"/>
                      </a:ext>
                    </a:extLst>
                  </a:tr>
                  <a:tr h="30600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7804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7834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7792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7804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981645"/>
                      </a:ext>
                    </a:extLst>
                  </a:tr>
                  <a:tr h="1512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7141431"/>
                      </a:ext>
                    </a:extLst>
                  </a:tr>
                  <a:tr h="14760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  0.0210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0.0140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0.0034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0.0050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7944964"/>
                      </a:ext>
                    </a:extLst>
                  </a:tr>
                  <a:tr h="1512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39325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23BEC39A-319B-28FF-59E0-1D4CF1CF17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1652275"/>
                  </p:ext>
                </p:extLst>
              </p:nvPr>
            </p:nvGraphicFramePr>
            <p:xfrm>
              <a:off x="7717880" y="1153312"/>
              <a:ext cx="4032000" cy="4908053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008000">
                      <a:extLst>
                        <a:ext uri="{9D8B030D-6E8A-4147-A177-3AD203B41FA5}">
                          <a16:colId xmlns:a16="http://schemas.microsoft.com/office/drawing/2014/main" val="4116747472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483525118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3850729522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2542172119"/>
                        </a:ext>
                      </a:extLst>
                    </a:gridCol>
                  </a:tblGrid>
                  <a:tr h="281937">
                    <a:tc gridSpan="4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r="-313" b="-166818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>
                            <a:lumMod val="40000"/>
                            <a:lumOff val="60000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>
                            <a:lumMod val="40000"/>
                            <a:lumOff val="60000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>
                            <a:lumMod val="40000"/>
                            <a:lumOff val="6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7205339"/>
                      </a:ext>
                    </a:extLst>
                  </a:tr>
                  <a:tr h="340297"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t="-81481" r="-300000" b="-125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00000" t="-81481" r="-200000" b="-125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202532" t="-81481" r="-102532" b="-125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298750" t="-81481" r="-1250" b="-12592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7887431"/>
                      </a:ext>
                    </a:extLst>
                  </a:tr>
                  <a:tr h="2665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0.0016*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0.0036*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0.0686†</a:t>
                          </a:r>
                          <a:endParaRPr lang="en-IT" sz="900" b="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0.0176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15352228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(0.0008)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(0.0018)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(0.0376)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(0.0156)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98041000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72143370"/>
                      </a:ext>
                    </a:extLst>
                  </a:tr>
                  <a:tr h="2665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0.0033**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0.0085*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0.0661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0.0267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09196974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(0.0011)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(0.0040)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(0.0620)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(0.0255)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30699170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07323541"/>
                      </a:ext>
                    </a:extLst>
                  </a:tr>
                  <a:tr h="2665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0.0006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0.0004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-0.0147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-0.0068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18531732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(0.0024)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(0.0070)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(0.0206)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(0.0098)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52193603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4349637"/>
                      </a:ext>
                    </a:extLst>
                  </a:tr>
                  <a:tr h="2665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0.0145†</a:t>
                          </a:r>
                          <a:endParaRPr lang="en-IT" sz="900" b="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0.0109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0.1953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0.0930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82833352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(0.0086)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(0.0188)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(0.1223)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(0.0651)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4985643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2701692"/>
                      </a:ext>
                    </a:extLst>
                  </a:tr>
                  <a:tr h="2665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-0.0238**</a:t>
                          </a: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-0.0624***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-0.2791**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-0.1382***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1689626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(0.0027)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(0.0118)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(0.0887)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(0.0336)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9537718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0222896"/>
                      </a:ext>
                    </a:extLst>
                  </a:tr>
                  <a:tr h="2665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0.0258†</a:t>
                          </a:r>
                          <a:endParaRPr lang="en-IT" sz="900" b="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0.0413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-0.1667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0.0363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5109556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(0.0144)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(0.0529)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(0.3476)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(0.1097)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7114129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3234125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33297424"/>
                      </a:ext>
                    </a:extLst>
                  </a:tr>
                  <a:tr h="30600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7804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7834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7792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7804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981645"/>
                      </a:ext>
                    </a:extLst>
                  </a:tr>
                  <a:tr h="1512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7141431"/>
                      </a:ext>
                    </a:extLst>
                  </a:tr>
                  <a:tr h="14760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  0.0210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0.0140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0.0034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0.0050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7944964"/>
                      </a:ext>
                    </a:extLst>
                  </a:tr>
                  <a:tr h="1512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39325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58F4EAA-294E-E233-0454-D1E7CA287179}"/>
              </a:ext>
            </a:extLst>
          </p:cNvPr>
          <p:cNvSpPr/>
          <p:nvPr/>
        </p:nvSpPr>
        <p:spPr>
          <a:xfrm>
            <a:off x="5774892" y="1819530"/>
            <a:ext cx="891631" cy="38151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20D9D3-5950-D68F-EED4-62BC668128C7}"/>
              </a:ext>
            </a:extLst>
          </p:cNvPr>
          <p:cNvSpPr txBox="1"/>
          <p:nvPr/>
        </p:nvSpPr>
        <p:spPr>
          <a:xfrm>
            <a:off x="9165601" y="6231932"/>
            <a:ext cx="25842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T" sz="800" i="1" dirty="0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†</a:t>
            </a:r>
            <a:r>
              <a:rPr lang="en-IT" sz="1000" i="1" dirty="0">
                <a:solidFill>
                  <a:srgbClr val="0E2841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 </a:t>
            </a:r>
            <a:r>
              <a:rPr lang="it-IT" sz="900" i="1" dirty="0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 </a:t>
            </a:r>
            <a:r>
              <a:rPr lang="it-IT" sz="900" i="1" dirty="0" err="1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p</a:t>
            </a:r>
            <a:r>
              <a:rPr lang="it-IT" sz="900" i="1" dirty="0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 &lt; 0.1, * </a:t>
            </a:r>
            <a:r>
              <a:rPr lang="it-IT" sz="900" i="1" dirty="0" err="1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p</a:t>
            </a:r>
            <a:r>
              <a:rPr lang="it-IT" sz="900" i="1" dirty="0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 &lt;  0.05, ** </a:t>
            </a:r>
            <a:r>
              <a:rPr lang="it-IT" sz="900" i="1" dirty="0" err="1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p</a:t>
            </a:r>
            <a:r>
              <a:rPr lang="it-IT" sz="900" i="1" dirty="0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 &lt; 0.01, *** </a:t>
            </a:r>
            <a:r>
              <a:rPr lang="it-IT" sz="900" i="1" dirty="0" err="1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p</a:t>
            </a:r>
            <a:r>
              <a:rPr lang="it-IT" sz="900" i="1" dirty="0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 &lt; 0.001</a:t>
            </a:r>
            <a:endParaRPr lang="en-IT" sz="1400" dirty="0">
              <a:effectLst/>
              <a:latin typeface="Montserrat" pitchFamily="2" charset="77"/>
              <a:ea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6BE2E8-0B9F-E10B-E7E5-78E7FE50C035}"/>
              </a:ext>
            </a:extLst>
          </p:cNvPr>
          <p:cNvSpPr txBox="1"/>
          <p:nvPr/>
        </p:nvSpPr>
        <p:spPr>
          <a:xfrm>
            <a:off x="1330613" y="6142507"/>
            <a:ext cx="370360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b="1" dirty="0">
                <a:solidFill>
                  <a:srgbClr val="000000"/>
                </a:solidFill>
                <a:latin typeface="Montserrat" pitchFamily="2" charset="77"/>
                <a:ea typeface="Times New Roman" panose="02020603050405020304" pitchFamily="18" charset="0"/>
              </a:rPr>
              <a:t>Note</a:t>
            </a:r>
            <a:r>
              <a:rPr lang="it-IT" sz="1000" dirty="0">
                <a:solidFill>
                  <a:srgbClr val="000000"/>
                </a:solidFill>
                <a:latin typeface="Montserrat" pitchFamily="2" charset="77"/>
                <a:ea typeface="Times New Roman" panose="02020603050405020304" pitchFamily="18" charset="0"/>
              </a:rPr>
              <a:t>:</a:t>
            </a:r>
          </a:p>
          <a:p>
            <a:endParaRPr lang="it-IT" sz="300" dirty="0">
              <a:solidFill>
                <a:srgbClr val="000000"/>
              </a:solidFill>
              <a:latin typeface="Montserrat" pitchFamily="2" charset="77"/>
              <a:ea typeface="Times New Roman" panose="02020603050405020304" pitchFamily="18" charset="0"/>
            </a:endParaRPr>
          </a:p>
          <a:p>
            <a:pPr marL="171450" indent="-171450">
              <a:buFont typeface="Wingdings" pitchFamily="2" charset="2"/>
              <a:buChar char="Ø"/>
            </a:pPr>
            <a:r>
              <a:rPr lang="it-IT" sz="1000" dirty="0">
                <a:solidFill>
                  <a:srgbClr val="000000"/>
                </a:solidFill>
                <a:latin typeface="Montserrat" pitchFamily="2" charset="77"/>
                <a:ea typeface="Times New Roman" panose="02020603050405020304" pitchFamily="18" charset="0"/>
              </a:rPr>
              <a:t>Modelli a effetti fissi a due vie (impresa e anno).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it-IT" sz="1000" dirty="0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Errori standard robusti </a:t>
            </a:r>
            <a:r>
              <a:rPr lang="it-IT" sz="1000" i="1" dirty="0" err="1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Driscoll</a:t>
            </a:r>
            <a:r>
              <a:rPr lang="it-IT" sz="1000" i="1" dirty="0">
                <a:solidFill>
                  <a:srgbClr val="000000"/>
                </a:solidFill>
                <a:latin typeface="Montserrat" pitchFamily="2" charset="77"/>
                <a:ea typeface="Times New Roman" panose="02020603050405020304" pitchFamily="18" charset="0"/>
              </a:rPr>
              <a:t>–</a:t>
            </a:r>
            <a:r>
              <a:rPr lang="it-IT" sz="1000" i="1" dirty="0" err="1">
                <a:solidFill>
                  <a:srgbClr val="000000"/>
                </a:solidFill>
                <a:latin typeface="Montserrat" pitchFamily="2" charset="77"/>
                <a:ea typeface="Times New Roman" panose="02020603050405020304" pitchFamily="18" charset="0"/>
              </a:rPr>
              <a:t>Kraay</a:t>
            </a:r>
            <a:r>
              <a:rPr lang="it-IT" sz="1000" i="1" dirty="0">
                <a:solidFill>
                  <a:srgbClr val="000000"/>
                </a:solidFill>
                <a:latin typeface="Montserrat" pitchFamily="2" charset="77"/>
                <a:ea typeface="Times New Roman" panose="02020603050405020304" pitchFamily="18" charset="0"/>
              </a:rPr>
              <a:t> </a:t>
            </a:r>
            <a:r>
              <a:rPr lang="it-IT" sz="1000" dirty="0">
                <a:solidFill>
                  <a:srgbClr val="000000"/>
                </a:solidFill>
                <a:latin typeface="Montserrat" pitchFamily="2" charset="77"/>
                <a:ea typeface="Times New Roman" panose="02020603050405020304" pitchFamily="18" charset="0"/>
              </a:rPr>
              <a:t>tra parentesi</a:t>
            </a:r>
            <a:r>
              <a:rPr lang="it-IT" sz="1000" i="1" dirty="0">
                <a:solidFill>
                  <a:srgbClr val="000000"/>
                </a:solidFill>
                <a:latin typeface="Montserrat" pitchFamily="2" charset="77"/>
                <a:ea typeface="Times New Roman" panose="02020603050405020304" pitchFamily="18" charset="0"/>
              </a:rPr>
              <a:t>.</a:t>
            </a:r>
            <a:endParaRPr lang="en-IT" dirty="0">
              <a:effectLst/>
              <a:latin typeface="Montserrat" pitchFamily="2" charset="77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265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82F65-DD96-BB38-2A1B-06C1FE1B7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ughnut 5">
            <a:extLst>
              <a:ext uri="{FF2B5EF4-FFF2-40B4-BE49-F238E27FC236}">
                <a16:creationId xmlns:a16="http://schemas.microsoft.com/office/drawing/2014/main" id="{03071B0B-B85A-F964-2714-26D14CA87C51}"/>
              </a:ext>
            </a:extLst>
          </p:cNvPr>
          <p:cNvSpPr/>
          <p:nvPr/>
        </p:nvSpPr>
        <p:spPr>
          <a:xfrm>
            <a:off x="-2510589" y="701842"/>
            <a:ext cx="5021179" cy="5021179"/>
          </a:xfrm>
          <a:prstGeom prst="donu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E79B9C58-A7A9-0084-117D-01D115DF8462}"/>
              </a:ext>
            </a:extLst>
          </p:cNvPr>
          <p:cNvSpPr/>
          <p:nvPr/>
        </p:nvSpPr>
        <p:spPr>
          <a:xfrm rot="4667719">
            <a:off x="-2759242" y="453189"/>
            <a:ext cx="5518483" cy="5518483"/>
          </a:xfrm>
          <a:prstGeom prst="blockArc">
            <a:avLst>
              <a:gd name="adj1" fmla="val 19356885"/>
              <a:gd name="adj2" fmla="val 53712"/>
              <a:gd name="adj3" fmla="val 31393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pic>
        <p:nvPicPr>
          <p:cNvPr id="12" name="Graphic 11" descr="Briefcase with solid fill">
            <a:extLst>
              <a:ext uri="{FF2B5EF4-FFF2-40B4-BE49-F238E27FC236}">
                <a16:creationId xmlns:a16="http://schemas.microsoft.com/office/drawing/2014/main" id="{1CA80760-3725-8224-6D4E-6F02C00FD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105" y="1247714"/>
            <a:ext cx="603076" cy="603076"/>
          </a:xfrm>
          <a:prstGeom prst="rect">
            <a:avLst/>
          </a:prstGeom>
        </p:spPr>
      </p:pic>
      <p:pic>
        <p:nvPicPr>
          <p:cNvPr id="13" name="Graphic 12" descr="Gears with solid fill">
            <a:extLst>
              <a:ext uri="{FF2B5EF4-FFF2-40B4-BE49-F238E27FC236}">
                <a16:creationId xmlns:a16="http://schemas.microsoft.com/office/drawing/2014/main" id="{C5AA1818-C285-97AE-7C55-95593AD87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0613" y="2131244"/>
            <a:ext cx="603077" cy="603077"/>
          </a:xfrm>
          <a:prstGeom prst="rect">
            <a:avLst/>
          </a:prstGeom>
        </p:spPr>
      </p:pic>
      <p:pic>
        <p:nvPicPr>
          <p:cNvPr id="14" name="Graphic 13" descr="Abacus with solid fill">
            <a:extLst>
              <a:ext uri="{FF2B5EF4-FFF2-40B4-BE49-F238E27FC236}">
                <a16:creationId xmlns:a16="http://schemas.microsoft.com/office/drawing/2014/main" id="{7CBF3053-8F6A-7F3D-33A8-ED9066A953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30613" y="3520602"/>
            <a:ext cx="603077" cy="603077"/>
          </a:xfrm>
          <a:prstGeom prst="rect">
            <a:avLst/>
          </a:prstGeom>
        </p:spPr>
      </p:pic>
      <p:pic>
        <p:nvPicPr>
          <p:cNvPr id="15" name="Graphic 14" descr="Bar chart with solid fill">
            <a:extLst>
              <a:ext uri="{FF2B5EF4-FFF2-40B4-BE49-F238E27FC236}">
                <a16:creationId xmlns:a16="http://schemas.microsoft.com/office/drawing/2014/main" id="{A9AD7637-743F-4763-307F-7FFC2C2D4C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8104" y="4394551"/>
            <a:ext cx="872388" cy="8723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6E8E44-4DF1-37BF-E0FF-9D92EE260C21}"/>
              </a:ext>
            </a:extLst>
          </p:cNvPr>
          <p:cNvSpPr/>
          <p:nvPr/>
        </p:nvSpPr>
        <p:spPr>
          <a:xfrm>
            <a:off x="4139382" y="-216310"/>
            <a:ext cx="8760541" cy="1083639"/>
          </a:xfrm>
          <a:prstGeom prst="rect">
            <a:avLst/>
          </a:prstGeom>
          <a:solidFill>
            <a:srgbClr val="E7E6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Risultati modelli econometrici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915641B-057F-A75A-9CEC-87CCE6E6360F}"/>
              </a:ext>
            </a:extLst>
          </p:cNvPr>
          <p:cNvGrpSpPr/>
          <p:nvPr/>
        </p:nvGrpSpPr>
        <p:grpSpPr>
          <a:xfrm>
            <a:off x="-673125" y="57287"/>
            <a:ext cx="3254142" cy="261610"/>
            <a:chOff x="-673125" y="57287"/>
            <a:chExt cx="3254142" cy="26161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D2C28A5-55E4-2162-6E37-873139B91163}"/>
                </a:ext>
              </a:extLst>
            </p:cNvPr>
            <p:cNvSpPr/>
            <p:nvPr/>
          </p:nvSpPr>
          <p:spPr>
            <a:xfrm>
              <a:off x="-673125" y="71973"/>
              <a:ext cx="3254142" cy="232239"/>
            </a:xfrm>
            <a:prstGeom prst="round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4A2B3C1-CA50-2811-9736-D68DB6C68E33}"/>
                </a:ext>
              </a:extLst>
            </p:cNvPr>
            <p:cNvSpPr txBox="1"/>
            <p:nvPr/>
          </p:nvSpPr>
          <p:spPr>
            <a:xfrm>
              <a:off x="128039" y="57287"/>
              <a:ext cx="22189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100" b="1" dirty="0">
                  <a:solidFill>
                    <a:schemeClr val="bg1"/>
                  </a:solidFill>
                  <a:latin typeface="Montserrat" pitchFamily="2" charset="77"/>
                </a:rPr>
                <a:t>Presentazione – I parte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1CE89F2-04A8-D10B-C3F4-A1CDC87719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8924207"/>
                  </p:ext>
                </p:extLst>
              </p:nvPr>
            </p:nvGraphicFramePr>
            <p:xfrm>
              <a:off x="2766994" y="1153312"/>
              <a:ext cx="4950886" cy="4907839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918886">
                      <a:extLst>
                        <a:ext uri="{9D8B030D-6E8A-4147-A177-3AD203B41FA5}">
                          <a16:colId xmlns:a16="http://schemas.microsoft.com/office/drawing/2014/main" val="1587234332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4116747472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483525118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3850729522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2542172119"/>
                        </a:ext>
                      </a:extLst>
                    </a:gridCol>
                  </a:tblGrid>
                  <a:tr h="281937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4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T" sz="1050" b="1" kern="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  <a:ea typeface="Times New Roman" panose="02020603050405020304" pitchFamily="18" charset="0"/>
                            </a:rPr>
                            <a:t>Variabile Dipendente (</a:t>
                          </a:r>
                          <a14:m>
                            <m:oMath xmlns:m="http://schemas.openxmlformats.org/officeDocument/2006/math">
                              <m:r>
                                <a:rPr lang="en-IT" sz="1600" b="1" i="1" kern="0" smtClean="0">
                                  <a:solidFill>
                                    <a:schemeClr val="accent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𝒕</m:t>
                              </m:r>
                              <m:r>
                                <a:rPr lang="en-IT" sz="1600" b="1" i="1" kern="0" smtClean="0">
                                  <a:solidFill>
                                    <a:schemeClr val="accent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IT" sz="1600" b="1" i="1" kern="0" smtClean="0">
                                  <a:solidFill>
                                    <a:schemeClr val="accent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en-IT" sz="1050" b="1" kern="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  <a:ea typeface="Times New Roman" panose="02020603050405020304" pitchFamily="18" charset="0"/>
                            </a:rPr>
                            <a:t>)</a:t>
                          </a:r>
                          <a:r>
                            <a:rPr lang="en-IT" sz="105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 </a:t>
                          </a:r>
                          <a:endParaRPr lang="en-IT" sz="1050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/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/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/>
                    </a:tc>
                    <a:extLst>
                      <a:ext uri="{0D108BD9-81ED-4DB2-BD59-A6C34878D82A}">
                        <a16:rowId xmlns:a16="http://schemas.microsoft.com/office/drawing/2014/main" val="2427205339"/>
                      </a:ext>
                    </a:extLst>
                  </a:tr>
                  <a:tr h="324645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Variabili indipendenti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𝐑𝐎𝐀</m:t>
                                    </m:r>
                                  </m:e>
                                  <m:sub>
                                    <m:r>
                                      <a:rPr lang="it-IT" sz="10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 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𝐭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𝐑𝐎𝐄</m:t>
                                    </m:r>
                                  </m:e>
                                  <m:sub>
                                    <m:r>
                                      <a:rPr lang="it-IT" sz="10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𝐭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𝐌𝐁𝐕𝐄𝐢</m:t>
                                    </m:r>
                                  </m:e>
                                  <m:sub>
                                    <m:r>
                                      <a:rPr lang="it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𝐭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IT" sz="1000" b="1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T" sz="1000" b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𝐓𝐨𝐛𝐢𝐧</m:t>
                                        </m:r>
                                      </m:e>
                                      <m:sup>
                                        <m:r>
                                          <a:rPr lang="en-IT" sz="1000" b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𝐬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𝐐</m:t>
                                    </m:r>
                                  </m:e>
                                  <m:sub>
                                    <m:r>
                                      <a:rPr lang="it-IT" sz="10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𝐭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7887431"/>
                      </a:ext>
                    </a:extLst>
                  </a:tr>
                  <a:tr h="266560">
                    <a:tc rowSpan="2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𝑮𝑷𝑰</m:t>
                                    </m:r>
                                  </m:e>
                                  <m:sub>
                                    <m: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00" b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b="1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0.0009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0" kern="100" dirty="0">
                              <a:effectLst/>
                              <a:latin typeface="Montserrat" pitchFamily="2" charset="77"/>
                            </a:rPr>
                            <a:t>0.0034†</a:t>
                          </a:r>
                          <a:endParaRPr lang="en-IT" sz="1000" b="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0.0811***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0.0162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15352228"/>
                      </a:ext>
                    </a:extLst>
                  </a:tr>
                  <a:tr h="145039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(0.0009)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(0.0020)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(0.0246)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(0.0132)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98041000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72143370"/>
                      </a:ext>
                    </a:extLst>
                  </a:tr>
                  <a:tr h="266560">
                    <a:tc rowSpan="2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𝑮𝒓𝒆𝒆𝒏𝑾𝒂𝒔𝒉</m:t>
                                    </m:r>
                                  </m:e>
                                  <m:sub>
                                    <m: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00" b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b="1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-0.0015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-0.0041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-0.0633*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-0.0186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09196974"/>
                      </a:ext>
                    </a:extLst>
                  </a:tr>
                  <a:tr h="145039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(0.0016)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(0.0046)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(0.0311)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(0.0125)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30699170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07323541"/>
                      </a:ext>
                    </a:extLst>
                  </a:tr>
                  <a:tr h="266560">
                    <a:tc rowSpan="2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𝑩𝒓𝒐𝒘𝒏𝑾𝒂𝒔𝒉</m:t>
                                    </m:r>
                                  </m:e>
                                  <m:sub>
                                    <m: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00" b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b="1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0.0007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0" kern="100" dirty="0">
                              <a:effectLst/>
                              <a:latin typeface="Montserrat" pitchFamily="2" charset="77"/>
                            </a:rPr>
                            <a:t>0.0063†</a:t>
                          </a:r>
                          <a:endParaRPr lang="en-IT" sz="1000" b="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-0.0119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0.0042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18531732"/>
                      </a:ext>
                    </a:extLst>
                  </a:tr>
                  <a:tr h="145039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(0.0011)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(0.0035)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(0.0520)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(0.0219)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52193603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4349637"/>
                      </a:ext>
                    </a:extLst>
                  </a:tr>
                  <a:tr h="266560">
                    <a:tc rowSpan="2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Sales</m:t>
                                    </m:r>
                                    <m: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Growth</m:t>
                                    </m:r>
                                  </m:e>
                                  <m:sub>
                                    <m: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0.0486***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0.1292***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0.6138***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0.3246***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82833352"/>
                      </a:ext>
                    </a:extLst>
                  </a:tr>
                  <a:tr h="145039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(0.0041)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(0.0095)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(0.1252)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(0.0511)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4985643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2701692"/>
                      </a:ext>
                    </a:extLst>
                  </a:tr>
                  <a:tr h="266560">
                    <a:tc rowSpan="2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Firm</m:t>
                                    </m:r>
                                    <m: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Size</m:t>
                                    </m:r>
                                  </m:e>
                                  <m:sub>
                                    <m: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-0.0257***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-0.0613***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-0.6927***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   </a:t>
                          </a: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-0.2873***</a:t>
                          </a:r>
                          <a:endParaRPr lang="en-IT" sz="9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1689626"/>
                      </a:ext>
                    </a:extLst>
                  </a:tr>
                  <a:tr h="145039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(0.0041)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(0.0108)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(0.1391)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(0.0694)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9537718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0222896"/>
                      </a:ext>
                    </a:extLst>
                  </a:tr>
                  <a:tr h="266560">
                    <a:tc rowSpan="2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Leverage</m:t>
                                    </m:r>
                                  </m:e>
                                  <m:sub>
                                    <m: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-0.0559***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0.0227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-0.3439**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-0.6227***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5109556"/>
                      </a:ext>
                    </a:extLst>
                  </a:tr>
                  <a:tr h="145039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(0.0075)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(0.0202)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(0.1326)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(0.0858)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7114129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3234125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33297424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kern="100" dirty="0">
                              <a:effectLst/>
                              <a:latin typeface="Montserrat" pitchFamily="2" charset="77"/>
                            </a:rPr>
                            <a:t>N. Osservazioni</a:t>
                          </a:r>
                          <a:endParaRPr lang="en-IT" sz="10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12.832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12.873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12.790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12.832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981645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678172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kern="100" dirty="0">
                              <a:effectLst/>
                              <a:latin typeface="Montserrat" pitchFamily="2" charset="77"/>
                            </a:rPr>
                            <a:t>R² (within)</a:t>
                          </a:r>
                          <a:endParaRPr lang="en-IT" sz="10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0.0613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0.0338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0.0191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0.0342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7944964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381077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1CE89F2-04A8-D10B-C3F4-A1CDC87719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8924207"/>
                  </p:ext>
                </p:extLst>
              </p:nvPr>
            </p:nvGraphicFramePr>
            <p:xfrm>
              <a:off x="2766994" y="1153312"/>
              <a:ext cx="4950886" cy="4907839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918886">
                      <a:extLst>
                        <a:ext uri="{9D8B030D-6E8A-4147-A177-3AD203B41FA5}">
                          <a16:colId xmlns:a16="http://schemas.microsoft.com/office/drawing/2014/main" val="1587234332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4116747472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483525118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3850729522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2542172119"/>
                        </a:ext>
                      </a:extLst>
                    </a:gridCol>
                  </a:tblGrid>
                  <a:tr h="281937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23270" r="-629" b="-166818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/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/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/>
                    </a:tc>
                    <a:extLst>
                      <a:ext uri="{0D108BD9-81ED-4DB2-BD59-A6C34878D82A}">
                        <a16:rowId xmlns:a16="http://schemas.microsoft.com/office/drawing/2014/main" val="2427205339"/>
                      </a:ext>
                    </a:extLst>
                  </a:tr>
                  <a:tr h="340297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Variabili indipendenti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93671" t="-81481" r="-305063" b="-125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91250" t="-81481" r="-201250" b="-125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294937" t="-81481" r="-103797" b="-125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390000" t="-81481" r="-2500" b="-12592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7887431"/>
                      </a:ext>
                    </a:extLst>
                  </a:tr>
                  <a:tr h="266560">
                    <a:tc rowSpan="2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370" t="-148485" r="-438356" b="-930303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0.0009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0" kern="100" dirty="0">
                              <a:effectLst/>
                              <a:latin typeface="Montserrat" pitchFamily="2" charset="77"/>
                            </a:rPr>
                            <a:t>0.0034†</a:t>
                          </a:r>
                          <a:endParaRPr lang="en-IT" sz="1000" b="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0.0811***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0.0162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15352228"/>
                      </a:ext>
                    </a:extLst>
                  </a:tr>
                  <a:tr h="145039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(0.0009)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(0.0020)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(0.0246)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(0.0132)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98041000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72143370"/>
                      </a:ext>
                    </a:extLst>
                  </a:tr>
                  <a:tr h="266560">
                    <a:tc rowSpan="2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370" t="-293750" r="-438356" b="-821875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-0.0015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-0.0041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-0.0633*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-0.0186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09196974"/>
                      </a:ext>
                    </a:extLst>
                  </a:tr>
                  <a:tr h="145039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(0.0016)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(0.0046)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(0.0311)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(0.0125)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30699170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07323541"/>
                      </a:ext>
                    </a:extLst>
                  </a:tr>
                  <a:tr h="266560">
                    <a:tc rowSpan="2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370" t="-418182" r="-438356" b="-660606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0.0007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0" kern="100" dirty="0">
                              <a:effectLst/>
                              <a:latin typeface="Montserrat" pitchFamily="2" charset="77"/>
                            </a:rPr>
                            <a:t>0.0063†</a:t>
                          </a:r>
                          <a:endParaRPr lang="en-IT" sz="1000" b="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-0.0119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0.0042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18531732"/>
                      </a:ext>
                    </a:extLst>
                  </a:tr>
                  <a:tr h="145039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(0.0011)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(0.0035)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(0.0520)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(0.0219)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52193603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4349637"/>
                      </a:ext>
                    </a:extLst>
                  </a:tr>
                  <a:tr h="266560">
                    <a:tc rowSpan="2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370" t="-554545" r="-438356" b="-524242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0.0486***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0.1292***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0.6138***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0.3246***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82833352"/>
                      </a:ext>
                    </a:extLst>
                  </a:tr>
                  <a:tr h="145039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(0.0041)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(0.0095)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(0.1252)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(0.0511)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4985643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2701692"/>
                      </a:ext>
                    </a:extLst>
                  </a:tr>
                  <a:tr h="266560">
                    <a:tc rowSpan="2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370" t="-712500" r="-4383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-0.0257***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-0.0613***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-0.6927***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   </a:t>
                          </a: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-0.2873***</a:t>
                          </a:r>
                          <a:endParaRPr lang="en-IT" sz="9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1689626"/>
                      </a:ext>
                    </a:extLst>
                  </a:tr>
                  <a:tr h="145039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(0.0041)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(0.0108)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(0.1391)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(0.0694)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9537718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0222896"/>
                      </a:ext>
                    </a:extLst>
                  </a:tr>
                  <a:tr h="266560">
                    <a:tc rowSpan="2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370" t="-824242" r="-438356" b="-254545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-0.0559***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0.0227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-0.3439**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-0.6227***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5109556"/>
                      </a:ext>
                    </a:extLst>
                  </a:tr>
                  <a:tr h="145039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(0.0075)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(0.0202)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(0.1326)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(0.0858)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7114129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3234125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33297424"/>
                      </a:ext>
                    </a:extLst>
                  </a:tr>
                  <a:tr h="30422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kern="100" dirty="0">
                              <a:effectLst/>
                              <a:latin typeface="Montserrat" pitchFamily="2" charset="77"/>
                            </a:rPr>
                            <a:t>N. Osservazioni</a:t>
                          </a:r>
                          <a:endParaRPr lang="en-IT" sz="10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12.832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12.873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12.790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12.832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981645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678172"/>
                      </a:ext>
                    </a:extLst>
                  </a:tr>
                  <a:tr h="146495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kern="100" dirty="0">
                              <a:effectLst/>
                              <a:latin typeface="Montserrat" pitchFamily="2" charset="77"/>
                            </a:rPr>
                            <a:t>R² (within)</a:t>
                          </a:r>
                          <a:endParaRPr lang="en-IT" sz="10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0.0613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0.0338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0.0191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0.0342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7944964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381077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37941F48-2E76-D419-A78C-41B96924BE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11756738"/>
                  </p:ext>
                </p:extLst>
              </p:nvPr>
            </p:nvGraphicFramePr>
            <p:xfrm>
              <a:off x="7717880" y="1153312"/>
              <a:ext cx="4032000" cy="4908053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008000">
                      <a:extLst>
                        <a:ext uri="{9D8B030D-6E8A-4147-A177-3AD203B41FA5}">
                          <a16:colId xmlns:a16="http://schemas.microsoft.com/office/drawing/2014/main" val="4116747472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483525118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3850729522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2542172119"/>
                        </a:ext>
                      </a:extLst>
                    </a:gridCol>
                  </a:tblGrid>
                  <a:tr h="281937">
                    <a:tc gridSpan="4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T" sz="1050" b="1" kern="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  <a:ea typeface="Times New Roman" panose="02020603050405020304" pitchFamily="18" charset="0"/>
                            </a:rPr>
                            <a:t>Variabile Dipendente (</a:t>
                          </a:r>
                          <a14:m>
                            <m:oMath xmlns:m="http://schemas.openxmlformats.org/officeDocument/2006/math">
                              <m:r>
                                <a:rPr lang="en-IT" sz="1600" b="1" i="1" kern="0" smtClean="0">
                                  <a:solidFill>
                                    <a:schemeClr val="accent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𝒕</m:t>
                              </m:r>
                              <m:r>
                                <a:rPr lang="en-IT" sz="1600" b="1" i="1" kern="0" smtClean="0">
                                  <a:solidFill>
                                    <a:schemeClr val="accent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it-IT" sz="1600" b="1" i="1" kern="0" smtClean="0">
                                  <a:solidFill>
                                    <a:schemeClr val="accent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en-IT" sz="1050" b="1" kern="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  <a:ea typeface="Times New Roman" panose="02020603050405020304" pitchFamily="18" charset="0"/>
                            </a:rPr>
                            <a:t>)</a:t>
                          </a:r>
                          <a:r>
                            <a:rPr lang="en-IT" sz="105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 </a:t>
                          </a:r>
                          <a:endParaRPr lang="en-IT" sz="1050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>
                            <a:lumMod val="40000"/>
                            <a:lumOff val="60000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>
                            <a:lumMod val="40000"/>
                            <a:lumOff val="60000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>
                            <a:lumMod val="40000"/>
                            <a:lumOff val="6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7205339"/>
                      </a:ext>
                    </a:extLst>
                  </a:tr>
                  <a:tr h="324645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𝐑𝐎𝐀</m:t>
                                    </m:r>
                                  </m:e>
                                  <m:sub>
                                    <m:r>
                                      <a:rPr lang="it-IT" sz="10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 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𝐭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it-IT" sz="10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𝐑𝐎𝐄</m:t>
                                    </m:r>
                                  </m:e>
                                  <m:sub>
                                    <m:r>
                                      <a:rPr lang="it-IT" sz="10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𝐭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it-IT" sz="10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𝐌𝐁𝐕𝐄𝐢</m:t>
                                    </m:r>
                                  </m:e>
                                  <m:sub>
                                    <m:r>
                                      <a:rPr lang="it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𝐭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it-IT" sz="10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IT" sz="1000" b="1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T" sz="1000" b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𝐓𝐨𝐛𝐢𝐧</m:t>
                                        </m:r>
                                      </m:e>
                                      <m:sup>
                                        <m:r>
                                          <a:rPr lang="en-IT" sz="1000" b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𝐬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𝐐</m:t>
                                    </m:r>
                                  </m:e>
                                  <m:sub>
                                    <m:r>
                                      <a:rPr lang="it-IT" sz="10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𝐭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it-IT" sz="10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7887431"/>
                      </a:ext>
                    </a:extLst>
                  </a:tr>
                  <a:tr h="2665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0.0016*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0.0036*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0.0686†</a:t>
                          </a:r>
                          <a:endParaRPr lang="en-IT" sz="900" b="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0.0176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15352228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(0.0008)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(0.0018)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(0.0376)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(0.0156)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98041000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72143370"/>
                      </a:ext>
                    </a:extLst>
                  </a:tr>
                  <a:tr h="2665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0.0033**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0.0085*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0.0661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0.0267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09196974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(0.0011)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(0.0040)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(0.0620)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(0.0255)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30699170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07323541"/>
                      </a:ext>
                    </a:extLst>
                  </a:tr>
                  <a:tr h="2665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0.0006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0.0004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-0.0147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-0.0068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18531732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(0.0024)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(0.0070)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(0.0206)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(0.0098)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52193603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4349637"/>
                      </a:ext>
                    </a:extLst>
                  </a:tr>
                  <a:tr h="2665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0.0145†</a:t>
                          </a:r>
                          <a:endParaRPr lang="en-IT" sz="900" b="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0.0109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0.1953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0.0930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82833352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(0.0086)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(0.0188)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(0.1223)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(0.0651)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4985643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2701692"/>
                      </a:ext>
                    </a:extLst>
                  </a:tr>
                  <a:tr h="2665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-0.0238**</a:t>
                          </a: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-0.0624***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-0.2791**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-0.1382***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1689626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(0.0027)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(0.0118)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(0.0887)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(0.0336)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9537718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0222896"/>
                      </a:ext>
                    </a:extLst>
                  </a:tr>
                  <a:tr h="2665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0.0258†</a:t>
                          </a:r>
                          <a:endParaRPr lang="en-IT" sz="900" b="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0.0413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-0.1667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0.0363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5109556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(0.0144)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(0.0529)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(0.3476)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(0.1097)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7114129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3234125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33297424"/>
                      </a:ext>
                    </a:extLst>
                  </a:tr>
                  <a:tr h="30600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7804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7834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7792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7804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981645"/>
                      </a:ext>
                    </a:extLst>
                  </a:tr>
                  <a:tr h="1512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7141431"/>
                      </a:ext>
                    </a:extLst>
                  </a:tr>
                  <a:tr h="14760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  0.0210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0.0140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0.0034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0.0050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7944964"/>
                      </a:ext>
                    </a:extLst>
                  </a:tr>
                  <a:tr h="1512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39325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37941F48-2E76-D419-A78C-41B96924BE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11756738"/>
                  </p:ext>
                </p:extLst>
              </p:nvPr>
            </p:nvGraphicFramePr>
            <p:xfrm>
              <a:off x="7717880" y="1153312"/>
              <a:ext cx="4032000" cy="4908053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008000">
                      <a:extLst>
                        <a:ext uri="{9D8B030D-6E8A-4147-A177-3AD203B41FA5}">
                          <a16:colId xmlns:a16="http://schemas.microsoft.com/office/drawing/2014/main" val="4116747472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483525118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3850729522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2542172119"/>
                        </a:ext>
                      </a:extLst>
                    </a:gridCol>
                  </a:tblGrid>
                  <a:tr h="281937">
                    <a:tc gridSpan="4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r="-313" b="-166818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>
                            <a:lumMod val="40000"/>
                            <a:lumOff val="60000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>
                            <a:lumMod val="40000"/>
                            <a:lumOff val="60000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>
                            <a:lumMod val="40000"/>
                            <a:lumOff val="6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7205339"/>
                      </a:ext>
                    </a:extLst>
                  </a:tr>
                  <a:tr h="340297"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t="-81481" r="-300000" b="-125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0000" t="-81481" r="-200000" b="-125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202532" t="-81481" r="-102532" b="-125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298750" t="-81481" r="-1250" b="-12592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7887431"/>
                      </a:ext>
                    </a:extLst>
                  </a:tr>
                  <a:tr h="2665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0.0016*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0.0036*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0.0686†</a:t>
                          </a:r>
                          <a:endParaRPr lang="en-IT" sz="900" b="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0.0176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15352228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(0.0008)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(0.0018)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(0.0376)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(0.0156)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98041000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72143370"/>
                      </a:ext>
                    </a:extLst>
                  </a:tr>
                  <a:tr h="2665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0.0033**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0.0085*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0.0661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0.0267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09196974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(0.0011)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(0.0040)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(0.0620)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(0.0255)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30699170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07323541"/>
                      </a:ext>
                    </a:extLst>
                  </a:tr>
                  <a:tr h="2665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0.0006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0.0004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-0.0147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-0.0068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18531732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(0.0024)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(0.0070)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(0.0206)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(0.0098)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52193603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4349637"/>
                      </a:ext>
                    </a:extLst>
                  </a:tr>
                  <a:tr h="2665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0.0145†</a:t>
                          </a:r>
                          <a:endParaRPr lang="en-IT" sz="900" b="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0.0109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0.1953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0.0930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82833352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(0.0086)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(0.0188)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(0.1223)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(0.0651)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4985643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2701692"/>
                      </a:ext>
                    </a:extLst>
                  </a:tr>
                  <a:tr h="2665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-0.0238**</a:t>
                          </a: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-0.0624***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-0.2791**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-0.1382***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1689626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(0.0027)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(0.0118)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(0.0887)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(0.0336)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9537718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0222896"/>
                      </a:ext>
                    </a:extLst>
                  </a:tr>
                  <a:tr h="2665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0.0258†</a:t>
                          </a:r>
                          <a:endParaRPr lang="en-IT" sz="900" b="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0.0413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-0.1667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0.0363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5109556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(0.0144)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(0.0529)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(0.3476)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(0.1097)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7114129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3234125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33297424"/>
                      </a:ext>
                    </a:extLst>
                  </a:tr>
                  <a:tr h="30600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7804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7834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7792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7804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981645"/>
                      </a:ext>
                    </a:extLst>
                  </a:tr>
                  <a:tr h="1512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7141431"/>
                      </a:ext>
                    </a:extLst>
                  </a:tr>
                  <a:tr h="14760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  0.0210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0.0140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0.0034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0.0050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7944964"/>
                      </a:ext>
                    </a:extLst>
                  </a:tr>
                  <a:tr h="1512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39325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08BF5B7-F8DF-A90E-075C-2556FECF6D69}"/>
              </a:ext>
            </a:extLst>
          </p:cNvPr>
          <p:cNvSpPr/>
          <p:nvPr/>
        </p:nvSpPr>
        <p:spPr>
          <a:xfrm>
            <a:off x="7845867" y="1819530"/>
            <a:ext cx="1798318" cy="38151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AB0454-C315-F1BD-DE28-F5D256B39D87}"/>
              </a:ext>
            </a:extLst>
          </p:cNvPr>
          <p:cNvSpPr txBox="1"/>
          <p:nvPr/>
        </p:nvSpPr>
        <p:spPr>
          <a:xfrm>
            <a:off x="9165601" y="6231932"/>
            <a:ext cx="25842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T" sz="800" i="1" dirty="0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†</a:t>
            </a:r>
            <a:r>
              <a:rPr lang="en-IT" sz="1000" i="1" dirty="0">
                <a:solidFill>
                  <a:srgbClr val="0E2841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 </a:t>
            </a:r>
            <a:r>
              <a:rPr lang="it-IT" sz="900" i="1" dirty="0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 </a:t>
            </a:r>
            <a:r>
              <a:rPr lang="it-IT" sz="900" i="1" dirty="0" err="1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p</a:t>
            </a:r>
            <a:r>
              <a:rPr lang="it-IT" sz="900" i="1" dirty="0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 &lt; 0.1, * </a:t>
            </a:r>
            <a:r>
              <a:rPr lang="it-IT" sz="900" i="1" dirty="0" err="1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p</a:t>
            </a:r>
            <a:r>
              <a:rPr lang="it-IT" sz="900" i="1" dirty="0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 &lt;  0.05, ** </a:t>
            </a:r>
            <a:r>
              <a:rPr lang="it-IT" sz="900" i="1" dirty="0" err="1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p</a:t>
            </a:r>
            <a:r>
              <a:rPr lang="it-IT" sz="900" i="1" dirty="0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 &lt; 0.01, *** </a:t>
            </a:r>
            <a:r>
              <a:rPr lang="it-IT" sz="900" i="1" dirty="0" err="1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p</a:t>
            </a:r>
            <a:r>
              <a:rPr lang="it-IT" sz="900" i="1" dirty="0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 &lt; 0.001</a:t>
            </a:r>
            <a:endParaRPr lang="en-IT" sz="1400" dirty="0">
              <a:effectLst/>
              <a:latin typeface="Montserrat" pitchFamily="2" charset="77"/>
              <a:ea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392281-FB30-D2B7-1565-6E673805F78B}"/>
              </a:ext>
            </a:extLst>
          </p:cNvPr>
          <p:cNvSpPr txBox="1"/>
          <p:nvPr/>
        </p:nvSpPr>
        <p:spPr>
          <a:xfrm>
            <a:off x="1330613" y="6142507"/>
            <a:ext cx="370360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b="1" dirty="0">
                <a:solidFill>
                  <a:srgbClr val="000000"/>
                </a:solidFill>
                <a:latin typeface="Montserrat" pitchFamily="2" charset="77"/>
                <a:ea typeface="Times New Roman" panose="02020603050405020304" pitchFamily="18" charset="0"/>
              </a:rPr>
              <a:t>Note</a:t>
            </a:r>
            <a:r>
              <a:rPr lang="it-IT" sz="1000" dirty="0">
                <a:solidFill>
                  <a:srgbClr val="000000"/>
                </a:solidFill>
                <a:latin typeface="Montserrat" pitchFamily="2" charset="77"/>
                <a:ea typeface="Times New Roman" panose="02020603050405020304" pitchFamily="18" charset="0"/>
              </a:rPr>
              <a:t>:</a:t>
            </a:r>
          </a:p>
          <a:p>
            <a:endParaRPr lang="it-IT" sz="300" dirty="0">
              <a:solidFill>
                <a:srgbClr val="000000"/>
              </a:solidFill>
              <a:latin typeface="Montserrat" pitchFamily="2" charset="77"/>
              <a:ea typeface="Times New Roman" panose="02020603050405020304" pitchFamily="18" charset="0"/>
            </a:endParaRPr>
          </a:p>
          <a:p>
            <a:pPr marL="171450" indent="-171450">
              <a:buFont typeface="Wingdings" pitchFamily="2" charset="2"/>
              <a:buChar char="Ø"/>
            </a:pPr>
            <a:r>
              <a:rPr lang="it-IT" sz="1000" dirty="0">
                <a:solidFill>
                  <a:srgbClr val="000000"/>
                </a:solidFill>
                <a:latin typeface="Montserrat" pitchFamily="2" charset="77"/>
                <a:ea typeface="Times New Roman" panose="02020603050405020304" pitchFamily="18" charset="0"/>
              </a:rPr>
              <a:t>Modelli a effetti fissi a due vie (impresa e anno).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it-IT" sz="1000" dirty="0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Errori standard robusti </a:t>
            </a:r>
            <a:r>
              <a:rPr lang="it-IT" sz="1000" i="1" dirty="0" err="1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Driscoll</a:t>
            </a:r>
            <a:r>
              <a:rPr lang="it-IT" sz="1000" i="1" dirty="0">
                <a:solidFill>
                  <a:srgbClr val="000000"/>
                </a:solidFill>
                <a:latin typeface="Montserrat" pitchFamily="2" charset="77"/>
                <a:ea typeface="Times New Roman" panose="02020603050405020304" pitchFamily="18" charset="0"/>
              </a:rPr>
              <a:t>–</a:t>
            </a:r>
            <a:r>
              <a:rPr lang="it-IT" sz="1000" i="1" dirty="0" err="1">
                <a:solidFill>
                  <a:srgbClr val="000000"/>
                </a:solidFill>
                <a:latin typeface="Montserrat" pitchFamily="2" charset="77"/>
                <a:ea typeface="Times New Roman" panose="02020603050405020304" pitchFamily="18" charset="0"/>
              </a:rPr>
              <a:t>Kraay</a:t>
            </a:r>
            <a:r>
              <a:rPr lang="it-IT" sz="1000" i="1" dirty="0">
                <a:solidFill>
                  <a:srgbClr val="000000"/>
                </a:solidFill>
                <a:latin typeface="Montserrat" pitchFamily="2" charset="77"/>
                <a:ea typeface="Times New Roman" panose="02020603050405020304" pitchFamily="18" charset="0"/>
              </a:rPr>
              <a:t> </a:t>
            </a:r>
            <a:r>
              <a:rPr lang="it-IT" sz="1000" dirty="0">
                <a:solidFill>
                  <a:srgbClr val="000000"/>
                </a:solidFill>
                <a:latin typeface="Montserrat" pitchFamily="2" charset="77"/>
                <a:ea typeface="Times New Roman" panose="02020603050405020304" pitchFamily="18" charset="0"/>
              </a:rPr>
              <a:t>tra parentesi</a:t>
            </a:r>
            <a:r>
              <a:rPr lang="it-IT" sz="1000" i="1" dirty="0">
                <a:solidFill>
                  <a:srgbClr val="000000"/>
                </a:solidFill>
                <a:latin typeface="Montserrat" pitchFamily="2" charset="77"/>
                <a:ea typeface="Times New Roman" panose="02020603050405020304" pitchFamily="18" charset="0"/>
              </a:rPr>
              <a:t>.</a:t>
            </a:r>
            <a:endParaRPr lang="en-IT" dirty="0">
              <a:effectLst/>
              <a:latin typeface="Montserrat" pitchFamily="2" charset="77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15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86189-911A-B541-5F47-17657CA92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ughnut 5">
            <a:extLst>
              <a:ext uri="{FF2B5EF4-FFF2-40B4-BE49-F238E27FC236}">
                <a16:creationId xmlns:a16="http://schemas.microsoft.com/office/drawing/2014/main" id="{21B12C1E-69B2-7272-C732-43F6ADA4D18A}"/>
              </a:ext>
            </a:extLst>
          </p:cNvPr>
          <p:cNvSpPr/>
          <p:nvPr/>
        </p:nvSpPr>
        <p:spPr>
          <a:xfrm>
            <a:off x="-2510589" y="701842"/>
            <a:ext cx="5021179" cy="5021179"/>
          </a:xfrm>
          <a:prstGeom prst="donu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5D228BC5-648B-AEA7-C5A1-3A23AC8CAD89}"/>
              </a:ext>
            </a:extLst>
          </p:cNvPr>
          <p:cNvSpPr/>
          <p:nvPr/>
        </p:nvSpPr>
        <p:spPr>
          <a:xfrm rot="4667719">
            <a:off x="-2759242" y="453189"/>
            <a:ext cx="5518483" cy="5518483"/>
          </a:xfrm>
          <a:prstGeom prst="blockArc">
            <a:avLst>
              <a:gd name="adj1" fmla="val 19356885"/>
              <a:gd name="adj2" fmla="val 53712"/>
              <a:gd name="adj3" fmla="val 31393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pic>
        <p:nvPicPr>
          <p:cNvPr id="12" name="Graphic 11" descr="Briefcase with solid fill">
            <a:extLst>
              <a:ext uri="{FF2B5EF4-FFF2-40B4-BE49-F238E27FC236}">
                <a16:creationId xmlns:a16="http://schemas.microsoft.com/office/drawing/2014/main" id="{3AABC239-A600-77DC-7777-757E5F57D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105" y="1247714"/>
            <a:ext cx="603076" cy="603076"/>
          </a:xfrm>
          <a:prstGeom prst="rect">
            <a:avLst/>
          </a:prstGeom>
        </p:spPr>
      </p:pic>
      <p:pic>
        <p:nvPicPr>
          <p:cNvPr id="13" name="Graphic 12" descr="Gears with solid fill">
            <a:extLst>
              <a:ext uri="{FF2B5EF4-FFF2-40B4-BE49-F238E27FC236}">
                <a16:creationId xmlns:a16="http://schemas.microsoft.com/office/drawing/2014/main" id="{3234DD0A-17D6-FB0F-7A29-6F0A00758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0613" y="2131244"/>
            <a:ext cx="603077" cy="603077"/>
          </a:xfrm>
          <a:prstGeom prst="rect">
            <a:avLst/>
          </a:prstGeom>
        </p:spPr>
      </p:pic>
      <p:pic>
        <p:nvPicPr>
          <p:cNvPr id="14" name="Graphic 13" descr="Abacus with solid fill">
            <a:extLst>
              <a:ext uri="{FF2B5EF4-FFF2-40B4-BE49-F238E27FC236}">
                <a16:creationId xmlns:a16="http://schemas.microsoft.com/office/drawing/2014/main" id="{85C5FE8A-7328-4AE4-1C4E-60CC4F932F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30613" y="3520602"/>
            <a:ext cx="603077" cy="603077"/>
          </a:xfrm>
          <a:prstGeom prst="rect">
            <a:avLst/>
          </a:prstGeom>
        </p:spPr>
      </p:pic>
      <p:pic>
        <p:nvPicPr>
          <p:cNvPr id="15" name="Graphic 14" descr="Bar chart with solid fill">
            <a:extLst>
              <a:ext uri="{FF2B5EF4-FFF2-40B4-BE49-F238E27FC236}">
                <a16:creationId xmlns:a16="http://schemas.microsoft.com/office/drawing/2014/main" id="{0DF6B3C7-E811-BEED-BCA8-1CA6BF0E55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8104" y="4394551"/>
            <a:ext cx="872388" cy="8723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A222FF7-986D-2AD9-6257-FE82B96BF3E0}"/>
              </a:ext>
            </a:extLst>
          </p:cNvPr>
          <p:cNvSpPr/>
          <p:nvPr/>
        </p:nvSpPr>
        <p:spPr>
          <a:xfrm>
            <a:off x="4139382" y="-216310"/>
            <a:ext cx="8760541" cy="1083639"/>
          </a:xfrm>
          <a:prstGeom prst="rect">
            <a:avLst/>
          </a:prstGeom>
          <a:solidFill>
            <a:srgbClr val="E7E6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Risultati modelli econometrici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3289EAB-7648-95F4-6505-797041636403}"/>
              </a:ext>
            </a:extLst>
          </p:cNvPr>
          <p:cNvGrpSpPr/>
          <p:nvPr/>
        </p:nvGrpSpPr>
        <p:grpSpPr>
          <a:xfrm>
            <a:off x="-673125" y="57287"/>
            <a:ext cx="3254142" cy="261610"/>
            <a:chOff x="-673125" y="57287"/>
            <a:chExt cx="3254142" cy="26161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6229E63-AF8F-C3B7-0538-CCCA92A7E9DA}"/>
                </a:ext>
              </a:extLst>
            </p:cNvPr>
            <p:cNvSpPr/>
            <p:nvPr/>
          </p:nvSpPr>
          <p:spPr>
            <a:xfrm>
              <a:off x="-673125" y="71973"/>
              <a:ext cx="3254142" cy="232239"/>
            </a:xfrm>
            <a:prstGeom prst="round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1C48E0-4E16-1BE8-C87F-90F1959A8FE3}"/>
                </a:ext>
              </a:extLst>
            </p:cNvPr>
            <p:cNvSpPr txBox="1"/>
            <p:nvPr/>
          </p:nvSpPr>
          <p:spPr>
            <a:xfrm>
              <a:off x="128039" y="57287"/>
              <a:ext cx="22189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100" b="1" dirty="0">
                  <a:solidFill>
                    <a:schemeClr val="bg1"/>
                  </a:solidFill>
                  <a:latin typeface="Montserrat" pitchFamily="2" charset="77"/>
                </a:rPr>
                <a:t>Presentazione – I parte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D27B3124-DDB9-F584-6B66-AE91D658C1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2258294"/>
                  </p:ext>
                </p:extLst>
              </p:nvPr>
            </p:nvGraphicFramePr>
            <p:xfrm>
              <a:off x="2766994" y="1153312"/>
              <a:ext cx="4950886" cy="4907839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918886">
                      <a:extLst>
                        <a:ext uri="{9D8B030D-6E8A-4147-A177-3AD203B41FA5}">
                          <a16:colId xmlns:a16="http://schemas.microsoft.com/office/drawing/2014/main" val="1587234332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4116747472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483525118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3850729522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2542172119"/>
                        </a:ext>
                      </a:extLst>
                    </a:gridCol>
                  </a:tblGrid>
                  <a:tr h="281937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4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T" sz="1050" b="1" kern="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  <a:ea typeface="Times New Roman" panose="02020603050405020304" pitchFamily="18" charset="0"/>
                            </a:rPr>
                            <a:t>Variabile Dipendente (</a:t>
                          </a:r>
                          <a14:m>
                            <m:oMath xmlns:m="http://schemas.openxmlformats.org/officeDocument/2006/math">
                              <m:r>
                                <a:rPr lang="en-IT" sz="1600" b="1" i="1" kern="0" smtClean="0">
                                  <a:solidFill>
                                    <a:schemeClr val="accent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𝒕</m:t>
                              </m:r>
                              <m:r>
                                <a:rPr lang="en-IT" sz="1600" b="1" i="1" kern="0" smtClean="0">
                                  <a:solidFill>
                                    <a:schemeClr val="accent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IT" sz="1600" b="1" i="1" kern="0" smtClean="0">
                                  <a:solidFill>
                                    <a:schemeClr val="accent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en-IT" sz="1050" b="1" kern="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  <a:ea typeface="Times New Roman" panose="02020603050405020304" pitchFamily="18" charset="0"/>
                            </a:rPr>
                            <a:t>)</a:t>
                          </a:r>
                          <a:r>
                            <a:rPr lang="en-IT" sz="105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 </a:t>
                          </a:r>
                          <a:endParaRPr lang="en-IT" sz="1050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/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/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/>
                    </a:tc>
                    <a:extLst>
                      <a:ext uri="{0D108BD9-81ED-4DB2-BD59-A6C34878D82A}">
                        <a16:rowId xmlns:a16="http://schemas.microsoft.com/office/drawing/2014/main" val="2427205339"/>
                      </a:ext>
                    </a:extLst>
                  </a:tr>
                  <a:tr h="324645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Variabili indipendenti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𝐑𝐎𝐀</m:t>
                                    </m:r>
                                  </m:e>
                                  <m:sub>
                                    <m:r>
                                      <a:rPr lang="it-IT" sz="10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 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𝐭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𝐑𝐎𝐄</m:t>
                                    </m:r>
                                  </m:e>
                                  <m:sub>
                                    <m:r>
                                      <a:rPr lang="it-IT" sz="10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𝐭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𝐌𝐁𝐕𝐄𝐢</m:t>
                                    </m:r>
                                  </m:e>
                                  <m:sub>
                                    <m:r>
                                      <a:rPr lang="it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𝐭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IT" sz="1000" b="1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T" sz="1000" b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𝐓𝐨𝐛𝐢𝐧</m:t>
                                        </m:r>
                                      </m:e>
                                      <m:sup>
                                        <m:r>
                                          <a:rPr lang="en-IT" sz="1000" b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𝐬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𝐐</m:t>
                                    </m:r>
                                  </m:e>
                                  <m:sub>
                                    <m:r>
                                      <a:rPr lang="it-IT" sz="10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𝐭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7887431"/>
                      </a:ext>
                    </a:extLst>
                  </a:tr>
                  <a:tr h="266560">
                    <a:tc rowSpan="2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𝑮𝑷𝑰</m:t>
                                    </m:r>
                                  </m:e>
                                  <m:sub>
                                    <m: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00" b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b="1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0.0009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0" kern="100" dirty="0">
                              <a:effectLst/>
                              <a:latin typeface="Montserrat" pitchFamily="2" charset="77"/>
                            </a:rPr>
                            <a:t>0.0034†</a:t>
                          </a:r>
                          <a:endParaRPr lang="en-IT" sz="1000" b="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0.0811***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0.0162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15352228"/>
                      </a:ext>
                    </a:extLst>
                  </a:tr>
                  <a:tr h="145039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(0.0009)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(0.0020)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(0.0246)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(0.0132)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98041000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72143370"/>
                      </a:ext>
                    </a:extLst>
                  </a:tr>
                  <a:tr h="266560">
                    <a:tc rowSpan="2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𝑮𝒓𝒆𝒆𝒏𝑾𝒂𝒔𝒉</m:t>
                                    </m:r>
                                  </m:e>
                                  <m:sub>
                                    <m: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00" b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b="1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-0.0015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-0.0041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-0.0633*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-0.0186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09196974"/>
                      </a:ext>
                    </a:extLst>
                  </a:tr>
                  <a:tr h="145039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(0.0016)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(0.0046)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(0.0311)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(0.0125)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30699170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07323541"/>
                      </a:ext>
                    </a:extLst>
                  </a:tr>
                  <a:tr h="266560">
                    <a:tc rowSpan="2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𝑩𝒓𝒐𝒘𝒏𝑾𝒂𝒔𝒉</m:t>
                                    </m:r>
                                  </m:e>
                                  <m:sub>
                                    <m: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00" b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b="1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0.0007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0" kern="100" dirty="0">
                              <a:effectLst/>
                              <a:latin typeface="Montserrat" pitchFamily="2" charset="77"/>
                            </a:rPr>
                            <a:t>0.0063†</a:t>
                          </a:r>
                          <a:endParaRPr lang="en-IT" sz="1000" b="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-0.0119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0.0042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18531732"/>
                      </a:ext>
                    </a:extLst>
                  </a:tr>
                  <a:tr h="145039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(0.0011)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(0.0035)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(0.0520)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(0.0219)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52193603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4349637"/>
                      </a:ext>
                    </a:extLst>
                  </a:tr>
                  <a:tr h="266560">
                    <a:tc rowSpan="2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Sales</m:t>
                                    </m:r>
                                    <m: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Growth</m:t>
                                    </m:r>
                                  </m:e>
                                  <m:sub>
                                    <m: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0.0486***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0.1292***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0.6138***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0.3246***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82833352"/>
                      </a:ext>
                    </a:extLst>
                  </a:tr>
                  <a:tr h="145039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(0.0041)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(0.0095)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(0.1252)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(0.0511)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4985643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2701692"/>
                      </a:ext>
                    </a:extLst>
                  </a:tr>
                  <a:tr h="266560">
                    <a:tc rowSpan="2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Firm</m:t>
                                    </m:r>
                                    <m: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Size</m:t>
                                    </m:r>
                                  </m:e>
                                  <m:sub>
                                    <m: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-0.0257***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-0.0613***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-0.6927***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   </a:t>
                          </a: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-0.2873***</a:t>
                          </a:r>
                          <a:endParaRPr lang="en-IT" sz="9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1689626"/>
                      </a:ext>
                    </a:extLst>
                  </a:tr>
                  <a:tr h="145039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(0.0041)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(0.0108)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(0.1391)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(0.0694)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9537718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0222896"/>
                      </a:ext>
                    </a:extLst>
                  </a:tr>
                  <a:tr h="266560">
                    <a:tc rowSpan="2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Leverage</m:t>
                                    </m:r>
                                  </m:e>
                                  <m:sub>
                                    <m: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-0.0559***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0.0227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-0.3439**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-0.6227***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5109556"/>
                      </a:ext>
                    </a:extLst>
                  </a:tr>
                  <a:tr h="145039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(0.0075)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(0.0202)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(0.1326)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(0.0858)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7114129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3234125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33297424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kern="100" dirty="0">
                              <a:effectLst/>
                              <a:latin typeface="Montserrat" pitchFamily="2" charset="77"/>
                            </a:rPr>
                            <a:t>N. Osservazioni</a:t>
                          </a:r>
                          <a:endParaRPr lang="en-IT" sz="10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12.832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12.873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12.790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12.832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981645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678172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kern="100" dirty="0">
                              <a:effectLst/>
                              <a:latin typeface="Montserrat" pitchFamily="2" charset="77"/>
                            </a:rPr>
                            <a:t>R² (within)</a:t>
                          </a:r>
                          <a:endParaRPr lang="en-IT" sz="10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0.0613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0.0338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0.0191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0.0342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7944964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381077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D27B3124-DDB9-F584-6B66-AE91D658C1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2258294"/>
                  </p:ext>
                </p:extLst>
              </p:nvPr>
            </p:nvGraphicFramePr>
            <p:xfrm>
              <a:off x="2766994" y="1153312"/>
              <a:ext cx="4950886" cy="4907839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918886">
                      <a:extLst>
                        <a:ext uri="{9D8B030D-6E8A-4147-A177-3AD203B41FA5}">
                          <a16:colId xmlns:a16="http://schemas.microsoft.com/office/drawing/2014/main" val="1587234332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4116747472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483525118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3850729522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2542172119"/>
                        </a:ext>
                      </a:extLst>
                    </a:gridCol>
                  </a:tblGrid>
                  <a:tr h="281937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23270" r="-629" b="-166818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/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/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/>
                    </a:tc>
                    <a:extLst>
                      <a:ext uri="{0D108BD9-81ED-4DB2-BD59-A6C34878D82A}">
                        <a16:rowId xmlns:a16="http://schemas.microsoft.com/office/drawing/2014/main" val="2427205339"/>
                      </a:ext>
                    </a:extLst>
                  </a:tr>
                  <a:tr h="340297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Variabili indipendenti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93671" t="-81481" r="-305063" b="-125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91250" t="-81481" r="-201250" b="-125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294937" t="-81481" r="-103797" b="-125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390000" t="-81481" r="-2500" b="-12592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7887431"/>
                      </a:ext>
                    </a:extLst>
                  </a:tr>
                  <a:tr h="266560">
                    <a:tc rowSpan="2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370" t="-148485" r="-438356" b="-930303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0.0009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0" kern="100" dirty="0">
                              <a:effectLst/>
                              <a:latin typeface="Montserrat" pitchFamily="2" charset="77"/>
                            </a:rPr>
                            <a:t>0.0034†</a:t>
                          </a:r>
                          <a:endParaRPr lang="en-IT" sz="1000" b="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0.0811***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0.0162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15352228"/>
                      </a:ext>
                    </a:extLst>
                  </a:tr>
                  <a:tr h="145039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(0.0009)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(0.0020)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(0.0246)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(0.0132)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98041000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72143370"/>
                      </a:ext>
                    </a:extLst>
                  </a:tr>
                  <a:tr h="266560">
                    <a:tc rowSpan="2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370" t="-293750" r="-438356" b="-821875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-0.0015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-0.0041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-0.0633*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-0.0186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09196974"/>
                      </a:ext>
                    </a:extLst>
                  </a:tr>
                  <a:tr h="145039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(0.0016)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(0.0046)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(0.0311)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(0.0125)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30699170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07323541"/>
                      </a:ext>
                    </a:extLst>
                  </a:tr>
                  <a:tr h="266560">
                    <a:tc rowSpan="2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370" t="-418182" r="-438356" b="-660606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0.0007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0" kern="100" dirty="0">
                              <a:effectLst/>
                              <a:latin typeface="Montserrat" pitchFamily="2" charset="77"/>
                            </a:rPr>
                            <a:t>0.0063†</a:t>
                          </a:r>
                          <a:endParaRPr lang="en-IT" sz="1000" b="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-0.0119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0.0042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18531732"/>
                      </a:ext>
                    </a:extLst>
                  </a:tr>
                  <a:tr h="145039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(0.0011)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(0.0035)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(0.0520)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(0.0219)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52193603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4349637"/>
                      </a:ext>
                    </a:extLst>
                  </a:tr>
                  <a:tr h="266560">
                    <a:tc rowSpan="2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370" t="-554545" r="-438356" b="-524242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0.0486***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0.1292***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0.6138***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0.3246***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82833352"/>
                      </a:ext>
                    </a:extLst>
                  </a:tr>
                  <a:tr h="145039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(0.0041)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(0.0095)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(0.1252)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(0.0511)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4985643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2701692"/>
                      </a:ext>
                    </a:extLst>
                  </a:tr>
                  <a:tr h="266560">
                    <a:tc rowSpan="2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370" t="-712500" r="-4383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-0.0257***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-0.0613***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-0.6927***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   </a:t>
                          </a: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-0.2873***</a:t>
                          </a:r>
                          <a:endParaRPr lang="en-IT" sz="9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1689626"/>
                      </a:ext>
                    </a:extLst>
                  </a:tr>
                  <a:tr h="145039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(0.0041)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(0.0108)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(0.1391)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(0.0694)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9537718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0222896"/>
                      </a:ext>
                    </a:extLst>
                  </a:tr>
                  <a:tr h="266560">
                    <a:tc rowSpan="2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370" t="-824242" r="-438356" b="-254545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-0.0559***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0.0227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-0.3439**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-0.6227***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5109556"/>
                      </a:ext>
                    </a:extLst>
                  </a:tr>
                  <a:tr h="145039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(0.0075)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(0.0202)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(0.1326)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(0.0858)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7114129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3234125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33297424"/>
                      </a:ext>
                    </a:extLst>
                  </a:tr>
                  <a:tr h="30422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kern="100" dirty="0">
                              <a:effectLst/>
                              <a:latin typeface="Montserrat" pitchFamily="2" charset="77"/>
                            </a:rPr>
                            <a:t>N. Osservazioni</a:t>
                          </a:r>
                          <a:endParaRPr lang="en-IT" sz="10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12.832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12.873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12.790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12.832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981645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678172"/>
                      </a:ext>
                    </a:extLst>
                  </a:tr>
                  <a:tr h="146495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kern="100" dirty="0">
                              <a:effectLst/>
                              <a:latin typeface="Montserrat" pitchFamily="2" charset="77"/>
                            </a:rPr>
                            <a:t>R² (within)</a:t>
                          </a:r>
                          <a:endParaRPr lang="en-IT" sz="10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0.0613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0.0338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0.0191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0.0342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7944964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381077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D0623E35-9938-BA8B-7725-B591D87D8D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4426774"/>
                  </p:ext>
                </p:extLst>
              </p:nvPr>
            </p:nvGraphicFramePr>
            <p:xfrm>
              <a:off x="7717880" y="1153312"/>
              <a:ext cx="4032000" cy="4908053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008000">
                      <a:extLst>
                        <a:ext uri="{9D8B030D-6E8A-4147-A177-3AD203B41FA5}">
                          <a16:colId xmlns:a16="http://schemas.microsoft.com/office/drawing/2014/main" val="4116747472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483525118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3850729522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2542172119"/>
                        </a:ext>
                      </a:extLst>
                    </a:gridCol>
                  </a:tblGrid>
                  <a:tr h="281937">
                    <a:tc gridSpan="4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T" sz="1050" b="1" kern="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  <a:ea typeface="Times New Roman" panose="02020603050405020304" pitchFamily="18" charset="0"/>
                            </a:rPr>
                            <a:t>Variabile Dipendente (</a:t>
                          </a:r>
                          <a14:m>
                            <m:oMath xmlns:m="http://schemas.openxmlformats.org/officeDocument/2006/math">
                              <m:r>
                                <a:rPr lang="en-IT" sz="1600" b="1" i="1" kern="0" smtClean="0">
                                  <a:solidFill>
                                    <a:schemeClr val="accent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𝒕</m:t>
                              </m:r>
                              <m:r>
                                <a:rPr lang="en-IT" sz="1600" b="1" i="1" kern="0" smtClean="0">
                                  <a:solidFill>
                                    <a:schemeClr val="accent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it-IT" sz="1600" b="1" i="1" kern="0" smtClean="0">
                                  <a:solidFill>
                                    <a:schemeClr val="accent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en-IT" sz="1050" b="1" kern="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  <a:ea typeface="Times New Roman" panose="02020603050405020304" pitchFamily="18" charset="0"/>
                            </a:rPr>
                            <a:t>)</a:t>
                          </a:r>
                          <a:r>
                            <a:rPr lang="en-IT" sz="105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 </a:t>
                          </a:r>
                          <a:endParaRPr lang="en-IT" sz="1050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>
                            <a:lumMod val="40000"/>
                            <a:lumOff val="60000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>
                            <a:lumMod val="40000"/>
                            <a:lumOff val="60000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>
                            <a:lumMod val="40000"/>
                            <a:lumOff val="6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7205339"/>
                      </a:ext>
                    </a:extLst>
                  </a:tr>
                  <a:tr h="324645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𝐑𝐎𝐀</m:t>
                                    </m:r>
                                  </m:e>
                                  <m:sub>
                                    <m:r>
                                      <a:rPr lang="it-IT" sz="10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 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𝐭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it-IT" sz="10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𝐑𝐎𝐄</m:t>
                                    </m:r>
                                  </m:e>
                                  <m:sub>
                                    <m:r>
                                      <a:rPr lang="it-IT" sz="10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𝐭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it-IT" sz="10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𝐌𝐁𝐕𝐄𝐢</m:t>
                                    </m:r>
                                  </m:e>
                                  <m:sub>
                                    <m:r>
                                      <a:rPr lang="it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𝐭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it-IT" sz="10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IT" sz="1000" b="1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T" sz="1000" b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𝐓𝐨𝐛𝐢𝐧</m:t>
                                        </m:r>
                                      </m:e>
                                      <m:sup>
                                        <m:r>
                                          <a:rPr lang="en-IT" sz="1000" b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𝐬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𝐐</m:t>
                                    </m:r>
                                  </m:e>
                                  <m:sub>
                                    <m:r>
                                      <a:rPr lang="it-IT" sz="10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𝐭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it-IT" sz="10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7887431"/>
                      </a:ext>
                    </a:extLst>
                  </a:tr>
                  <a:tr h="2665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0.0016*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0.0036*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0.0686†</a:t>
                          </a:r>
                          <a:endParaRPr lang="en-IT" sz="900" b="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0.0176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15352228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(0.0008)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(0.0018)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(0.0376)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(0.0156)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98041000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72143370"/>
                      </a:ext>
                    </a:extLst>
                  </a:tr>
                  <a:tr h="2665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0.0033**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0.0085*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0.0661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0.0267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09196974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(0.0011)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(0.0040)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(0.0620)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(0.0255)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30699170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07323541"/>
                      </a:ext>
                    </a:extLst>
                  </a:tr>
                  <a:tr h="2665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0.0006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0.0004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-0.0147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-0.0068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18531732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(0.0024)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(0.0070)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(0.0206)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(0.0098)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52193603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4349637"/>
                      </a:ext>
                    </a:extLst>
                  </a:tr>
                  <a:tr h="2665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0.0145†</a:t>
                          </a:r>
                          <a:endParaRPr lang="en-IT" sz="900" b="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0.0109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0.1953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0.0930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82833352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(0.0086)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(0.0188)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(0.1223)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(0.0651)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4985643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2701692"/>
                      </a:ext>
                    </a:extLst>
                  </a:tr>
                  <a:tr h="2665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-0.0238**</a:t>
                          </a: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-0.0624***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-0.2791**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-0.1382***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1689626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(0.0027)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(0.0118)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(0.0887)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(0.0336)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9537718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0222896"/>
                      </a:ext>
                    </a:extLst>
                  </a:tr>
                  <a:tr h="2665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0.0258†</a:t>
                          </a:r>
                          <a:endParaRPr lang="en-IT" sz="900" b="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0.0413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-0.1667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0.0363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5109556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(0.0144)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(0.0529)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(0.3476)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(0.1097)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7114129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3234125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33297424"/>
                      </a:ext>
                    </a:extLst>
                  </a:tr>
                  <a:tr h="30600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7804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7834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7792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7804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981645"/>
                      </a:ext>
                    </a:extLst>
                  </a:tr>
                  <a:tr h="1512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7141431"/>
                      </a:ext>
                    </a:extLst>
                  </a:tr>
                  <a:tr h="14760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  0.0210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0.0140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0.0034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0.0050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7944964"/>
                      </a:ext>
                    </a:extLst>
                  </a:tr>
                  <a:tr h="1512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39325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D0623E35-9938-BA8B-7725-B591D87D8D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4426774"/>
                  </p:ext>
                </p:extLst>
              </p:nvPr>
            </p:nvGraphicFramePr>
            <p:xfrm>
              <a:off x="7717880" y="1153312"/>
              <a:ext cx="4032000" cy="4908053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008000">
                      <a:extLst>
                        <a:ext uri="{9D8B030D-6E8A-4147-A177-3AD203B41FA5}">
                          <a16:colId xmlns:a16="http://schemas.microsoft.com/office/drawing/2014/main" val="4116747472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483525118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3850729522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2542172119"/>
                        </a:ext>
                      </a:extLst>
                    </a:gridCol>
                  </a:tblGrid>
                  <a:tr h="281937">
                    <a:tc gridSpan="4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r="-313" b="-166818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>
                            <a:lumMod val="40000"/>
                            <a:lumOff val="60000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>
                            <a:lumMod val="40000"/>
                            <a:lumOff val="60000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>
                            <a:lumMod val="40000"/>
                            <a:lumOff val="6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7205339"/>
                      </a:ext>
                    </a:extLst>
                  </a:tr>
                  <a:tr h="340297"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t="-81481" r="-300000" b="-125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0000" t="-81481" r="-200000" b="-125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202532" t="-81481" r="-102532" b="-125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298750" t="-81481" r="-1250" b="-12592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7887431"/>
                      </a:ext>
                    </a:extLst>
                  </a:tr>
                  <a:tr h="2665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0.0016*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0.0036*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0.0686†</a:t>
                          </a:r>
                          <a:endParaRPr lang="en-IT" sz="900" b="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0.0176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15352228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(0.0008)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(0.0018)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(0.0376)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(0.0156)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98041000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72143370"/>
                      </a:ext>
                    </a:extLst>
                  </a:tr>
                  <a:tr h="2665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0.0033**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0.0085*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0.0661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0.0267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09196974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(0.0011)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(0.0040)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(0.0620)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(0.0255)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30699170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07323541"/>
                      </a:ext>
                    </a:extLst>
                  </a:tr>
                  <a:tr h="2665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0.0006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0.0004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-0.0147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-0.0068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18531732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(0.0024)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(0.0070)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(0.0206)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(0.0098)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52193603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4349637"/>
                      </a:ext>
                    </a:extLst>
                  </a:tr>
                  <a:tr h="2665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0.0145†</a:t>
                          </a:r>
                          <a:endParaRPr lang="en-IT" sz="900" b="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0.0109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0.1953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0.0930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82833352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(0.0086)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(0.0188)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(0.1223)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(0.0651)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4985643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2701692"/>
                      </a:ext>
                    </a:extLst>
                  </a:tr>
                  <a:tr h="2665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-0.0238**</a:t>
                          </a: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-0.0624***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-0.2791**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-0.1382***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1689626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(0.0027)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(0.0118)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(0.0887)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(0.0336)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9537718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0222896"/>
                      </a:ext>
                    </a:extLst>
                  </a:tr>
                  <a:tr h="2665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0.0258†</a:t>
                          </a:r>
                          <a:endParaRPr lang="en-IT" sz="900" b="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0.0413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-0.1667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0.0363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5109556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(0.0144)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(0.0529)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(0.3476)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(0.1097)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7114129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3234125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33297424"/>
                      </a:ext>
                    </a:extLst>
                  </a:tr>
                  <a:tr h="30600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7804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7834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7792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7804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981645"/>
                      </a:ext>
                    </a:extLst>
                  </a:tr>
                  <a:tr h="1512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7141431"/>
                      </a:ext>
                    </a:extLst>
                  </a:tr>
                  <a:tr h="14760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  0.0210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0.0140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0.0034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0.0050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7944964"/>
                      </a:ext>
                    </a:extLst>
                  </a:tr>
                  <a:tr h="1512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39325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D88C0F2-7263-EE55-BC4A-3B94E4B6FBB8}"/>
              </a:ext>
            </a:extLst>
          </p:cNvPr>
          <p:cNvSpPr/>
          <p:nvPr/>
        </p:nvSpPr>
        <p:spPr>
          <a:xfrm>
            <a:off x="5767364" y="2382210"/>
            <a:ext cx="852267" cy="38151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C6A5E7-6223-04E9-F2BA-EBE2A23C09DC}"/>
              </a:ext>
            </a:extLst>
          </p:cNvPr>
          <p:cNvSpPr txBox="1"/>
          <p:nvPr/>
        </p:nvSpPr>
        <p:spPr>
          <a:xfrm>
            <a:off x="9165601" y="6231932"/>
            <a:ext cx="25842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T" sz="800" i="1" dirty="0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†</a:t>
            </a:r>
            <a:r>
              <a:rPr lang="en-IT" sz="1000" i="1" dirty="0">
                <a:solidFill>
                  <a:srgbClr val="0E2841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 </a:t>
            </a:r>
            <a:r>
              <a:rPr lang="it-IT" sz="900" i="1" dirty="0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 </a:t>
            </a:r>
            <a:r>
              <a:rPr lang="it-IT" sz="900" i="1" dirty="0" err="1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p</a:t>
            </a:r>
            <a:r>
              <a:rPr lang="it-IT" sz="900" i="1" dirty="0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 &lt; 0.1, * </a:t>
            </a:r>
            <a:r>
              <a:rPr lang="it-IT" sz="900" i="1" dirty="0" err="1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p</a:t>
            </a:r>
            <a:r>
              <a:rPr lang="it-IT" sz="900" i="1" dirty="0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 &lt;  0.05, ** </a:t>
            </a:r>
            <a:r>
              <a:rPr lang="it-IT" sz="900" i="1" dirty="0" err="1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p</a:t>
            </a:r>
            <a:r>
              <a:rPr lang="it-IT" sz="900" i="1" dirty="0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 &lt; 0.01, *** </a:t>
            </a:r>
            <a:r>
              <a:rPr lang="it-IT" sz="900" i="1" dirty="0" err="1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p</a:t>
            </a:r>
            <a:r>
              <a:rPr lang="it-IT" sz="900" i="1" dirty="0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 &lt; 0.001</a:t>
            </a:r>
            <a:endParaRPr lang="en-IT" sz="1400" dirty="0">
              <a:effectLst/>
              <a:latin typeface="Montserrat" pitchFamily="2" charset="77"/>
              <a:ea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62D0F7-9BC8-1F2B-05BE-14D84E5C152D}"/>
              </a:ext>
            </a:extLst>
          </p:cNvPr>
          <p:cNvSpPr txBox="1"/>
          <p:nvPr/>
        </p:nvSpPr>
        <p:spPr>
          <a:xfrm>
            <a:off x="1330613" y="6142507"/>
            <a:ext cx="370360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b="1" dirty="0">
                <a:solidFill>
                  <a:srgbClr val="000000"/>
                </a:solidFill>
                <a:latin typeface="Montserrat" pitchFamily="2" charset="77"/>
                <a:ea typeface="Times New Roman" panose="02020603050405020304" pitchFamily="18" charset="0"/>
              </a:rPr>
              <a:t>Note</a:t>
            </a:r>
            <a:r>
              <a:rPr lang="it-IT" sz="1000" dirty="0">
                <a:solidFill>
                  <a:srgbClr val="000000"/>
                </a:solidFill>
                <a:latin typeface="Montserrat" pitchFamily="2" charset="77"/>
                <a:ea typeface="Times New Roman" panose="02020603050405020304" pitchFamily="18" charset="0"/>
              </a:rPr>
              <a:t>:</a:t>
            </a:r>
          </a:p>
          <a:p>
            <a:endParaRPr lang="it-IT" sz="300" dirty="0">
              <a:solidFill>
                <a:srgbClr val="000000"/>
              </a:solidFill>
              <a:latin typeface="Montserrat" pitchFamily="2" charset="77"/>
              <a:ea typeface="Times New Roman" panose="02020603050405020304" pitchFamily="18" charset="0"/>
            </a:endParaRPr>
          </a:p>
          <a:p>
            <a:pPr marL="171450" indent="-171450">
              <a:buFont typeface="Wingdings" pitchFamily="2" charset="2"/>
              <a:buChar char="Ø"/>
            </a:pPr>
            <a:r>
              <a:rPr lang="it-IT" sz="1000" dirty="0">
                <a:solidFill>
                  <a:srgbClr val="000000"/>
                </a:solidFill>
                <a:latin typeface="Montserrat" pitchFamily="2" charset="77"/>
                <a:ea typeface="Times New Roman" panose="02020603050405020304" pitchFamily="18" charset="0"/>
              </a:rPr>
              <a:t>Modelli a effetti fissi a due vie (impresa e anno).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it-IT" sz="1000" dirty="0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Errori standard robusti </a:t>
            </a:r>
            <a:r>
              <a:rPr lang="it-IT" sz="1000" i="1" dirty="0" err="1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Driscoll</a:t>
            </a:r>
            <a:r>
              <a:rPr lang="it-IT" sz="1000" i="1" dirty="0">
                <a:solidFill>
                  <a:srgbClr val="000000"/>
                </a:solidFill>
                <a:latin typeface="Montserrat" pitchFamily="2" charset="77"/>
                <a:ea typeface="Times New Roman" panose="02020603050405020304" pitchFamily="18" charset="0"/>
              </a:rPr>
              <a:t>–</a:t>
            </a:r>
            <a:r>
              <a:rPr lang="it-IT" sz="1000" i="1" dirty="0" err="1">
                <a:solidFill>
                  <a:srgbClr val="000000"/>
                </a:solidFill>
                <a:latin typeface="Montserrat" pitchFamily="2" charset="77"/>
                <a:ea typeface="Times New Roman" panose="02020603050405020304" pitchFamily="18" charset="0"/>
              </a:rPr>
              <a:t>Kraay</a:t>
            </a:r>
            <a:r>
              <a:rPr lang="it-IT" sz="1000" i="1" dirty="0">
                <a:solidFill>
                  <a:srgbClr val="000000"/>
                </a:solidFill>
                <a:latin typeface="Montserrat" pitchFamily="2" charset="77"/>
                <a:ea typeface="Times New Roman" panose="02020603050405020304" pitchFamily="18" charset="0"/>
              </a:rPr>
              <a:t> </a:t>
            </a:r>
            <a:r>
              <a:rPr lang="it-IT" sz="1000" dirty="0">
                <a:solidFill>
                  <a:srgbClr val="000000"/>
                </a:solidFill>
                <a:latin typeface="Montserrat" pitchFamily="2" charset="77"/>
                <a:ea typeface="Times New Roman" panose="02020603050405020304" pitchFamily="18" charset="0"/>
              </a:rPr>
              <a:t>tra parentesi</a:t>
            </a:r>
            <a:r>
              <a:rPr lang="it-IT" sz="1000" i="1" dirty="0">
                <a:solidFill>
                  <a:srgbClr val="000000"/>
                </a:solidFill>
                <a:latin typeface="Montserrat" pitchFamily="2" charset="77"/>
                <a:ea typeface="Times New Roman" panose="02020603050405020304" pitchFamily="18" charset="0"/>
              </a:rPr>
              <a:t>.</a:t>
            </a:r>
            <a:endParaRPr lang="en-IT" dirty="0">
              <a:effectLst/>
              <a:latin typeface="Montserrat" pitchFamily="2" charset="77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05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54E56-E334-CCD9-AA95-DF415429A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ughnut 5">
            <a:extLst>
              <a:ext uri="{FF2B5EF4-FFF2-40B4-BE49-F238E27FC236}">
                <a16:creationId xmlns:a16="http://schemas.microsoft.com/office/drawing/2014/main" id="{960AB917-4297-7C21-6672-EE6FF9ABDF18}"/>
              </a:ext>
            </a:extLst>
          </p:cNvPr>
          <p:cNvSpPr/>
          <p:nvPr/>
        </p:nvSpPr>
        <p:spPr>
          <a:xfrm>
            <a:off x="-2510589" y="701842"/>
            <a:ext cx="5021179" cy="5021179"/>
          </a:xfrm>
          <a:prstGeom prst="donu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EEC6CFC6-A37B-FD33-C8C8-8E57B77C067D}"/>
              </a:ext>
            </a:extLst>
          </p:cNvPr>
          <p:cNvSpPr/>
          <p:nvPr/>
        </p:nvSpPr>
        <p:spPr>
          <a:xfrm rot="4667719">
            <a:off x="-2759242" y="453189"/>
            <a:ext cx="5518483" cy="5518483"/>
          </a:xfrm>
          <a:prstGeom prst="blockArc">
            <a:avLst>
              <a:gd name="adj1" fmla="val 19356885"/>
              <a:gd name="adj2" fmla="val 53712"/>
              <a:gd name="adj3" fmla="val 31393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pic>
        <p:nvPicPr>
          <p:cNvPr id="12" name="Graphic 11" descr="Briefcase with solid fill">
            <a:extLst>
              <a:ext uri="{FF2B5EF4-FFF2-40B4-BE49-F238E27FC236}">
                <a16:creationId xmlns:a16="http://schemas.microsoft.com/office/drawing/2014/main" id="{0894D5F8-3852-09B8-8236-920EA1C8A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105" y="1247714"/>
            <a:ext cx="603076" cy="603076"/>
          </a:xfrm>
          <a:prstGeom prst="rect">
            <a:avLst/>
          </a:prstGeom>
        </p:spPr>
      </p:pic>
      <p:pic>
        <p:nvPicPr>
          <p:cNvPr id="13" name="Graphic 12" descr="Gears with solid fill">
            <a:extLst>
              <a:ext uri="{FF2B5EF4-FFF2-40B4-BE49-F238E27FC236}">
                <a16:creationId xmlns:a16="http://schemas.microsoft.com/office/drawing/2014/main" id="{31EA3362-E07C-1DC6-F322-7B806E7E9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0613" y="2131244"/>
            <a:ext cx="603077" cy="603077"/>
          </a:xfrm>
          <a:prstGeom prst="rect">
            <a:avLst/>
          </a:prstGeom>
        </p:spPr>
      </p:pic>
      <p:pic>
        <p:nvPicPr>
          <p:cNvPr id="14" name="Graphic 13" descr="Abacus with solid fill">
            <a:extLst>
              <a:ext uri="{FF2B5EF4-FFF2-40B4-BE49-F238E27FC236}">
                <a16:creationId xmlns:a16="http://schemas.microsoft.com/office/drawing/2014/main" id="{B0220DD0-5BE4-E6D6-8FB5-F13AAA7504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30613" y="3520602"/>
            <a:ext cx="603077" cy="603077"/>
          </a:xfrm>
          <a:prstGeom prst="rect">
            <a:avLst/>
          </a:prstGeom>
        </p:spPr>
      </p:pic>
      <p:pic>
        <p:nvPicPr>
          <p:cNvPr id="15" name="Graphic 14" descr="Bar chart with solid fill">
            <a:extLst>
              <a:ext uri="{FF2B5EF4-FFF2-40B4-BE49-F238E27FC236}">
                <a16:creationId xmlns:a16="http://schemas.microsoft.com/office/drawing/2014/main" id="{A1A21F0E-49AF-FA1A-0996-F454E5DE48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8104" y="4394551"/>
            <a:ext cx="872388" cy="8723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F098D39-C71A-13E6-9946-49E237462645}"/>
              </a:ext>
            </a:extLst>
          </p:cNvPr>
          <p:cNvSpPr/>
          <p:nvPr/>
        </p:nvSpPr>
        <p:spPr>
          <a:xfrm>
            <a:off x="4139382" y="-216310"/>
            <a:ext cx="8760541" cy="1083639"/>
          </a:xfrm>
          <a:prstGeom prst="rect">
            <a:avLst/>
          </a:prstGeom>
          <a:solidFill>
            <a:srgbClr val="E7E6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Risultati modelli econometrici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BF89DA2-E379-6FBC-283E-D944379F5740}"/>
              </a:ext>
            </a:extLst>
          </p:cNvPr>
          <p:cNvGrpSpPr/>
          <p:nvPr/>
        </p:nvGrpSpPr>
        <p:grpSpPr>
          <a:xfrm>
            <a:off x="-673125" y="57287"/>
            <a:ext cx="3254142" cy="261610"/>
            <a:chOff x="-673125" y="57287"/>
            <a:chExt cx="3254142" cy="26161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2B15B63-968B-1D5E-FA8F-A30DB6D44285}"/>
                </a:ext>
              </a:extLst>
            </p:cNvPr>
            <p:cNvSpPr/>
            <p:nvPr/>
          </p:nvSpPr>
          <p:spPr>
            <a:xfrm>
              <a:off x="-673125" y="71973"/>
              <a:ext cx="3254142" cy="232239"/>
            </a:xfrm>
            <a:prstGeom prst="round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700B7A2-C5BD-0D77-0CAE-95655FC18868}"/>
                </a:ext>
              </a:extLst>
            </p:cNvPr>
            <p:cNvSpPr txBox="1"/>
            <p:nvPr/>
          </p:nvSpPr>
          <p:spPr>
            <a:xfrm>
              <a:off x="128039" y="57287"/>
              <a:ext cx="22189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100" b="1" dirty="0">
                  <a:solidFill>
                    <a:schemeClr val="bg1"/>
                  </a:solidFill>
                  <a:latin typeface="Montserrat" pitchFamily="2" charset="77"/>
                </a:rPr>
                <a:t>Presentazione – I parte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EB08B013-638C-A8C6-B90D-EE92F218C5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1938269"/>
                  </p:ext>
                </p:extLst>
              </p:nvPr>
            </p:nvGraphicFramePr>
            <p:xfrm>
              <a:off x="2766994" y="1153312"/>
              <a:ext cx="4950886" cy="4907839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918886">
                      <a:extLst>
                        <a:ext uri="{9D8B030D-6E8A-4147-A177-3AD203B41FA5}">
                          <a16:colId xmlns:a16="http://schemas.microsoft.com/office/drawing/2014/main" val="1587234332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4116747472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483525118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3850729522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2542172119"/>
                        </a:ext>
                      </a:extLst>
                    </a:gridCol>
                  </a:tblGrid>
                  <a:tr h="281937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4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T" sz="1050" b="1" kern="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  <a:ea typeface="Times New Roman" panose="02020603050405020304" pitchFamily="18" charset="0"/>
                            </a:rPr>
                            <a:t>Variabile Dipendente (</a:t>
                          </a:r>
                          <a14:m>
                            <m:oMath xmlns:m="http://schemas.openxmlformats.org/officeDocument/2006/math">
                              <m:r>
                                <a:rPr lang="en-IT" sz="1600" b="1" i="1" kern="0" smtClean="0">
                                  <a:solidFill>
                                    <a:schemeClr val="accent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𝒕</m:t>
                              </m:r>
                              <m:r>
                                <a:rPr lang="en-IT" sz="1600" b="1" i="1" kern="0" smtClean="0">
                                  <a:solidFill>
                                    <a:schemeClr val="accent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IT" sz="1600" b="1" i="1" kern="0" smtClean="0">
                                  <a:solidFill>
                                    <a:schemeClr val="accent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en-IT" sz="1050" b="1" kern="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  <a:ea typeface="Times New Roman" panose="02020603050405020304" pitchFamily="18" charset="0"/>
                            </a:rPr>
                            <a:t>)</a:t>
                          </a:r>
                          <a:r>
                            <a:rPr lang="en-IT" sz="105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 </a:t>
                          </a:r>
                          <a:endParaRPr lang="en-IT" sz="1050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/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/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/>
                    </a:tc>
                    <a:extLst>
                      <a:ext uri="{0D108BD9-81ED-4DB2-BD59-A6C34878D82A}">
                        <a16:rowId xmlns:a16="http://schemas.microsoft.com/office/drawing/2014/main" val="2427205339"/>
                      </a:ext>
                    </a:extLst>
                  </a:tr>
                  <a:tr h="324645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Variabili indipendenti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𝐑𝐎𝐀</m:t>
                                    </m:r>
                                  </m:e>
                                  <m:sub>
                                    <m:r>
                                      <a:rPr lang="it-IT" sz="10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 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𝐭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𝐑𝐎𝐄</m:t>
                                    </m:r>
                                  </m:e>
                                  <m:sub>
                                    <m:r>
                                      <a:rPr lang="it-IT" sz="10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𝐭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𝐌𝐁𝐕𝐄𝐢</m:t>
                                    </m:r>
                                  </m:e>
                                  <m:sub>
                                    <m:r>
                                      <a:rPr lang="it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𝐭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IT" sz="1000" b="1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T" sz="1000" b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𝐓𝐨𝐛𝐢𝐧</m:t>
                                        </m:r>
                                      </m:e>
                                      <m:sup>
                                        <m:r>
                                          <a:rPr lang="en-IT" sz="1000" b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𝐬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𝐐</m:t>
                                    </m:r>
                                  </m:e>
                                  <m:sub>
                                    <m:r>
                                      <a:rPr lang="it-IT" sz="10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𝐭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7887431"/>
                      </a:ext>
                    </a:extLst>
                  </a:tr>
                  <a:tr h="266560">
                    <a:tc rowSpan="2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𝑮𝑷𝑰</m:t>
                                    </m:r>
                                  </m:e>
                                  <m:sub>
                                    <m: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00" b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b="1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0.0009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0" kern="100" dirty="0">
                              <a:effectLst/>
                              <a:latin typeface="Montserrat" pitchFamily="2" charset="77"/>
                            </a:rPr>
                            <a:t>0.0034†</a:t>
                          </a:r>
                          <a:endParaRPr lang="en-IT" sz="1000" b="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0.0811***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0.0162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15352228"/>
                      </a:ext>
                    </a:extLst>
                  </a:tr>
                  <a:tr h="145039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(0.0009)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(0.0020)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(0.0246)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(0.0132)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98041000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72143370"/>
                      </a:ext>
                    </a:extLst>
                  </a:tr>
                  <a:tr h="266560">
                    <a:tc rowSpan="2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𝑮𝒓𝒆𝒆𝒏𝑾𝒂𝒔𝒉</m:t>
                                    </m:r>
                                  </m:e>
                                  <m:sub>
                                    <m: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00" b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b="1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-0.0015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-0.0041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-0.0633*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-0.0186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09196974"/>
                      </a:ext>
                    </a:extLst>
                  </a:tr>
                  <a:tr h="145039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(0.0016)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(0.0046)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(0.0311)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(0.0125)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30699170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07323541"/>
                      </a:ext>
                    </a:extLst>
                  </a:tr>
                  <a:tr h="266560">
                    <a:tc rowSpan="2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𝑩𝒓𝒐𝒘𝒏𝑾𝒂𝒔𝒉</m:t>
                                    </m:r>
                                  </m:e>
                                  <m:sub>
                                    <m: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00" b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b="1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0.0007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0" kern="100" dirty="0">
                              <a:effectLst/>
                              <a:latin typeface="Montserrat" pitchFamily="2" charset="77"/>
                            </a:rPr>
                            <a:t>0.0063†</a:t>
                          </a:r>
                          <a:endParaRPr lang="en-IT" sz="1000" b="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-0.0119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0.0042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18531732"/>
                      </a:ext>
                    </a:extLst>
                  </a:tr>
                  <a:tr h="145039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(0.0011)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(0.0035)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(0.0520)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(0.0219)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52193603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4349637"/>
                      </a:ext>
                    </a:extLst>
                  </a:tr>
                  <a:tr h="266560">
                    <a:tc rowSpan="2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Sales</m:t>
                                    </m:r>
                                    <m: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Growth</m:t>
                                    </m:r>
                                  </m:e>
                                  <m:sub>
                                    <m: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0.0486***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0.1292***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0.6138***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0.3246***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82833352"/>
                      </a:ext>
                    </a:extLst>
                  </a:tr>
                  <a:tr h="145039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(0.0041)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(0.0095)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(0.1252)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(0.0511)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4985643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2701692"/>
                      </a:ext>
                    </a:extLst>
                  </a:tr>
                  <a:tr h="266560">
                    <a:tc rowSpan="2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Firm</m:t>
                                    </m:r>
                                    <m: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Size</m:t>
                                    </m:r>
                                  </m:e>
                                  <m:sub>
                                    <m: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-0.0257***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-0.0613***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-0.6927***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   </a:t>
                          </a: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-0.2873***</a:t>
                          </a:r>
                          <a:endParaRPr lang="en-IT" sz="9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1689626"/>
                      </a:ext>
                    </a:extLst>
                  </a:tr>
                  <a:tr h="145039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(0.0041)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(0.0108)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(0.1391)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(0.0694)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9537718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0222896"/>
                      </a:ext>
                    </a:extLst>
                  </a:tr>
                  <a:tr h="266560">
                    <a:tc rowSpan="2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Leverage</m:t>
                                    </m:r>
                                  </m:e>
                                  <m:sub>
                                    <m: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-0.0559***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0.0227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-0.3439**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-0.6227***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5109556"/>
                      </a:ext>
                    </a:extLst>
                  </a:tr>
                  <a:tr h="145039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(0.0075)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(0.0202)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(0.1326)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(0.0858)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7114129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3234125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33297424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kern="100" dirty="0">
                              <a:effectLst/>
                              <a:latin typeface="Montserrat" pitchFamily="2" charset="77"/>
                            </a:rPr>
                            <a:t>N. Osservazioni</a:t>
                          </a:r>
                          <a:endParaRPr lang="en-IT" sz="10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12.832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12.873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12.790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12.832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981645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678172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kern="100" dirty="0">
                              <a:effectLst/>
                              <a:latin typeface="Montserrat" pitchFamily="2" charset="77"/>
                            </a:rPr>
                            <a:t>R² (within)</a:t>
                          </a:r>
                          <a:endParaRPr lang="en-IT" sz="10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0.0613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0.0338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0.0191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0.0342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7944964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381077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EB08B013-638C-A8C6-B90D-EE92F218C5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1938269"/>
                  </p:ext>
                </p:extLst>
              </p:nvPr>
            </p:nvGraphicFramePr>
            <p:xfrm>
              <a:off x="2766994" y="1153312"/>
              <a:ext cx="4950886" cy="4907839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918886">
                      <a:extLst>
                        <a:ext uri="{9D8B030D-6E8A-4147-A177-3AD203B41FA5}">
                          <a16:colId xmlns:a16="http://schemas.microsoft.com/office/drawing/2014/main" val="1587234332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4116747472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483525118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3850729522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2542172119"/>
                        </a:ext>
                      </a:extLst>
                    </a:gridCol>
                  </a:tblGrid>
                  <a:tr h="281937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23270" r="-629" b="-166818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/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/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/>
                    </a:tc>
                    <a:extLst>
                      <a:ext uri="{0D108BD9-81ED-4DB2-BD59-A6C34878D82A}">
                        <a16:rowId xmlns:a16="http://schemas.microsoft.com/office/drawing/2014/main" val="2427205339"/>
                      </a:ext>
                    </a:extLst>
                  </a:tr>
                  <a:tr h="340297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Variabili indipendenti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93671" t="-81481" r="-305063" b="-125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91250" t="-81481" r="-201250" b="-125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294937" t="-81481" r="-103797" b="-125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390000" t="-81481" r="-2500" b="-12592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7887431"/>
                      </a:ext>
                    </a:extLst>
                  </a:tr>
                  <a:tr h="266560">
                    <a:tc rowSpan="2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370" t="-148485" r="-438356" b="-930303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0.0009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0" kern="100" dirty="0">
                              <a:effectLst/>
                              <a:latin typeface="Montserrat" pitchFamily="2" charset="77"/>
                            </a:rPr>
                            <a:t>0.0034†</a:t>
                          </a:r>
                          <a:endParaRPr lang="en-IT" sz="1000" b="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0.0811***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0.0162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15352228"/>
                      </a:ext>
                    </a:extLst>
                  </a:tr>
                  <a:tr h="145039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(0.0009)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(0.0020)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(0.0246)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(0.0132)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98041000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72143370"/>
                      </a:ext>
                    </a:extLst>
                  </a:tr>
                  <a:tr h="266560">
                    <a:tc rowSpan="2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370" t="-293750" r="-438356" b="-821875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-0.0015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-0.0041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-0.0633*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-0.0186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09196974"/>
                      </a:ext>
                    </a:extLst>
                  </a:tr>
                  <a:tr h="145039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(0.0016)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(0.0046)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(0.0311)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(0.0125)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30699170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07323541"/>
                      </a:ext>
                    </a:extLst>
                  </a:tr>
                  <a:tr h="266560">
                    <a:tc rowSpan="2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370" t="-418182" r="-438356" b="-660606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0.0007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0" kern="100" dirty="0">
                              <a:effectLst/>
                              <a:latin typeface="Montserrat" pitchFamily="2" charset="77"/>
                            </a:rPr>
                            <a:t>0.0063†</a:t>
                          </a:r>
                          <a:endParaRPr lang="en-IT" sz="1000" b="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-0.0119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0.0042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18531732"/>
                      </a:ext>
                    </a:extLst>
                  </a:tr>
                  <a:tr h="145039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(0.0011)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(0.0035)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(0.0520)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(0.0219)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52193603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4349637"/>
                      </a:ext>
                    </a:extLst>
                  </a:tr>
                  <a:tr h="266560">
                    <a:tc rowSpan="2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370" t="-554545" r="-438356" b="-524242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0.0486***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0.1292***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0.6138***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0.3246***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82833352"/>
                      </a:ext>
                    </a:extLst>
                  </a:tr>
                  <a:tr h="145039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(0.0041)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(0.0095)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(0.1252)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(0.0511)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4985643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2701692"/>
                      </a:ext>
                    </a:extLst>
                  </a:tr>
                  <a:tr h="266560">
                    <a:tc rowSpan="2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370" t="-712500" r="-4383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-0.0257***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-0.0613***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-0.6927***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   </a:t>
                          </a: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-0.2873***</a:t>
                          </a:r>
                          <a:endParaRPr lang="en-IT" sz="9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1689626"/>
                      </a:ext>
                    </a:extLst>
                  </a:tr>
                  <a:tr h="145039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(0.0041)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(0.0108)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(0.1391)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(0.0694)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9537718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0222896"/>
                      </a:ext>
                    </a:extLst>
                  </a:tr>
                  <a:tr h="266560">
                    <a:tc rowSpan="2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370" t="-824242" r="-438356" b="-254545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-0.0559***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0.0227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-0.3439**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-0.6227***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5109556"/>
                      </a:ext>
                    </a:extLst>
                  </a:tr>
                  <a:tr h="145039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(0.0075)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(0.0202)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(0.1326)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(0.0858)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7114129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3234125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33297424"/>
                      </a:ext>
                    </a:extLst>
                  </a:tr>
                  <a:tr h="30422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kern="100" dirty="0">
                              <a:effectLst/>
                              <a:latin typeface="Montserrat" pitchFamily="2" charset="77"/>
                            </a:rPr>
                            <a:t>N. Osservazioni</a:t>
                          </a:r>
                          <a:endParaRPr lang="en-IT" sz="10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12.832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12.873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12.790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12.832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981645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678172"/>
                      </a:ext>
                    </a:extLst>
                  </a:tr>
                  <a:tr h="146495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kern="100" dirty="0">
                              <a:effectLst/>
                              <a:latin typeface="Montserrat" pitchFamily="2" charset="77"/>
                            </a:rPr>
                            <a:t>R² (within)</a:t>
                          </a:r>
                          <a:endParaRPr lang="en-IT" sz="10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0.0613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0.0338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0.0191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0.0342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7944964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381077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3BC84CA8-6313-4096-A55A-52C5F6EABA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6939661"/>
                  </p:ext>
                </p:extLst>
              </p:nvPr>
            </p:nvGraphicFramePr>
            <p:xfrm>
              <a:off x="7717880" y="1153312"/>
              <a:ext cx="4032000" cy="4908053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008000">
                      <a:extLst>
                        <a:ext uri="{9D8B030D-6E8A-4147-A177-3AD203B41FA5}">
                          <a16:colId xmlns:a16="http://schemas.microsoft.com/office/drawing/2014/main" val="4116747472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483525118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3850729522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2542172119"/>
                        </a:ext>
                      </a:extLst>
                    </a:gridCol>
                  </a:tblGrid>
                  <a:tr h="281937">
                    <a:tc gridSpan="4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T" sz="1050" b="1" kern="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  <a:ea typeface="Times New Roman" panose="02020603050405020304" pitchFamily="18" charset="0"/>
                            </a:rPr>
                            <a:t>Variabile Dipendente (</a:t>
                          </a:r>
                          <a14:m>
                            <m:oMath xmlns:m="http://schemas.openxmlformats.org/officeDocument/2006/math">
                              <m:r>
                                <a:rPr lang="en-IT" sz="1600" b="1" i="1" kern="0" smtClean="0">
                                  <a:solidFill>
                                    <a:schemeClr val="accent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𝒕</m:t>
                              </m:r>
                              <m:r>
                                <a:rPr lang="en-IT" sz="1600" b="1" i="1" kern="0" smtClean="0">
                                  <a:solidFill>
                                    <a:schemeClr val="accent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it-IT" sz="1600" b="1" i="1" kern="0" smtClean="0">
                                  <a:solidFill>
                                    <a:schemeClr val="accent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en-IT" sz="1050" b="1" kern="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  <a:ea typeface="Times New Roman" panose="02020603050405020304" pitchFamily="18" charset="0"/>
                            </a:rPr>
                            <a:t>)</a:t>
                          </a:r>
                          <a:r>
                            <a:rPr lang="en-IT" sz="105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 </a:t>
                          </a:r>
                          <a:endParaRPr lang="en-IT" sz="1050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>
                            <a:lumMod val="40000"/>
                            <a:lumOff val="60000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>
                            <a:lumMod val="40000"/>
                            <a:lumOff val="60000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>
                            <a:lumMod val="40000"/>
                            <a:lumOff val="6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7205339"/>
                      </a:ext>
                    </a:extLst>
                  </a:tr>
                  <a:tr h="324645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𝐑𝐎𝐀</m:t>
                                    </m:r>
                                  </m:e>
                                  <m:sub>
                                    <m:r>
                                      <a:rPr lang="it-IT" sz="10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 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𝐭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it-IT" sz="10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𝐑𝐎𝐄</m:t>
                                    </m:r>
                                  </m:e>
                                  <m:sub>
                                    <m:r>
                                      <a:rPr lang="it-IT" sz="10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𝐭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it-IT" sz="10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𝐌𝐁𝐕𝐄𝐢</m:t>
                                    </m:r>
                                  </m:e>
                                  <m:sub>
                                    <m:r>
                                      <a:rPr lang="it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𝐭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it-IT" sz="10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IT" sz="1000" b="1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T" sz="1000" b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𝐓𝐨𝐛𝐢𝐧</m:t>
                                        </m:r>
                                      </m:e>
                                      <m:sup>
                                        <m:r>
                                          <a:rPr lang="en-IT" sz="1000" b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𝐬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𝐐</m:t>
                                    </m:r>
                                  </m:e>
                                  <m:sub>
                                    <m:r>
                                      <a:rPr lang="it-IT" sz="10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𝐭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it-IT" sz="10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7887431"/>
                      </a:ext>
                    </a:extLst>
                  </a:tr>
                  <a:tr h="2665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0.0016*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0.0036*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0.0686†</a:t>
                          </a:r>
                          <a:endParaRPr lang="en-IT" sz="900" b="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0.0176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15352228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(0.0008)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(0.0018)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(0.0376)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(0.0156)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98041000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72143370"/>
                      </a:ext>
                    </a:extLst>
                  </a:tr>
                  <a:tr h="2665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0.0033**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0.0085*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0.0661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0.0267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09196974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(0.0011)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(0.0040)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(0.0620)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(0.0255)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30699170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07323541"/>
                      </a:ext>
                    </a:extLst>
                  </a:tr>
                  <a:tr h="2665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0.0006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0.0004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-0.0147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-0.0068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18531732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(0.0024)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(0.0070)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(0.0206)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(0.0098)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52193603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4349637"/>
                      </a:ext>
                    </a:extLst>
                  </a:tr>
                  <a:tr h="2665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0.0145†</a:t>
                          </a:r>
                          <a:endParaRPr lang="en-IT" sz="900" b="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b="0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0.0109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0.1953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0.0930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82833352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(0.0086)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(0.0188)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(0.1223)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(0.0651)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4985643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2701692"/>
                      </a:ext>
                    </a:extLst>
                  </a:tr>
                  <a:tr h="2665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-0.0238**</a:t>
                          </a: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-0.0624***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-0.2791**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-0.1382***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1689626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(0.0027)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(0.0118)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(0.0887)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(0.0336)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9537718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0222896"/>
                      </a:ext>
                    </a:extLst>
                  </a:tr>
                  <a:tr h="2665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0.0258†</a:t>
                          </a:r>
                          <a:endParaRPr lang="en-IT" sz="900" b="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0.0413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-0.1667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0.0363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5109556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(0.0144)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(0.0529)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(0.3476)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(0.1097)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7114129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3234125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33297424"/>
                      </a:ext>
                    </a:extLst>
                  </a:tr>
                  <a:tr h="30600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7804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7834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7792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7804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981645"/>
                      </a:ext>
                    </a:extLst>
                  </a:tr>
                  <a:tr h="1512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7141431"/>
                      </a:ext>
                    </a:extLst>
                  </a:tr>
                  <a:tr h="14760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  0.0210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0.0140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0.0034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0.0050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7944964"/>
                      </a:ext>
                    </a:extLst>
                  </a:tr>
                  <a:tr h="1512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39325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3BC84CA8-6313-4096-A55A-52C5F6EABA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6939661"/>
                  </p:ext>
                </p:extLst>
              </p:nvPr>
            </p:nvGraphicFramePr>
            <p:xfrm>
              <a:off x="7717880" y="1153312"/>
              <a:ext cx="4032000" cy="4908053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008000">
                      <a:extLst>
                        <a:ext uri="{9D8B030D-6E8A-4147-A177-3AD203B41FA5}">
                          <a16:colId xmlns:a16="http://schemas.microsoft.com/office/drawing/2014/main" val="4116747472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483525118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3850729522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2542172119"/>
                        </a:ext>
                      </a:extLst>
                    </a:gridCol>
                  </a:tblGrid>
                  <a:tr h="281937">
                    <a:tc gridSpan="4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r="-313" b="-166818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>
                            <a:lumMod val="40000"/>
                            <a:lumOff val="60000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>
                            <a:lumMod val="40000"/>
                            <a:lumOff val="60000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>
                            <a:lumMod val="40000"/>
                            <a:lumOff val="6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7205339"/>
                      </a:ext>
                    </a:extLst>
                  </a:tr>
                  <a:tr h="340297"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t="-81481" r="-300000" b="-125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0000" t="-81481" r="-200000" b="-125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202532" t="-81481" r="-102532" b="-125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298750" t="-81481" r="-1250" b="-12592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7887431"/>
                      </a:ext>
                    </a:extLst>
                  </a:tr>
                  <a:tr h="2665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0.0016*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0.0036*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0.0686†</a:t>
                          </a:r>
                          <a:endParaRPr lang="en-IT" sz="900" b="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0.0176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15352228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(0.0008)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(0.0018)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(0.0376)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(0.0156)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98041000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72143370"/>
                      </a:ext>
                    </a:extLst>
                  </a:tr>
                  <a:tr h="2665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0.0033**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0.0085*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0.0661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0.0267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09196974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(0.0011)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(0.0040)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(0.0620)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(0.0255)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30699170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07323541"/>
                      </a:ext>
                    </a:extLst>
                  </a:tr>
                  <a:tr h="2665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0.0006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0.0004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-0.0147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-0.0068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18531732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(0.0024)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(0.0070)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(0.0206)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(0.0098)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52193603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4349637"/>
                      </a:ext>
                    </a:extLst>
                  </a:tr>
                  <a:tr h="2665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0.0145†</a:t>
                          </a:r>
                          <a:endParaRPr lang="en-IT" sz="900" b="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b="0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0.0109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0.1953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0.0930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82833352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(0.0086)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(0.0188)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(0.1223)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(0.0651)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4985643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2701692"/>
                      </a:ext>
                    </a:extLst>
                  </a:tr>
                  <a:tr h="2665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-0.0238**</a:t>
                          </a: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-0.0624***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-0.2791**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-0.1382***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1689626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(0.0027)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(0.0118)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(0.0887)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(0.0336)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9537718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0222896"/>
                      </a:ext>
                    </a:extLst>
                  </a:tr>
                  <a:tr h="2665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0.0258†</a:t>
                          </a:r>
                          <a:endParaRPr lang="en-IT" sz="900" b="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0.0413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-0.1667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0.0363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5109556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(0.0144)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(0.0529)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(0.3476)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(0.1097)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7114129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3234125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33297424"/>
                      </a:ext>
                    </a:extLst>
                  </a:tr>
                  <a:tr h="30600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7804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7834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7792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7804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981645"/>
                      </a:ext>
                    </a:extLst>
                  </a:tr>
                  <a:tr h="1512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7141431"/>
                      </a:ext>
                    </a:extLst>
                  </a:tr>
                  <a:tr h="14760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  0.0210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0.0140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0.0034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0.0050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7944964"/>
                      </a:ext>
                    </a:extLst>
                  </a:tr>
                  <a:tr h="1512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39325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855F0C3-0BE1-359B-7CE4-9C5359B3656B}"/>
              </a:ext>
            </a:extLst>
          </p:cNvPr>
          <p:cNvSpPr/>
          <p:nvPr/>
        </p:nvSpPr>
        <p:spPr>
          <a:xfrm>
            <a:off x="7845867" y="2382210"/>
            <a:ext cx="1774871" cy="38151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6578D1-902A-7145-DEEE-9774DA1D407A}"/>
              </a:ext>
            </a:extLst>
          </p:cNvPr>
          <p:cNvSpPr txBox="1"/>
          <p:nvPr/>
        </p:nvSpPr>
        <p:spPr>
          <a:xfrm>
            <a:off x="9165601" y="6231932"/>
            <a:ext cx="25842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T" sz="800" i="1" dirty="0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†</a:t>
            </a:r>
            <a:r>
              <a:rPr lang="en-IT" sz="1000" i="1" dirty="0">
                <a:solidFill>
                  <a:srgbClr val="0E2841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 </a:t>
            </a:r>
            <a:r>
              <a:rPr lang="it-IT" sz="900" i="1" dirty="0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 </a:t>
            </a:r>
            <a:r>
              <a:rPr lang="it-IT" sz="900" i="1" dirty="0" err="1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p</a:t>
            </a:r>
            <a:r>
              <a:rPr lang="it-IT" sz="900" i="1" dirty="0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 &lt; 0.1, * </a:t>
            </a:r>
            <a:r>
              <a:rPr lang="it-IT" sz="900" i="1" dirty="0" err="1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p</a:t>
            </a:r>
            <a:r>
              <a:rPr lang="it-IT" sz="900" i="1" dirty="0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 &lt;  0.05, ** </a:t>
            </a:r>
            <a:r>
              <a:rPr lang="it-IT" sz="900" i="1" dirty="0" err="1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p</a:t>
            </a:r>
            <a:r>
              <a:rPr lang="it-IT" sz="900" i="1" dirty="0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 &lt; 0.01, *** </a:t>
            </a:r>
            <a:r>
              <a:rPr lang="it-IT" sz="900" i="1" dirty="0" err="1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p</a:t>
            </a:r>
            <a:r>
              <a:rPr lang="it-IT" sz="900" i="1" dirty="0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 &lt; 0.001</a:t>
            </a:r>
            <a:endParaRPr lang="en-IT" sz="1400" dirty="0">
              <a:effectLst/>
              <a:latin typeface="Montserrat" pitchFamily="2" charset="77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49810-B3E0-800F-C816-741377714BF0}"/>
              </a:ext>
            </a:extLst>
          </p:cNvPr>
          <p:cNvSpPr txBox="1"/>
          <p:nvPr/>
        </p:nvSpPr>
        <p:spPr>
          <a:xfrm>
            <a:off x="1330613" y="6142507"/>
            <a:ext cx="370360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b="1" dirty="0">
                <a:solidFill>
                  <a:srgbClr val="000000"/>
                </a:solidFill>
                <a:latin typeface="Montserrat" pitchFamily="2" charset="77"/>
                <a:ea typeface="Times New Roman" panose="02020603050405020304" pitchFamily="18" charset="0"/>
              </a:rPr>
              <a:t>Note</a:t>
            </a:r>
            <a:r>
              <a:rPr lang="it-IT" sz="1000" dirty="0">
                <a:solidFill>
                  <a:srgbClr val="000000"/>
                </a:solidFill>
                <a:latin typeface="Montserrat" pitchFamily="2" charset="77"/>
                <a:ea typeface="Times New Roman" panose="02020603050405020304" pitchFamily="18" charset="0"/>
              </a:rPr>
              <a:t>:</a:t>
            </a:r>
          </a:p>
          <a:p>
            <a:endParaRPr lang="it-IT" sz="300" dirty="0">
              <a:solidFill>
                <a:srgbClr val="000000"/>
              </a:solidFill>
              <a:latin typeface="Montserrat" pitchFamily="2" charset="77"/>
              <a:ea typeface="Times New Roman" panose="02020603050405020304" pitchFamily="18" charset="0"/>
            </a:endParaRPr>
          </a:p>
          <a:p>
            <a:pPr marL="171450" indent="-171450">
              <a:buFont typeface="Wingdings" pitchFamily="2" charset="2"/>
              <a:buChar char="Ø"/>
            </a:pPr>
            <a:r>
              <a:rPr lang="it-IT" sz="1000" dirty="0">
                <a:solidFill>
                  <a:srgbClr val="000000"/>
                </a:solidFill>
                <a:latin typeface="Montserrat" pitchFamily="2" charset="77"/>
                <a:ea typeface="Times New Roman" panose="02020603050405020304" pitchFamily="18" charset="0"/>
              </a:rPr>
              <a:t>Modelli a effetti fissi a due vie (impresa e anno).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it-IT" sz="1000" dirty="0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Errori standard robusti </a:t>
            </a:r>
            <a:r>
              <a:rPr lang="it-IT" sz="1000" i="1" dirty="0" err="1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Driscoll</a:t>
            </a:r>
            <a:r>
              <a:rPr lang="it-IT" sz="1000" i="1" dirty="0">
                <a:solidFill>
                  <a:srgbClr val="000000"/>
                </a:solidFill>
                <a:latin typeface="Montserrat" pitchFamily="2" charset="77"/>
                <a:ea typeface="Times New Roman" panose="02020603050405020304" pitchFamily="18" charset="0"/>
              </a:rPr>
              <a:t>–</a:t>
            </a:r>
            <a:r>
              <a:rPr lang="it-IT" sz="1000" i="1" dirty="0" err="1">
                <a:solidFill>
                  <a:srgbClr val="000000"/>
                </a:solidFill>
                <a:latin typeface="Montserrat" pitchFamily="2" charset="77"/>
                <a:ea typeface="Times New Roman" panose="02020603050405020304" pitchFamily="18" charset="0"/>
              </a:rPr>
              <a:t>Kraay</a:t>
            </a:r>
            <a:r>
              <a:rPr lang="it-IT" sz="1000" i="1" dirty="0">
                <a:solidFill>
                  <a:srgbClr val="000000"/>
                </a:solidFill>
                <a:latin typeface="Montserrat" pitchFamily="2" charset="77"/>
                <a:ea typeface="Times New Roman" panose="02020603050405020304" pitchFamily="18" charset="0"/>
              </a:rPr>
              <a:t> </a:t>
            </a:r>
            <a:r>
              <a:rPr lang="it-IT" sz="1000" dirty="0">
                <a:solidFill>
                  <a:srgbClr val="000000"/>
                </a:solidFill>
                <a:latin typeface="Montserrat" pitchFamily="2" charset="77"/>
                <a:ea typeface="Times New Roman" panose="02020603050405020304" pitchFamily="18" charset="0"/>
              </a:rPr>
              <a:t>tra parentesi</a:t>
            </a:r>
            <a:r>
              <a:rPr lang="it-IT" sz="1000" i="1" dirty="0">
                <a:solidFill>
                  <a:srgbClr val="000000"/>
                </a:solidFill>
                <a:latin typeface="Montserrat" pitchFamily="2" charset="77"/>
                <a:ea typeface="Times New Roman" panose="02020603050405020304" pitchFamily="18" charset="0"/>
              </a:rPr>
              <a:t>.</a:t>
            </a:r>
            <a:endParaRPr lang="en-IT" dirty="0">
              <a:effectLst/>
              <a:latin typeface="Montserrat" pitchFamily="2" charset="77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704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CD1F8-CDB6-AA36-789A-C9DDF6A0E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ughnut 5">
            <a:extLst>
              <a:ext uri="{FF2B5EF4-FFF2-40B4-BE49-F238E27FC236}">
                <a16:creationId xmlns:a16="http://schemas.microsoft.com/office/drawing/2014/main" id="{E6FEE189-3313-887F-AC9F-094CA37A653D}"/>
              </a:ext>
            </a:extLst>
          </p:cNvPr>
          <p:cNvSpPr/>
          <p:nvPr/>
        </p:nvSpPr>
        <p:spPr>
          <a:xfrm>
            <a:off x="-2510589" y="701842"/>
            <a:ext cx="5021179" cy="5021179"/>
          </a:xfrm>
          <a:prstGeom prst="donu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B22A843C-FC69-54AA-33C6-FDA2E8776468}"/>
              </a:ext>
            </a:extLst>
          </p:cNvPr>
          <p:cNvSpPr/>
          <p:nvPr/>
        </p:nvSpPr>
        <p:spPr>
          <a:xfrm rot="4667719">
            <a:off x="-2759242" y="453189"/>
            <a:ext cx="5518483" cy="5518483"/>
          </a:xfrm>
          <a:prstGeom prst="blockArc">
            <a:avLst>
              <a:gd name="adj1" fmla="val 19356885"/>
              <a:gd name="adj2" fmla="val 53712"/>
              <a:gd name="adj3" fmla="val 31393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pic>
        <p:nvPicPr>
          <p:cNvPr id="12" name="Graphic 11" descr="Briefcase with solid fill">
            <a:extLst>
              <a:ext uri="{FF2B5EF4-FFF2-40B4-BE49-F238E27FC236}">
                <a16:creationId xmlns:a16="http://schemas.microsoft.com/office/drawing/2014/main" id="{2FC41150-0C18-7327-12AC-CAA7B1489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105" y="1247714"/>
            <a:ext cx="603076" cy="603076"/>
          </a:xfrm>
          <a:prstGeom prst="rect">
            <a:avLst/>
          </a:prstGeom>
        </p:spPr>
      </p:pic>
      <p:pic>
        <p:nvPicPr>
          <p:cNvPr id="13" name="Graphic 12" descr="Gears with solid fill">
            <a:extLst>
              <a:ext uri="{FF2B5EF4-FFF2-40B4-BE49-F238E27FC236}">
                <a16:creationId xmlns:a16="http://schemas.microsoft.com/office/drawing/2014/main" id="{16D74771-9970-9A9E-DA7D-561977D77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0613" y="2131244"/>
            <a:ext cx="603077" cy="603077"/>
          </a:xfrm>
          <a:prstGeom prst="rect">
            <a:avLst/>
          </a:prstGeom>
        </p:spPr>
      </p:pic>
      <p:pic>
        <p:nvPicPr>
          <p:cNvPr id="14" name="Graphic 13" descr="Abacus with solid fill">
            <a:extLst>
              <a:ext uri="{FF2B5EF4-FFF2-40B4-BE49-F238E27FC236}">
                <a16:creationId xmlns:a16="http://schemas.microsoft.com/office/drawing/2014/main" id="{A875AE7D-9431-F6DE-5C30-C745B1713D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30613" y="3520602"/>
            <a:ext cx="603077" cy="603077"/>
          </a:xfrm>
          <a:prstGeom prst="rect">
            <a:avLst/>
          </a:prstGeom>
        </p:spPr>
      </p:pic>
      <p:pic>
        <p:nvPicPr>
          <p:cNvPr id="15" name="Graphic 14" descr="Bar chart with solid fill">
            <a:extLst>
              <a:ext uri="{FF2B5EF4-FFF2-40B4-BE49-F238E27FC236}">
                <a16:creationId xmlns:a16="http://schemas.microsoft.com/office/drawing/2014/main" id="{63BEAB5E-1351-6765-9A8D-00CB9B26A8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8104" y="4394551"/>
            <a:ext cx="872388" cy="8723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5E696AA-0A60-E819-31EC-DC73796DC067}"/>
              </a:ext>
            </a:extLst>
          </p:cNvPr>
          <p:cNvSpPr/>
          <p:nvPr/>
        </p:nvSpPr>
        <p:spPr>
          <a:xfrm>
            <a:off x="4139382" y="-216310"/>
            <a:ext cx="8760541" cy="1083639"/>
          </a:xfrm>
          <a:prstGeom prst="rect">
            <a:avLst/>
          </a:prstGeom>
          <a:solidFill>
            <a:srgbClr val="E7E6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Risultati modelli econometrici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5376B82-E7A6-87DE-599B-FAEB38675D51}"/>
              </a:ext>
            </a:extLst>
          </p:cNvPr>
          <p:cNvGrpSpPr/>
          <p:nvPr/>
        </p:nvGrpSpPr>
        <p:grpSpPr>
          <a:xfrm>
            <a:off x="-673125" y="57287"/>
            <a:ext cx="3254142" cy="261610"/>
            <a:chOff x="-673125" y="57287"/>
            <a:chExt cx="3254142" cy="26161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CA63080-D3DF-8CCB-9E6C-7FE88DA3B5B0}"/>
                </a:ext>
              </a:extLst>
            </p:cNvPr>
            <p:cNvSpPr/>
            <p:nvPr/>
          </p:nvSpPr>
          <p:spPr>
            <a:xfrm>
              <a:off x="-673125" y="71973"/>
              <a:ext cx="3254142" cy="232239"/>
            </a:xfrm>
            <a:prstGeom prst="round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A7C0EC-AC53-7C5C-23EC-E41CD8FA659E}"/>
                </a:ext>
              </a:extLst>
            </p:cNvPr>
            <p:cNvSpPr txBox="1"/>
            <p:nvPr/>
          </p:nvSpPr>
          <p:spPr>
            <a:xfrm>
              <a:off x="128039" y="57287"/>
              <a:ext cx="22189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100" b="1" dirty="0">
                  <a:solidFill>
                    <a:schemeClr val="bg1"/>
                  </a:solidFill>
                  <a:latin typeface="Montserrat" pitchFamily="2" charset="77"/>
                </a:rPr>
                <a:t>Presentazione – I parte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C15DE05-31B1-6D7B-50F8-739D45A4B9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0207128"/>
                  </p:ext>
                </p:extLst>
              </p:nvPr>
            </p:nvGraphicFramePr>
            <p:xfrm>
              <a:off x="2766994" y="1153312"/>
              <a:ext cx="4950886" cy="4907839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918886">
                      <a:extLst>
                        <a:ext uri="{9D8B030D-6E8A-4147-A177-3AD203B41FA5}">
                          <a16:colId xmlns:a16="http://schemas.microsoft.com/office/drawing/2014/main" val="1587234332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4116747472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483525118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3850729522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2542172119"/>
                        </a:ext>
                      </a:extLst>
                    </a:gridCol>
                  </a:tblGrid>
                  <a:tr h="281937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4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T" sz="1050" b="1" kern="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  <a:ea typeface="Times New Roman" panose="02020603050405020304" pitchFamily="18" charset="0"/>
                            </a:rPr>
                            <a:t>Variabile Dipendente (</a:t>
                          </a:r>
                          <a14:m>
                            <m:oMath xmlns:m="http://schemas.openxmlformats.org/officeDocument/2006/math">
                              <m:r>
                                <a:rPr lang="en-IT" sz="1600" b="1" i="1" kern="0" smtClean="0">
                                  <a:solidFill>
                                    <a:schemeClr val="accent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𝒕</m:t>
                              </m:r>
                              <m:r>
                                <a:rPr lang="en-IT" sz="1600" b="1" i="1" kern="0" smtClean="0">
                                  <a:solidFill>
                                    <a:schemeClr val="accent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IT" sz="1600" b="1" i="1" kern="0" smtClean="0">
                                  <a:solidFill>
                                    <a:schemeClr val="accent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en-IT" sz="1050" b="1" kern="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  <a:ea typeface="Times New Roman" panose="02020603050405020304" pitchFamily="18" charset="0"/>
                            </a:rPr>
                            <a:t>)</a:t>
                          </a:r>
                          <a:r>
                            <a:rPr lang="en-IT" sz="105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 </a:t>
                          </a:r>
                          <a:endParaRPr lang="en-IT" sz="1050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/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/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/>
                    </a:tc>
                    <a:extLst>
                      <a:ext uri="{0D108BD9-81ED-4DB2-BD59-A6C34878D82A}">
                        <a16:rowId xmlns:a16="http://schemas.microsoft.com/office/drawing/2014/main" val="2427205339"/>
                      </a:ext>
                    </a:extLst>
                  </a:tr>
                  <a:tr h="324645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Variabili indipendenti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𝐑𝐎𝐀</m:t>
                                    </m:r>
                                  </m:e>
                                  <m:sub>
                                    <m:r>
                                      <a:rPr lang="it-IT" sz="10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 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𝐭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𝐑𝐎𝐄</m:t>
                                    </m:r>
                                  </m:e>
                                  <m:sub>
                                    <m:r>
                                      <a:rPr lang="it-IT" sz="10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𝐭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𝐌𝐁𝐕𝐄𝐢</m:t>
                                    </m:r>
                                  </m:e>
                                  <m:sub>
                                    <m:r>
                                      <a:rPr lang="it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𝐭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IT" sz="1000" b="1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T" sz="1000" b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𝐓𝐨𝐛𝐢𝐧</m:t>
                                        </m:r>
                                      </m:e>
                                      <m:sup>
                                        <m:r>
                                          <a:rPr lang="en-IT" sz="1000" b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𝐬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𝐐</m:t>
                                    </m:r>
                                  </m:e>
                                  <m:sub>
                                    <m:r>
                                      <a:rPr lang="it-IT" sz="10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𝐭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7887431"/>
                      </a:ext>
                    </a:extLst>
                  </a:tr>
                  <a:tr h="266560">
                    <a:tc rowSpan="2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𝑮𝑷𝑰</m:t>
                                    </m:r>
                                  </m:e>
                                  <m:sub>
                                    <m: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00" b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b="1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0.0009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0" kern="100" dirty="0">
                              <a:effectLst/>
                              <a:latin typeface="Montserrat" pitchFamily="2" charset="77"/>
                            </a:rPr>
                            <a:t>0.0034†</a:t>
                          </a:r>
                          <a:endParaRPr lang="en-IT" sz="1000" b="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0.0811***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0.0162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15352228"/>
                      </a:ext>
                    </a:extLst>
                  </a:tr>
                  <a:tr h="145039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(0.0009)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(0.0020)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(0.0246)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(0.0132)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98041000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72143370"/>
                      </a:ext>
                    </a:extLst>
                  </a:tr>
                  <a:tr h="266560">
                    <a:tc rowSpan="2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𝑮𝒓𝒆𝒆𝒏𝑾𝒂𝒔𝒉</m:t>
                                    </m:r>
                                  </m:e>
                                  <m:sub>
                                    <m: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00" b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b="1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-0.0015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-0.0041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-0.0633*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-0.0186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09196974"/>
                      </a:ext>
                    </a:extLst>
                  </a:tr>
                  <a:tr h="145039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(0.0016)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(0.0046)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(0.0311)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(0.0125)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30699170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07323541"/>
                      </a:ext>
                    </a:extLst>
                  </a:tr>
                  <a:tr h="266560">
                    <a:tc rowSpan="2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𝑩𝒓𝒐𝒘𝒏𝑾𝒂𝒔𝒉</m:t>
                                    </m:r>
                                  </m:e>
                                  <m:sub>
                                    <m: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00" b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b="1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0.0007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0" kern="100" dirty="0">
                              <a:effectLst/>
                              <a:latin typeface="Montserrat" pitchFamily="2" charset="77"/>
                            </a:rPr>
                            <a:t>0.0063†</a:t>
                          </a:r>
                          <a:endParaRPr lang="en-IT" sz="1000" b="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-0.0119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0.0042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18531732"/>
                      </a:ext>
                    </a:extLst>
                  </a:tr>
                  <a:tr h="145039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(0.0011)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(0.0035)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(0.0520)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(0.0219)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52193603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4349637"/>
                      </a:ext>
                    </a:extLst>
                  </a:tr>
                  <a:tr h="266560">
                    <a:tc rowSpan="2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Sales</m:t>
                                    </m:r>
                                    <m: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Growth</m:t>
                                    </m:r>
                                  </m:e>
                                  <m:sub>
                                    <m: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0.0486***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0.1292***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0.6138***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0.3246***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82833352"/>
                      </a:ext>
                    </a:extLst>
                  </a:tr>
                  <a:tr h="145039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(0.0041)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(0.0095)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(0.1252)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(0.0511)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4985643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2701692"/>
                      </a:ext>
                    </a:extLst>
                  </a:tr>
                  <a:tr h="266560">
                    <a:tc rowSpan="2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Firm</m:t>
                                    </m:r>
                                    <m: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Size</m:t>
                                    </m:r>
                                  </m:e>
                                  <m:sub>
                                    <m: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-0.0257***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-0.0613***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-0.6927***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   </a:t>
                          </a: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-0.2873***</a:t>
                          </a:r>
                          <a:endParaRPr lang="en-IT" sz="9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1689626"/>
                      </a:ext>
                    </a:extLst>
                  </a:tr>
                  <a:tr h="145039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(0.0041)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(0.0108)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(0.1391)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(0.0694)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9537718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0222896"/>
                      </a:ext>
                    </a:extLst>
                  </a:tr>
                  <a:tr h="266560">
                    <a:tc rowSpan="2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Leverage</m:t>
                                    </m:r>
                                  </m:e>
                                  <m:sub>
                                    <m: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T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-0.0559***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0.0227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-0.3439**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-0.6227***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5109556"/>
                      </a:ext>
                    </a:extLst>
                  </a:tr>
                  <a:tr h="145039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(0.0075)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(0.0202)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(0.1326)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(0.0858)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7114129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3234125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33297424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kern="100" dirty="0">
                              <a:effectLst/>
                              <a:latin typeface="Montserrat" pitchFamily="2" charset="77"/>
                            </a:rPr>
                            <a:t>N. Osservazioni</a:t>
                          </a:r>
                          <a:endParaRPr lang="en-IT" sz="10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12.832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12.873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12.790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12.832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981645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678172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kern="100" dirty="0">
                              <a:effectLst/>
                              <a:latin typeface="Montserrat" pitchFamily="2" charset="77"/>
                            </a:rPr>
                            <a:t>R² (within)</a:t>
                          </a:r>
                          <a:endParaRPr lang="en-IT" sz="10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0.0613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0.0338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0.0191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0.0342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7944964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381077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C15DE05-31B1-6D7B-50F8-739D45A4B9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0207128"/>
                  </p:ext>
                </p:extLst>
              </p:nvPr>
            </p:nvGraphicFramePr>
            <p:xfrm>
              <a:off x="2766994" y="1153312"/>
              <a:ext cx="4950886" cy="4907839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918886">
                      <a:extLst>
                        <a:ext uri="{9D8B030D-6E8A-4147-A177-3AD203B41FA5}">
                          <a16:colId xmlns:a16="http://schemas.microsoft.com/office/drawing/2014/main" val="1587234332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4116747472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483525118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3850729522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2542172119"/>
                        </a:ext>
                      </a:extLst>
                    </a:gridCol>
                  </a:tblGrid>
                  <a:tr h="281937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23270" r="-629" b="-166818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/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/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/>
                    </a:tc>
                    <a:extLst>
                      <a:ext uri="{0D108BD9-81ED-4DB2-BD59-A6C34878D82A}">
                        <a16:rowId xmlns:a16="http://schemas.microsoft.com/office/drawing/2014/main" val="2427205339"/>
                      </a:ext>
                    </a:extLst>
                  </a:tr>
                  <a:tr h="340297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Variabili indipendenti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93671" t="-81481" r="-305063" b="-125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91250" t="-81481" r="-201250" b="-125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294937" t="-81481" r="-103797" b="-125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390000" t="-81481" r="-2500" b="-12592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7887431"/>
                      </a:ext>
                    </a:extLst>
                  </a:tr>
                  <a:tr h="266560">
                    <a:tc rowSpan="2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370" t="-148485" r="-438356" b="-930303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0.0009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0" kern="100" dirty="0">
                              <a:effectLst/>
                              <a:latin typeface="Montserrat" pitchFamily="2" charset="77"/>
                            </a:rPr>
                            <a:t>0.0034†</a:t>
                          </a:r>
                          <a:endParaRPr lang="en-IT" sz="1000" b="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0.0811***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0.0162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15352228"/>
                      </a:ext>
                    </a:extLst>
                  </a:tr>
                  <a:tr h="145039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(0.0009)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(0.0020)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(0.0246)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(0.0132)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98041000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72143370"/>
                      </a:ext>
                    </a:extLst>
                  </a:tr>
                  <a:tr h="266560">
                    <a:tc rowSpan="2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370" t="-293750" r="-438356" b="-821875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-0.0015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-0.0041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-0.0633*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-0.0186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09196974"/>
                      </a:ext>
                    </a:extLst>
                  </a:tr>
                  <a:tr h="145039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(0.0016)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(0.0046)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(0.0311)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(0.0125)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30699170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07323541"/>
                      </a:ext>
                    </a:extLst>
                  </a:tr>
                  <a:tr h="266560">
                    <a:tc rowSpan="2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370" t="-418182" r="-438356" b="-660606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0.0007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0" kern="100" dirty="0">
                              <a:effectLst/>
                              <a:latin typeface="Montserrat" pitchFamily="2" charset="77"/>
                            </a:rPr>
                            <a:t>0.0063†</a:t>
                          </a:r>
                          <a:endParaRPr lang="en-IT" sz="1000" b="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-0.0119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0.0042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18531732"/>
                      </a:ext>
                    </a:extLst>
                  </a:tr>
                  <a:tr h="145039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(0.0011)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(0.0035)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(0.0520)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(0.0219)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52193603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4349637"/>
                      </a:ext>
                    </a:extLst>
                  </a:tr>
                  <a:tr h="266560">
                    <a:tc rowSpan="2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370" t="-554545" r="-438356" b="-524242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0.0486***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0.1292***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0.6138***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0.3246***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82833352"/>
                      </a:ext>
                    </a:extLst>
                  </a:tr>
                  <a:tr h="145039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(0.0041)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(0.0095)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(0.1252)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(0.0511)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4985643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2701692"/>
                      </a:ext>
                    </a:extLst>
                  </a:tr>
                  <a:tr h="266560">
                    <a:tc rowSpan="2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370" t="-712500" r="-4383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-0.0257***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-0.0613***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-0.6927***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   </a:t>
                          </a: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-0.2873***</a:t>
                          </a:r>
                          <a:endParaRPr lang="en-IT" sz="9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1689626"/>
                      </a:ext>
                    </a:extLst>
                  </a:tr>
                  <a:tr h="145039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(0.0041)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(0.0108)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(0.1391)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(0.0694)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9537718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0222896"/>
                      </a:ext>
                    </a:extLst>
                  </a:tr>
                  <a:tr h="266560">
                    <a:tc rowSpan="2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370" t="-824242" r="-438356" b="-254545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-0.0559***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0.0227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-0.3439**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-0.6227***</a:t>
                          </a:r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5109556"/>
                      </a:ext>
                    </a:extLst>
                  </a:tr>
                  <a:tr h="145039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(0.0075)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(0.0202)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(0.1326)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</a:rPr>
                            <a:t>(0.0858)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7114129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3234125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33297424"/>
                      </a:ext>
                    </a:extLst>
                  </a:tr>
                  <a:tr h="30422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kern="100" dirty="0">
                              <a:effectLst/>
                              <a:latin typeface="Montserrat" pitchFamily="2" charset="77"/>
                            </a:rPr>
                            <a:t>N. Osservazioni</a:t>
                          </a:r>
                          <a:endParaRPr lang="en-IT" sz="10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12.832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12.873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12.790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12.832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981645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678172"/>
                      </a:ext>
                    </a:extLst>
                  </a:tr>
                  <a:tr h="146495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kern="100" dirty="0">
                              <a:effectLst/>
                              <a:latin typeface="Montserrat" pitchFamily="2" charset="77"/>
                            </a:rPr>
                            <a:t>R² (within)</a:t>
                          </a:r>
                          <a:endParaRPr lang="en-IT" sz="10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0.0613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0.0338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0.0191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0.0342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7944964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381077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DDC8E032-DE0E-8F90-A37E-0DBB3C9A8C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1448030"/>
                  </p:ext>
                </p:extLst>
              </p:nvPr>
            </p:nvGraphicFramePr>
            <p:xfrm>
              <a:off x="7717880" y="1153312"/>
              <a:ext cx="4032000" cy="4908053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008000">
                      <a:extLst>
                        <a:ext uri="{9D8B030D-6E8A-4147-A177-3AD203B41FA5}">
                          <a16:colId xmlns:a16="http://schemas.microsoft.com/office/drawing/2014/main" val="4116747472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483525118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3850729522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2542172119"/>
                        </a:ext>
                      </a:extLst>
                    </a:gridCol>
                  </a:tblGrid>
                  <a:tr h="281937">
                    <a:tc gridSpan="4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T" sz="1050" b="1" kern="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  <a:ea typeface="Times New Roman" panose="02020603050405020304" pitchFamily="18" charset="0"/>
                            </a:rPr>
                            <a:t>Variabile Dipendente (</a:t>
                          </a:r>
                          <a14:m>
                            <m:oMath xmlns:m="http://schemas.openxmlformats.org/officeDocument/2006/math">
                              <m:r>
                                <a:rPr lang="en-IT" sz="1600" b="1" i="1" kern="0" smtClean="0">
                                  <a:solidFill>
                                    <a:schemeClr val="accent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𝒕</m:t>
                              </m:r>
                              <m:r>
                                <a:rPr lang="en-IT" sz="1600" b="1" i="1" kern="0" smtClean="0">
                                  <a:solidFill>
                                    <a:schemeClr val="accent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it-IT" sz="1600" b="1" i="1" kern="0" smtClean="0">
                                  <a:solidFill>
                                    <a:schemeClr val="accent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en-IT" sz="1050" b="1" kern="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  <a:ea typeface="Times New Roman" panose="02020603050405020304" pitchFamily="18" charset="0"/>
                            </a:rPr>
                            <a:t>)</a:t>
                          </a:r>
                          <a:r>
                            <a:rPr lang="en-IT" sz="105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 </a:t>
                          </a:r>
                          <a:endParaRPr lang="en-IT" sz="1050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>
                            <a:lumMod val="40000"/>
                            <a:lumOff val="60000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>
                            <a:lumMod val="40000"/>
                            <a:lumOff val="60000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>
                            <a:lumMod val="40000"/>
                            <a:lumOff val="6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7205339"/>
                      </a:ext>
                    </a:extLst>
                  </a:tr>
                  <a:tr h="324645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𝐑𝐎𝐀</m:t>
                                    </m:r>
                                  </m:e>
                                  <m:sub>
                                    <m:r>
                                      <a:rPr lang="it-IT" sz="10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 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𝐭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it-IT" sz="10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𝐑𝐎𝐄</m:t>
                                    </m:r>
                                  </m:e>
                                  <m:sub>
                                    <m:r>
                                      <a:rPr lang="it-IT" sz="10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𝐭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it-IT" sz="10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𝐌𝐁𝐕𝐄𝐢</m:t>
                                    </m:r>
                                  </m:e>
                                  <m:sub>
                                    <m:r>
                                      <a:rPr lang="it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𝐭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it-IT" sz="10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T" sz="1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IT" sz="1000" b="1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T" sz="1000" b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𝐓𝐨𝐛𝐢𝐧</m:t>
                                        </m:r>
                                      </m:e>
                                      <m:sup>
                                        <m:r>
                                          <a:rPr lang="en-IT" sz="1000" b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𝐬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𝐐</m:t>
                                    </m:r>
                                  </m:e>
                                  <m:sub>
                                    <m:r>
                                      <a:rPr lang="it-IT" sz="10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𝐭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it-IT" sz="10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1000" b="1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7887431"/>
                      </a:ext>
                    </a:extLst>
                  </a:tr>
                  <a:tr h="2665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0.0016*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0.0036*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0.0686†</a:t>
                          </a:r>
                          <a:endParaRPr lang="en-IT" sz="900" b="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0.0176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15352228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(0.0008)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(0.0018)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(0.0376)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(0.0156)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98041000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72143370"/>
                      </a:ext>
                    </a:extLst>
                  </a:tr>
                  <a:tr h="2665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0.0033**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0.0085*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0.0661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0.0267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09196974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(0.0011)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(0.0040)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(0.0620)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(0.0255)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30699170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07323541"/>
                      </a:ext>
                    </a:extLst>
                  </a:tr>
                  <a:tr h="2665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0.0006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0.0004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-0.0147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-0.0068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18531732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(0.0024)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(0.0070)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(0.0206)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(0.0098)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52193603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4349637"/>
                      </a:ext>
                    </a:extLst>
                  </a:tr>
                  <a:tr h="2665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0.0145†</a:t>
                          </a:r>
                          <a:endParaRPr lang="en-IT" sz="900" b="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0.0109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0.1953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0.0930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82833352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(0.0086)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(0.0188)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(0.1223)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(0.0651)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4985643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2701692"/>
                      </a:ext>
                    </a:extLst>
                  </a:tr>
                  <a:tr h="2665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-0.0238**</a:t>
                          </a: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-0.0624***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-0.2791**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-0.1382***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1689626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(0.0027)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(0.0118)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(0.0887)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(0.0336)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9537718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0222896"/>
                      </a:ext>
                    </a:extLst>
                  </a:tr>
                  <a:tr h="2665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0.0258†</a:t>
                          </a:r>
                          <a:endParaRPr lang="en-IT" sz="900" b="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0.0413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-0.1667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0.0363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5109556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(0.0144)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(0.0529)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(0.3476)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(0.1097)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7114129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3234125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33297424"/>
                      </a:ext>
                    </a:extLst>
                  </a:tr>
                  <a:tr h="30600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7804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7834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7792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7804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981645"/>
                      </a:ext>
                    </a:extLst>
                  </a:tr>
                  <a:tr h="1512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7141431"/>
                      </a:ext>
                    </a:extLst>
                  </a:tr>
                  <a:tr h="14760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  0.0210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0.0140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0.0034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0.0050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7944964"/>
                      </a:ext>
                    </a:extLst>
                  </a:tr>
                  <a:tr h="1512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39325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DDC8E032-DE0E-8F90-A37E-0DBB3C9A8C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1448030"/>
                  </p:ext>
                </p:extLst>
              </p:nvPr>
            </p:nvGraphicFramePr>
            <p:xfrm>
              <a:off x="7717880" y="1153312"/>
              <a:ext cx="4032000" cy="4908053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008000">
                      <a:extLst>
                        <a:ext uri="{9D8B030D-6E8A-4147-A177-3AD203B41FA5}">
                          <a16:colId xmlns:a16="http://schemas.microsoft.com/office/drawing/2014/main" val="4116747472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483525118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3850729522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2542172119"/>
                        </a:ext>
                      </a:extLst>
                    </a:gridCol>
                  </a:tblGrid>
                  <a:tr h="281937">
                    <a:tc gridSpan="4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r="-313" b="-166818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>
                            <a:lumMod val="40000"/>
                            <a:lumOff val="60000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>
                            <a:lumMod val="40000"/>
                            <a:lumOff val="60000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>
                            <a:lumMod val="40000"/>
                            <a:lumOff val="6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7205339"/>
                      </a:ext>
                    </a:extLst>
                  </a:tr>
                  <a:tr h="340297"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t="-81481" r="-300000" b="-125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0000" t="-81481" r="-200000" b="-125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202532" t="-81481" r="-102532" b="-125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298750" t="-81481" r="-1250" b="-12592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7887431"/>
                      </a:ext>
                    </a:extLst>
                  </a:tr>
                  <a:tr h="2665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0.0016*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0.0036*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0.0686†</a:t>
                          </a:r>
                          <a:endParaRPr lang="en-IT" sz="900" b="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0.0176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15352228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(0.0008)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(0.0018)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(0.0376)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(0.0156)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98041000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72143370"/>
                      </a:ext>
                    </a:extLst>
                  </a:tr>
                  <a:tr h="2665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0.0033**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0.0085*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0.0661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0.0267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09196974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(0.0011)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(0.0040)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(0.0620)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(0.0255)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30699170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07323541"/>
                      </a:ext>
                    </a:extLst>
                  </a:tr>
                  <a:tr h="2665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0.0006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0.0004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-0.0147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-0.0068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18531732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(0.0024)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(0.0070)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(0.0206)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(0.0098)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52193603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4349637"/>
                      </a:ext>
                    </a:extLst>
                  </a:tr>
                  <a:tr h="2665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0.0145†</a:t>
                          </a:r>
                          <a:endParaRPr lang="en-IT" sz="900" b="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0.0109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0.1953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0.0930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82833352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(0.0086)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(0.0188)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(0.1223)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(0.0651)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4985643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2701692"/>
                      </a:ext>
                    </a:extLst>
                  </a:tr>
                  <a:tr h="2665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-0.0238**</a:t>
                          </a: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-0.0624***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-0.2791**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-0.1382***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1689626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(0.0027)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(0.0118)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(0.0887)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(0.0336)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9537718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0222896"/>
                      </a:ext>
                    </a:extLst>
                  </a:tr>
                  <a:tr h="2665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900" b="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0.0258†</a:t>
                          </a:r>
                          <a:endParaRPr lang="en-IT" sz="900" b="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0.0413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-0.1667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0.0363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44546A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5109556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(0.0144)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(0.0529)</a:t>
                          </a:r>
                          <a:endParaRPr lang="en-IT" sz="800" kern="10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(0.3476)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i="1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(0.1097)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7114129"/>
                      </a:ext>
                    </a:extLst>
                  </a:tr>
                  <a:tr h="1450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3234125"/>
                      </a:ext>
                    </a:extLst>
                  </a:tr>
                  <a:tr h="15253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15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</a:endParaRPr>
                        </a:p>
                      </a:txBody>
                      <a:tcPr marL="51322" marR="51322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33297424"/>
                      </a:ext>
                    </a:extLst>
                  </a:tr>
                  <a:tr h="30600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7804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7834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7792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7804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981645"/>
                      </a:ext>
                    </a:extLst>
                  </a:tr>
                  <a:tr h="1512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7141431"/>
                      </a:ext>
                    </a:extLst>
                  </a:tr>
                  <a:tr h="14760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solidFill>
                                <a:srgbClr val="000000"/>
                              </a:solidFill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  0.0210</a:t>
                          </a: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0.0140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0.0034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T" sz="800" kern="100" dirty="0">
                              <a:effectLst/>
                              <a:latin typeface="Montserrat" pitchFamily="2" charset="77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0.0050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7944964"/>
                      </a:ext>
                    </a:extLst>
                  </a:tr>
                  <a:tr h="1512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en-IT" sz="800" kern="100" dirty="0">
                            <a:effectLst/>
                            <a:latin typeface="Montserrat" pitchFamily="2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1D9A7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39325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265FCFF-49D5-5656-4DFC-D2F024295ADB}"/>
              </a:ext>
            </a:extLst>
          </p:cNvPr>
          <p:cNvSpPr/>
          <p:nvPr/>
        </p:nvSpPr>
        <p:spPr>
          <a:xfrm>
            <a:off x="2777321" y="2889260"/>
            <a:ext cx="891631" cy="38151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138024-111E-9B29-9DC3-B9F5D3857B1F}"/>
              </a:ext>
            </a:extLst>
          </p:cNvPr>
          <p:cNvSpPr txBox="1"/>
          <p:nvPr/>
        </p:nvSpPr>
        <p:spPr>
          <a:xfrm>
            <a:off x="9165601" y="6231932"/>
            <a:ext cx="25842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T" sz="800" i="1" dirty="0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†</a:t>
            </a:r>
            <a:r>
              <a:rPr lang="en-IT" sz="1000" i="1" dirty="0">
                <a:solidFill>
                  <a:srgbClr val="0E2841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 </a:t>
            </a:r>
            <a:r>
              <a:rPr lang="it-IT" sz="900" i="1" dirty="0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 </a:t>
            </a:r>
            <a:r>
              <a:rPr lang="it-IT" sz="900" i="1" dirty="0" err="1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p</a:t>
            </a:r>
            <a:r>
              <a:rPr lang="it-IT" sz="900" i="1" dirty="0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 &lt; 0.1, * </a:t>
            </a:r>
            <a:r>
              <a:rPr lang="it-IT" sz="900" i="1" dirty="0" err="1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p</a:t>
            </a:r>
            <a:r>
              <a:rPr lang="it-IT" sz="900" i="1" dirty="0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 &lt;  0.05, ** </a:t>
            </a:r>
            <a:r>
              <a:rPr lang="it-IT" sz="900" i="1" dirty="0" err="1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p</a:t>
            </a:r>
            <a:r>
              <a:rPr lang="it-IT" sz="900" i="1" dirty="0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 &lt; 0.01, *** </a:t>
            </a:r>
            <a:r>
              <a:rPr lang="it-IT" sz="900" i="1" dirty="0" err="1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p</a:t>
            </a:r>
            <a:r>
              <a:rPr lang="it-IT" sz="900" i="1" dirty="0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 &lt; 0.001</a:t>
            </a:r>
            <a:endParaRPr lang="en-IT" sz="1400" dirty="0">
              <a:effectLst/>
              <a:latin typeface="Montserrat" pitchFamily="2" charset="77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C9C2D2-08C0-C4A4-7358-37E309181E5F}"/>
              </a:ext>
            </a:extLst>
          </p:cNvPr>
          <p:cNvSpPr txBox="1"/>
          <p:nvPr/>
        </p:nvSpPr>
        <p:spPr>
          <a:xfrm>
            <a:off x="1330613" y="6142507"/>
            <a:ext cx="370360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b="1" dirty="0">
                <a:solidFill>
                  <a:srgbClr val="000000"/>
                </a:solidFill>
                <a:latin typeface="Montserrat" pitchFamily="2" charset="77"/>
                <a:ea typeface="Times New Roman" panose="02020603050405020304" pitchFamily="18" charset="0"/>
              </a:rPr>
              <a:t>Note</a:t>
            </a:r>
            <a:r>
              <a:rPr lang="it-IT" sz="1000" dirty="0">
                <a:solidFill>
                  <a:srgbClr val="000000"/>
                </a:solidFill>
                <a:latin typeface="Montserrat" pitchFamily="2" charset="77"/>
                <a:ea typeface="Times New Roman" panose="02020603050405020304" pitchFamily="18" charset="0"/>
              </a:rPr>
              <a:t>:</a:t>
            </a:r>
          </a:p>
          <a:p>
            <a:endParaRPr lang="it-IT" sz="300" dirty="0">
              <a:solidFill>
                <a:srgbClr val="000000"/>
              </a:solidFill>
              <a:latin typeface="Montserrat" pitchFamily="2" charset="77"/>
              <a:ea typeface="Times New Roman" panose="02020603050405020304" pitchFamily="18" charset="0"/>
            </a:endParaRPr>
          </a:p>
          <a:p>
            <a:pPr marL="171450" indent="-171450">
              <a:buFont typeface="Wingdings" pitchFamily="2" charset="2"/>
              <a:buChar char="Ø"/>
            </a:pPr>
            <a:r>
              <a:rPr lang="it-IT" sz="1000" dirty="0">
                <a:solidFill>
                  <a:srgbClr val="000000"/>
                </a:solidFill>
                <a:latin typeface="Montserrat" pitchFamily="2" charset="77"/>
                <a:ea typeface="Times New Roman" panose="02020603050405020304" pitchFamily="18" charset="0"/>
              </a:rPr>
              <a:t>Modelli a effetti fissi a due vie (impresa e anno).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it-IT" sz="1000" dirty="0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Errori standard robusti </a:t>
            </a:r>
            <a:r>
              <a:rPr lang="it-IT" sz="1000" i="1" dirty="0" err="1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Driscoll</a:t>
            </a:r>
            <a:r>
              <a:rPr lang="it-IT" sz="1000" i="1" dirty="0">
                <a:solidFill>
                  <a:srgbClr val="000000"/>
                </a:solidFill>
                <a:latin typeface="Montserrat" pitchFamily="2" charset="77"/>
                <a:ea typeface="Times New Roman" panose="02020603050405020304" pitchFamily="18" charset="0"/>
              </a:rPr>
              <a:t>–</a:t>
            </a:r>
            <a:r>
              <a:rPr lang="it-IT" sz="1000" i="1" dirty="0" err="1">
                <a:solidFill>
                  <a:srgbClr val="000000"/>
                </a:solidFill>
                <a:latin typeface="Montserrat" pitchFamily="2" charset="77"/>
                <a:ea typeface="Times New Roman" panose="02020603050405020304" pitchFamily="18" charset="0"/>
              </a:rPr>
              <a:t>Kraay</a:t>
            </a:r>
            <a:r>
              <a:rPr lang="it-IT" sz="1000" i="1" dirty="0">
                <a:solidFill>
                  <a:srgbClr val="000000"/>
                </a:solidFill>
                <a:latin typeface="Montserrat" pitchFamily="2" charset="77"/>
                <a:ea typeface="Times New Roman" panose="02020603050405020304" pitchFamily="18" charset="0"/>
              </a:rPr>
              <a:t> </a:t>
            </a:r>
            <a:r>
              <a:rPr lang="it-IT" sz="1000" dirty="0">
                <a:solidFill>
                  <a:srgbClr val="000000"/>
                </a:solidFill>
                <a:latin typeface="Montserrat" pitchFamily="2" charset="77"/>
                <a:ea typeface="Times New Roman" panose="02020603050405020304" pitchFamily="18" charset="0"/>
              </a:rPr>
              <a:t>tra parentesi</a:t>
            </a:r>
            <a:r>
              <a:rPr lang="it-IT" sz="1000" i="1" dirty="0">
                <a:solidFill>
                  <a:srgbClr val="000000"/>
                </a:solidFill>
                <a:latin typeface="Montserrat" pitchFamily="2" charset="77"/>
                <a:ea typeface="Times New Roman" panose="02020603050405020304" pitchFamily="18" charset="0"/>
              </a:rPr>
              <a:t>.</a:t>
            </a:r>
            <a:endParaRPr lang="en-IT" dirty="0">
              <a:effectLst/>
              <a:latin typeface="Montserrat" pitchFamily="2" charset="77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801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160E9-724B-03AE-DC99-942163AA8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ughnut 5">
            <a:extLst>
              <a:ext uri="{FF2B5EF4-FFF2-40B4-BE49-F238E27FC236}">
                <a16:creationId xmlns:a16="http://schemas.microsoft.com/office/drawing/2014/main" id="{D0DEC72A-8E37-FBCB-6C48-9AD65EC97B5D}"/>
              </a:ext>
            </a:extLst>
          </p:cNvPr>
          <p:cNvSpPr/>
          <p:nvPr/>
        </p:nvSpPr>
        <p:spPr>
          <a:xfrm>
            <a:off x="-2510589" y="701842"/>
            <a:ext cx="5021179" cy="5021179"/>
          </a:xfrm>
          <a:prstGeom prst="donu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197B8B21-1BCC-15D5-4642-DEF66FDAED67}"/>
              </a:ext>
            </a:extLst>
          </p:cNvPr>
          <p:cNvSpPr/>
          <p:nvPr/>
        </p:nvSpPr>
        <p:spPr>
          <a:xfrm rot="4667719">
            <a:off x="-2759242" y="453189"/>
            <a:ext cx="5518483" cy="5518483"/>
          </a:xfrm>
          <a:prstGeom prst="blockArc">
            <a:avLst>
              <a:gd name="adj1" fmla="val 19356885"/>
              <a:gd name="adj2" fmla="val 53712"/>
              <a:gd name="adj3" fmla="val 31393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pic>
        <p:nvPicPr>
          <p:cNvPr id="12" name="Graphic 11" descr="Briefcase with solid fill">
            <a:extLst>
              <a:ext uri="{FF2B5EF4-FFF2-40B4-BE49-F238E27FC236}">
                <a16:creationId xmlns:a16="http://schemas.microsoft.com/office/drawing/2014/main" id="{0A2E062E-112E-E609-B244-329A53CCB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105" y="1247714"/>
            <a:ext cx="603076" cy="603076"/>
          </a:xfrm>
          <a:prstGeom prst="rect">
            <a:avLst/>
          </a:prstGeom>
        </p:spPr>
      </p:pic>
      <p:pic>
        <p:nvPicPr>
          <p:cNvPr id="13" name="Graphic 12" descr="Gears with solid fill">
            <a:extLst>
              <a:ext uri="{FF2B5EF4-FFF2-40B4-BE49-F238E27FC236}">
                <a16:creationId xmlns:a16="http://schemas.microsoft.com/office/drawing/2014/main" id="{9E1331C9-0386-831C-5C58-9129F08993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0613" y="2131244"/>
            <a:ext cx="603077" cy="603077"/>
          </a:xfrm>
          <a:prstGeom prst="rect">
            <a:avLst/>
          </a:prstGeom>
        </p:spPr>
      </p:pic>
      <p:pic>
        <p:nvPicPr>
          <p:cNvPr id="14" name="Graphic 13" descr="Abacus with solid fill">
            <a:extLst>
              <a:ext uri="{FF2B5EF4-FFF2-40B4-BE49-F238E27FC236}">
                <a16:creationId xmlns:a16="http://schemas.microsoft.com/office/drawing/2014/main" id="{1A6E64B7-50D2-6D84-AD11-7E340AB715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30613" y="3520602"/>
            <a:ext cx="603077" cy="603077"/>
          </a:xfrm>
          <a:prstGeom prst="rect">
            <a:avLst/>
          </a:prstGeom>
        </p:spPr>
      </p:pic>
      <p:pic>
        <p:nvPicPr>
          <p:cNvPr id="15" name="Graphic 14" descr="Bar chart with solid fill">
            <a:extLst>
              <a:ext uri="{FF2B5EF4-FFF2-40B4-BE49-F238E27FC236}">
                <a16:creationId xmlns:a16="http://schemas.microsoft.com/office/drawing/2014/main" id="{A970DCAA-5DE5-E690-614C-F4837CCE82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8104" y="4394551"/>
            <a:ext cx="872388" cy="8723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528133A-5A0C-692A-6A2D-932353325562}"/>
              </a:ext>
            </a:extLst>
          </p:cNvPr>
          <p:cNvSpPr/>
          <p:nvPr/>
        </p:nvSpPr>
        <p:spPr>
          <a:xfrm>
            <a:off x="4139382" y="-216310"/>
            <a:ext cx="8760541" cy="1083639"/>
          </a:xfrm>
          <a:prstGeom prst="rect">
            <a:avLst/>
          </a:prstGeom>
          <a:solidFill>
            <a:srgbClr val="E7E6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Test di robustezza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F3365D-F322-4750-EDA0-28C743B15975}"/>
              </a:ext>
            </a:extLst>
          </p:cNvPr>
          <p:cNvGrpSpPr/>
          <p:nvPr/>
        </p:nvGrpSpPr>
        <p:grpSpPr>
          <a:xfrm>
            <a:off x="-673125" y="57287"/>
            <a:ext cx="3254142" cy="261610"/>
            <a:chOff x="-673125" y="57287"/>
            <a:chExt cx="3254142" cy="26161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31ABE6C-E481-C65B-EF87-A757BFD39A26}"/>
                </a:ext>
              </a:extLst>
            </p:cNvPr>
            <p:cNvSpPr/>
            <p:nvPr/>
          </p:nvSpPr>
          <p:spPr>
            <a:xfrm>
              <a:off x="-673125" y="71973"/>
              <a:ext cx="3254142" cy="232239"/>
            </a:xfrm>
            <a:prstGeom prst="round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93D9F46-DB13-8A16-0495-AA858BEBC655}"/>
                </a:ext>
              </a:extLst>
            </p:cNvPr>
            <p:cNvSpPr txBox="1"/>
            <p:nvPr/>
          </p:nvSpPr>
          <p:spPr>
            <a:xfrm>
              <a:off x="128039" y="57287"/>
              <a:ext cx="22189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100" b="1" dirty="0">
                  <a:solidFill>
                    <a:schemeClr val="bg1"/>
                  </a:solidFill>
                  <a:latin typeface="Montserrat" pitchFamily="2" charset="77"/>
                </a:rPr>
                <a:t>Presentazione – I parte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292B1B3-A0C1-1042-5C19-BFABE63E79DD}"/>
              </a:ext>
            </a:extLst>
          </p:cNvPr>
          <p:cNvSpPr txBox="1"/>
          <p:nvPr/>
        </p:nvSpPr>
        <p:spPr>
          <a:xfrm>
            <a:off x="4519185" y="4634470"/>
            <a:ext cx="7429500" cy="789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GB" sz="1600" dirty="0" err="1">
                <a:latin typeface="Montserrat" pitchFamily="2" charset="77"/>
              </a:rPr>
              <a:t>L’adozione</a:t>
            </a:r>
            <a:r>
              <a:rPr lang="en-GB" sz="1600" dirty="0">
                <a:latin typeface="Montserrat" pitchFamily="2" charset="77"/>
              </a:rPr>
              <a:t> di </a:t>
            </a:r>
            <a:r>
              <a:rPr lang="en-GB" sz="1600" dirty="0" err="1">
                <a:latin typeface="Montserrat" pitchFamily="2" charset="77"/>
              </a:rPr>
              <a:t>soglie</a:t>
            </a:r>
            <a:r>
              <a:rPr lang="en-GB" sz="1600" dirty="0">
                <a:latin typeface="Montserrat" pitchFamily="2" charset="77"/>
              </a:rPr>
              <a:t> </a:t>
            </a:r>
            <a:r>
              <a:rPr lang="en-GB" sz="1600" dirty="0" err="1">
                <a:latin typeface="Montserrat" pitchFamily="2" charset="77"/>
              </a:rPr>
              <a:t>più</a:t>
            </a:r>
            <a:r>
              <a:rPr lang="en-GB" sz="1600" dirty="0">
                <a:latin typeface="Montserrat" pitchFamily="2" charset="77"/>
              </a:rPr>
              <a:t> </a:t>
            </a:r>
            <a:r>
              <a:rPr lang="en-GB" sz="1600" dirty="0" err="1">
                <a:latin typeface="Montserrat" pitchFamily="2" charset="77"/>
              </a:rPr>
              <a:t>estreme</a:t>
            </a:r>
            <a:r>
              <a:rPr lang="en-GB" sz="1600" dirty="0">
                <a:latin typeface="Montserrat" pitchFamily="2" charset="77"/>
              </a:rPr>
              <a:t> </a:t>
            </a:r>
            <a:r>
              <a:rPr lang="en-GB" sz="1600" b="1" dirty="0">
                <a:latin typeface="Montserrat" pitchFamily="2" charset="77"/>
              </a:rPr>
              <a:t>non altera </a:t>
            </a:r>
            <a:r>
              <a:rPr lang="en-GB" sz="1600" b="1" dirty="0" err="1">
                <a:latin typeface="Montserrat" pitchFamily="2" charset="77"/>
              </a:rPr>
              <a:t>i</a:t>
            </a:r>
            <a:r>
              <a:rPr lang="en-GB" sz="1600" b="1" dirty="0">
                <a:latin typeface="Montserrat" pitchFamily="2" charset="77"/>
              </a:rPr>
              <a:t> </a:t>
            </a:r>
            <a:r>
              <a:rPr lang="en-GB" sz="1600" b="1" dirty="0" err="1">
                <a:latin typeface="Montserrat" pitchFamily="2" charset="77"/>
              </a:rPr>
              <a:t>risultati</a:t>
            </a:r>
            <a:r>
              <a:rPr lang="en-GB" sz="1600" dirty="0">
                <a:latin typeface="Montserrat" pitchFamily="2" charset="77"/>
              </a:rPr>
              <a:t>: le </a:t>
            </a:r>
            <a:r>
              <a:rPr lang="en-GB" sz="1600" dirty="0" err="1">
                <a:latin typeface="Montserrat" pitchFamily="2" charset="77"/>
              </a:rPr>
              <a:t>relazioni</a:t>
            </a:r>
            <a:r>
              <a:rPr lang="en-GB" sz="1600" dirty="0">
                <a:latin typeface="Montserrat" pitchFamily="2" charset="77"/>
              </a:rPr>
              <a:t> </a:t>
            </a:r>
            <a:r>
              <a:rPr lang="en-GB" sz="1600" dirty="0" err="1">
                <a:latin typeface="Montserrat" pitchFamily="2" charset="77"/>
              </a:rPr>
              <a:t>stimate</a:t>
            </a:r>
            <a:r>
              <a:rPr lang="en-GB" sz="1600" dirty="0">
                <a:latin typeface="Montserrat" pitchFamily="2" charset="77"/>
              </a:rPr>
              <a:t> </a:t>
            </a:r>
            <a:r>
              <a:rPr lang="en-GB" sz="1600" dirty="0" err="1">
                <a:latin typeface="Montserrat" pitchFamily="2" charset="77"/>
              </a:rPr>
              <a:t>rimangono</a:t>
            </a:r>
            <a:r>
              <a:rPr lang="en-GB" sz="1600" dirty="0">
                <a:latin typeface="Montserrat" pitchFamily="2" charset="77"/>
              </a:rPr>
              <a:t> </a:t>
            </a:r>
            <a:r>
              <a:rPr lang="en-GB" sz="1600" dirty="0" err="1">
                <a:latin typeface="Montserrat" pitchFamily="2" charset="77"/>
              </a:rPr>
              <a:t>consistenti</a:t>
            </a:r>
            <a:r>
              <a:rPr lang="en-GB" sz="1600" dirty="0">
                <a:latin typeface="Montserrat" pitchFamily="2" charset="77"/>
              </a:rPr>
              <a:t>.</a:t>
            </a:r>
            <a:endParaRPr lang="en-IT" sz="1600" dirty="0">
              <a:latin typeface="Montserrat" pitchFamily="2" charset="77"/>
            </a:endParaRPr>
          </a:p>
        </p:txBody>
      </p:sp>
      <p:pic>
        <p:nvPicPr>
          <p:cNvPr id="20" name="Graphic 19" descr="Target with solid fill">
            <a:extLst>
              <a:ext uri="{FF2B5EF4-FFF2-40B4-BE49-F238E27FC236}">
                <a16:creationId xmlns:a16="http://schemas.microsoft.com/office/drawing/2014/main" id="{AE303368-0B0B-DBCF-C43A-4EBB039295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82569" y="1574800"/>
            <a:ext cx="1183396" cy="1183396"/>
          </a:xfrm>
          <a:prstGeom prst="rect">
            <a:avLst/>
          </a:prstGeom>
        </p:spPr>
      </p:pic>
      <p:graphicFrame>
        <p:nvGraphicFramePr>
          <p:cNvPr id="3" name="New Table">
            <a:extLst>
              <a:ext uri="{FF2B5EF4-FFF2-40B4-BE49-F238E27FC236}">
                <a16:creationId xmlns:a16="http://schemas.microsoft.com/office/drawing/2014/main" id="{AA5DF414-652B-C60D-FEEF-D5837AFF38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703508"/>
              </p:ext>
            </p:extLst>
          </p:nvPr>
        </p:nvGraphicFramePr>
        <p:xfrm>
          <a:off x="4608765" y="2299641"/>
          <a:ext cx="6046018" cy="1721131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516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93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3591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it-IT" sz="1600" b="1" i="0" u="none" dirty="0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Dummy</a:t>
                      </a:r>
                      <a:endParaRPr sz="1600" b="1" i="0" u="none" dirty="0">
                        <a:solidFill>
                          <a:schemeClr val="bg1"/>
                        </a:solidFill>
                        <a:latin typeface="Montserrat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sz="1600" b="1" i="0" u="none" dirty="0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Definizione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877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sz="1600" b="1" i="0" u="none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GreenWash</a:t>
                      </a:r>
                    </a:p>
                  </a:txBody>
                  <a:tcPr anchor="ctr"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sz="1600" b="0" i="0" u="none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Dummy = 1 se</a:t>
                      </a:r>
                    </a:p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sz="1600" b="1" i="0" u="none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DI ≥ </a:t>
                      </a:r>
                      <a:r>
                        <a:rPr lang="it-IT" sz="1600" b="1" i="0" u="none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90</a:t>
                      </a:r>
                      <a:r>
                        <a:rPr sz="1600" b="1" i="0" u="none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° </a:t>
                      </a:r>
                      <a:r>
                        <a:rPr sz="1600" b="0" i="0" u="none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percentile</a:t>
                      </a:r>
                    </a:p>
                  </a:txBody>
                  <a:tcPr anchor="ctr">
                    <a:lnT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877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sz="1600" b="1" i="0" u="none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BrownWash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sz="1600" b="0" i="0" u="none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Dummy = 1 se</a:t>
                      </a:r>
                    </a:p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sz="1600" b="1" i="0" u="none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DI ≤ </a:t>
                      </a:r>
                      <a:r>
                        <a:rPr lang="it-IT" sz="1600" b="1" i="0" u="none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10</a:t>
                      </a:r>
                      <a:r>
                        <a:rPr sz="1600" b="1" i="0" u="none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° </a:t>
                      </a:r>
                      <a:r>
                        <a:rPr sz="1600" b="0" i="0" u="none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percentile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0458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486B1-04FB-6365-55F8-0C230C6DB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ughnut 5">
            <a:extLst>
              <a:ext uri="{FF2B5EF4-FFF2-40B4-BE49-F238E27FC236}">
                <a16:creationId xmlns:a16="http://schemas.microsoft.com/office/drawing/2014/main" id="{3CE0A190-850D-D67D-A088-B0B356B06CBF}"/>
              </a:ext>
            </a:extLst>
          </p:cNvPr>
          <p:cNvSpPr/>
          <p:nvPr/>
        </p:nvSpPr>
        <p:spPr>
          <a:xfrm>
            <a:off x="-2510589" y="701842"/>
            <a:ext cx="5021179" cy="5021179"/>
          </a:xfrm>
          <a:prstGeom prst="donu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5E8CAA3B-E589-233C-F288-C4D68F71E099}"/>
              </a:ext>
            </a:extLst>
          </p:cNvPr>
          <p:cNvSpPr/>
          <p:nvPr/>
        </p:nvSpPr>
        <p:spPr>
          <a:xfrm rot="9338580">
            <a:off x="-2759242" y="453189"/>
            <a:ext cx="5518483" cy="5518483"/>
          </a:xfrm>
          <a:prstGeom prst="blockArc">
            <a:avLst>
              <a:gd name="adj1" fmla="val 19356885"/>
              <a:gd name="adj2" fmla="val 53712"/>
              <a:gd name="adj3" fmla="val 31393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pic>
        <p:nvPicPr>
          <p:cNvPr id="12" name="Graphic 11" descr="Briefcase with solid fill">
            <a:extLst>
              <a:ext uri="{FF2B5EF4-FFF2-40B4-BE49-F238E27FC236}">
                <a16:creationId xmlns:a16="http://schemas.microsoft.com/office/drawing/2014/main" id="{0C547E38-039F-DFC3-1362-2553C4E80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105" y="1247714"/>
            <a:ext cx="603076" cy="603076"/>
          </a:xfrm>
          <a:prstGeom prst="rect">
            <a:avLst/>
          </a:prstGeom>
        </p:spPr>
      </p:pic>
      <p:pic>
        <p:nvPicPr>
          <p:cNvPr id="13" name="Graphic 12" descr="Gears with solid fill">
            <a:extLst>
              <a:ext uri="{FF2B5EF4-FFF2-40B4-BE49-F238E27FC236}">
                <a16:creationId xmlns:a16="http://schemas.microsoft.com/office/drawing/2014/main" id="{A45B5247-F1CA-2BE3-E35B-098B088851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0613" y="2131244"/>
            <a:ext cx="603077" cy="603077"/>
          </a:xfrm>
          <a:prstGeom prst="rect">
            <a:avLst/>
          </a:prstGeom>
        </p:spPr>
      </p:pic>
      <p:pic>
        <p:nvPicPr>
          <p:cNvPr id="14" name="Graphic 13" descr="Abacus with solid fill">
            <a:extLst>
              <a:ext uri="{FF2B5EF4-FFF2-40B4-BE49-F238E27FC236}">
                <a16:creationId xmlns:a16="http://schemas.microsoft.com/office/drawing/2014/main" id="{E3E79893-3E86-4976-BFCB-5CE67F2905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30613" y="3520602"/>
            <a:ext cx="603077" cy="603077"/>
          </a:xfrm>
          <a:prstGeom prst="rect">
            <a:avLst/>
          </a:prstGeom>
        </p:spPr>
      </p:pic>
      <p:pic>
        <p:nvPicPr>
          <p:cNvPr id="2" name="Graphic 1" descr="Bar chart with solid fill">
            <a:extLst>
              <a:ext uri="{FF2B5EF4-FFF2-40B4-BE49-F238E27FC236}">
                <a16:creationId xmlns:a16="http://schemas.microsoft.com/office/drawing/2014/main" id="{7DAA8296-1FF2-7978-4BAA-BB9221B34D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8104" y="4553983"/>
            <a:ext cx="603077" cy="6030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557D28-5009-6C9C-4580-E67DC2F80BAB}"/>
              </a:ext>
            </a:extLst>
          </p:cNvPr>
          <p:cNvSpPr txBox="1"/>
          <p:nvPr/>
        </p:nvSpPr>
        <p:spPr>
          <a:xfrm>
            <a:off x="4845934" y="2677129"/>
            <a:ext cx="44647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4400" b="1" dirty="0">
                <a:latin typeface="Montserrat" pitchFamily="2" charset="77"/>
              </a:rPr>
              <a:t>Presentazione </a:t>
            </a:r>
          </a:p>
          <a:p>
            <a:pPr algn="ctr"/>
            <a:r>
              <a:rPr lang="en-IT" sz="4400" b="1" dirty="0">
                <a:latin typeface="Montserrat" pitchFamily="2" charset="77"/>
              </a:rPr>
              <a:t>II parte</a:t>
            </a:r>
          </a:p>
        </p:txBody>
      </p:sp>
    </p:spTree>
    <p:extLst>
      <p:ext uri="{BB962C8B-B14F-4D97-AF65-F5344CB8AC3E}">
        <p14:creationId xmlns:p14="http://schemas.microsoft.com/office/powerpoint/2010/main" val="3878934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ACFC6-89D1-4FA0-0265-A70715309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ughnut 5">
            <a:extLst>
              <a:ext uri="{FF2B5EF4-FFF2-40B4-BE49-F238E27FC236}">
                <a16:creationId xmlns:a16="http://schemas.microsoft.com/office/drawing/2014/main" id="{D4059541-2206-E45A-4DC1-2DED04062A3A}"/>
              </a:ext>
            </a:extLst>
          </p:cNvPr>
          <p:cNvSpPr/>
          <p:nvPr/>
        </p:nvSpPr>
        <p:spPr>
          <a:xfrm>
            <a:off x="-2510589" y="701842"/>
            <a:ext cx="5021179" cy="5021179"/>
          </a:xfrm>
          <a:prstGeom prst="donu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D2902175-B61B-6E57-C5B0-3415BD3728B7}"/>
              </a:ext>
            </a:extLst>
          </p:cNvPr>
          <p:cNvSpPr/>
          <p:nvPr/>
        </p:nvSpPr>
        <p:spPr>
          <a:xfrm rot="18984554">
            <a:off x="-2759242" y="453189"/>
            <a:ext cx="5518483" cy="5518483"/>
          </a:xfrm>
          <a:prstGeom prst="blockArc">
            <a:avLst>
              <a:gd name="adj1" fmla="val 19356885"/>
              <a:gd name="adj2" fmla="val 53712"/>
              <a:gd name="adj3" fmla="val 31393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pic>
        <p:nvPicPr>
          <p:cNvPr id="12" name="Graphic 11" descr="Briefcase with solid fill">
            <a:extLst>
              <a:ext uri="{FF2B5EF4-FFF2-40B4-BE49-F238E27FC236}">
                <a16:creationId xmlns:a16="http://schemas.microsoft.com/office/drawing/2014/main" id="{7CE1B235-FC26-0DE2-80E8-95102CD2A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8225" y="1048872"/>
            <a:ext cx="872388" cy="872388"/>
          </a:xfrm>
          <a:prstGeom prst="rect">
            <a:avLst/>
          </a:prstGeom>
        </p:spPr>
      </p:pic>
      <p:pic>
        <p:nvPicPr>
          <p:cNvPr id="13" name="Graphic 12" descr="Gears with solid fill">
            <a:extLst>
              <a:ext uri="{FF2B5EF4-FFF2-40B4-BE49-F238E27FC236}">
                <a16:creationId xmlns:a16="http://schemas.microsoft.com/office/drawing/2014/main" id="{BFE53D5A-6785-E6C5-5CD7-92D27A6345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0613" y="2131244"/>
            <a:ext cx="603077" cy="603077"/>
          </a:xfrm>
          <a:prstGeom prst="rect">
            <a:avLst/>
          </a:prstGeom>
        </p:spPr>
      </p:pic>
      <p:pic>
        <p:nvPicPr>
          <p:cNvPr id="14" name="Graphic 13" descr="Abacus with solid fill">
            <a:extLst>
              <a:ext uri="{FF2B5EF4-FFF2-40B4-BE49-F238E27FC236}">
                <a16:creationId xmlns:a16="http://schemas.microsoft.com/office/drawing/2014/main" id="{D942CB01-0DF5-C31E-F485-12C4244B68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30613" y="3520602"/>
            <a:ext cx="603077" cy="603077"/>
          </a:xfrm>
          <a:prstGeom prst="rect">
            <a:avLst/>
          </a:prstGeom>
        </p:spPr>
      </p:pic>
      <p:pic>
        <p:nvPicPr>
          <p:cNvPr id="15" name="Graphic 14" descr="Bar chart with solid fill">
            <a:extLst>
              <a:ext uri="{FF2B5EF4-FFF2-40B4-BE49-F238E27FC236}">
                <a16:creationId xmlns:a16="http://schemas.microsoft.com/office/drawing/2014/main" id="{76A09130-3FD2-327D-B6A2-5679EC2149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8104" y="4553983"/>
            <a:ext cx="603077" cy="6030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B9DD885-74BA-4B37-488D-7F80876A795C}"/>
              </a:ext>
            </a:extLst>
          </p:cNvPr>
          <p:cNvSpPr/>
          <p:nvPr/>
        </p:nvSpPr>
        <p:spPr>
          <a:xfrm>
            <a:off x="4139382" y="-216310"/>
            <a:ext cx="8760541" cy="1083639"/>
          </a:xfrm>
          <a:prstGeom prst="rect">
            <a:avLst/>
          </a:prstGeom>
          <a:solidFill>
            <a:srgbClr val="E7E6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Costruzione del campione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82E3400-45E8-EBD9-4034-DEE980F445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005795"/>
              </p:ext>
            </p:extLst>
          </p:nvPr>
        </p:nvGraphicFramePr>
        <p:xfrm>
          <a:off x="5137385" y="5372934"/>
          <a:ext cx="3464812" cy="1090513"/>
        </p:xfrm>
        <a:graphic>
          <a:graphicData uri="http://schemas.openxmlformats.org/drawingml/2006/table">
            <a:tbl>
              <a:tblPr firstRow="1" bandRow="1"/>
              <a:tblGrid>
                <a:gridCol w="1732406">
                  <a:extLst>
                    <a:ext uri="{9D8B030D-6E8A-4147-A177-3AD203B41FA5}">
                      <a16:colId xmlns:a16="http://schemas.microsoft.com/office/drawing/2014/main" val="884240233"/>
                    </a:ext>
                  </a:extLst>
                </a:gridCol>
                <a:gridCol w="1732406">
                  <a:extLst>
                    <a:ext uri="{9D8B030D-6E8A-4147-A177-3AD203B41FA5}">
                      <a16:colId xmlns:a16="http://schemas.microsoft.com/office/drawing/2014/main" val="2448171732"/>
                    </a:ext>
                  </a:extLst>
                </a:gridCol>
              </a:tblGrid>
              <a:tr h="5622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63500" marR="6350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IT" sz="1400" kern="100" dirty="0">
                          <a:effectLst/>
                          <a:latin typeface="Montserrat" pitchFamily="2" charset="77"/>
                        </a:rPr>
                        <a:t>Greenwasher   nel 2015</a:t>
                      </a:r>
                      <a:endParaRPr lang="en-IT" sz="1600" kern="100" dirty="0">
                        <a:effectLst/>
                        <a:latin typeface="Montserrat" pitchFamily="2" charset="77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491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63500" marR="6350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IT" sz="1400" kern="100" dirty="0">
                          <a:effectLst/>
                          <a:latin typeface="Montserrat" pitchFamily="2" charset="77"/>
                        </a:rPr>
                        <a:t>Brownwasher nel 2015</a:t>
                      </a:r>
                      <a:endParaRPr lang="en-IT" sz="1600" kern="100" dirty="0">
                        <a:effectLst/>
                        <a:latin typeface="Montserrat" pitchFamily="2" charset="77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4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118375"/>
                  </a:ext>
                </a:extLst>
              </a:tr>
              <a:tr h="5282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63500" marR="6350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IT" sz="1400" b="1" kern="100" dirty="0">
                          <a:effectLst/>
                          <a:latin typeface="Montserrat" pitchFamily="2" charset="77"/>
                        </a:rPr>
                        <a:t>137</a:t>
                      </a:r>
                      <a:endParaRPr lang="en-IT" sz="1600" b="1" kern="100" dirty="0">
                        <a:effectLst/>
                        <a:latin typeface="Montserrat" pitchFamily="2" charset="77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63500" marR="6350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IT" sz="1400" b="1" kern="100" dirty="0">
                          <a:effectLst/>
                          <a:latin typeface="Montserrat" pitchFamily="2" charset="77"/>
                        </a:rPr>
                        <a:t>137</a:t>
                      </a:r>
                      <a:endParaRPr lang="en-IT" sz="1600" b="1" kern="100" dirty="0">
                        <a:effectLst/>
                        <a:latin typeface="Montserrat" pitchFamily="2" charset="77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307753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0DE86D4-383E-E9C1-0185-23427F9F60D7}"/>
              </a:ext>
            </a:extLst>
          </p:cNvPr>
          <p:cNvGrpSpPr/>
          <p:nvPr/>
        </p:nvGrpSpPr>
        <p:grpSpPr>
          <a:xfrm>
            <a:off x="-673125" y="57287"/>
            <a:ext cx="3254142" cy="261610"/>
            <a:chOff x="-673125" y="57287"/>
            <a:chExt cx="3254142" cy="26161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C9C41909-5E1D-86D5-D4F5-BE5E620C324B}"/>
                </a:ext>
              </a:extLst>
            </p:cNvPr>
            <p:cNvSpPr/>
            <p:nvPr/>
          </p:nvSpPr>
          <p:spPr>
            <a:xfrm>
              <a:off x="-673125" y="71973"/>
              <a:ext cx="3254142" cy="232239"/>
            </a:xfrm>
            <a:prstGeom prst="round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EBB6628-B99A-4A39-3D4A-33D5AA339F8F}"/>
                </a:ext>
              </a:extLst>
            </p:cNvPr>
            <p:cNvSpPr txBox="1"/>
            <p:nvPr/>
          </p:nvSpPr>
          <p:spPr>
            <a:xfrm>
              <a:off x="128039" y="57287"/>
              <a:ext cx="22189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100" b="1" dirty="0">
                  <a:solidFill>
                    <a:schemeClr val="bg1"/>
                  </a:solidFill>
                  <a:latin typeface="Montserrat" pitchFamily="2" charset="77"/>
                </a:rPr>
                <a:t>Presentazione – II parte</a:t>
              </a:r>
            </a:p>
          </p:txBody>
        </p:sp>
      </p:grpSp>
      <p:graphicFrame>
        <p:nvGraphicFramePr>
          <p:cNvPr id="5" name="New Table">
            <a:extLst>
              <a:ext uri="{FF2B5EF4-FFF2-40B4-BE49-F238E27FC236}">
                <a16:creationId xmlns:a16="http://schemas.microsoft.com/office/drawing/2014/main" id="{A42F6B09-2684-27AE-8CC2-C7B8BE9534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192953"/>
              </p:ext>
            </p:extLst>
          </p:nvPr>
        </p:nvGraphicFramePr>
        <p:xfrm>
          <a:off x="3346579" y="2306143"/>
          <a:ext cx="8451721" cy="224784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40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3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71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7331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it-IT" sz="1200" b="1" u="none" dirty="0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Imprese</a:t>
                      </a:r>
                      <a:endParaRPr sz="1200" b="1" i="0" u="none" dirty="0">
                        <a:solidFill>
                          <a:schemeClr val="bg1"/>
                        </a:solidFill>
                        <a:latin typeface="Montserrat" pitchFamily="2" charset="77"/>
                      </a:endParaRPr>
                    </a:p>
                  </a:txBody>
                  <a:tcPr anchor="ctr">
                    <a:lnB w="38100" cmpd="sng">
                      <a:noFill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sz="1200" b="1" u="none" dirty="0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Definizione</a:t>
                      </a:r>
                      <a:endParaRPr sz="1200" b="1" i="0" u="none" dirty="0">
                        <a:solidFill>
                          <a:schemeClr val="bg1"/>
                        </a:solidFill>
                        <a:latin typeface="Montserrat" pitchFamily="2" charset="77"/>
                      </a:endParaRPr>
                    </a:p>
                  </a:txBody>
                  <a:tcPr anchor="ctr">
                    <a:lnB w="38100" cmpd="sng">
                      <a:noFill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sz="1200" b="1" u="none" dirty="0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Interpretazione</a:t>
                      </a:r>
                      <a:endParaRPr sz="1200" b="1" i="0" u="none" dirty="0">
                        <a:solidFill>
                          <a:schemeClr val="bg1"/>
                        </a:solidFill>
                        <a:latin typeface="Montserrat" pitchFamily="2" charset="77"/>
                      </a:endParaRPr>
                    </a:p>
                  </a:txBody>
                  <a:tcPr anchor="ctr">
                    <a:lnB w="38100" cmpd="sng">
                      <a:noFill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025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sz="1400" b="1" u="none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Green</a:t>
                      </a:r>
                      <a:r>
                        <a:rPr lang="it-IT" sz="1400" b="1" u="none" dirty="0" err="1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w</a:t>
                      </a:r>
                      <a:r>
                        <a:rPr sz="1400" b="1" u="none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ash</a:t>
                      </a:r>
                      <a:r>
                        <a:rPr lang="it-IT" sz="1400" b="1" u="none" dirty="0" err="1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er</a:t>
                      </a:r>
                      <a:endParaRPr sz="1400" b="1" i="0" u="none" dirty="0">
                        <a:solidFill>
                          <a:schemeClr val="tx2"/>
                        </a:solidFill>
                        <a:latin typeface="Montserrat" pitchFamily="2" charset="7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it-IT" sz="1400" b="0" u="none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Quelle imprese che presentano un</a:t>
                      </a:r>
                      <a:endParaRPr sz="1400" b="0" u="none" dirty="0">
                        <a:solidFill>
                          <a:schemeClr val="tx2"/>
                        </a:solidFill>
                        <a:latin typeface="Montserrat" pitchFamily="2" charset="77"/>
                      </a:endParaRPr>
                    </a:p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sz="1400" b="1" u="none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DI ≥ 75° </a:t>
                      </a:r>
                      <a:r>
                        <a:rPr sz="1400" b="0" u="none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percentile</a:t>
                      </a:r>
                      <a:r>
                        <a:rPr lang="it-IT" sz="1400" b="0" u="none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 della distribuzione del DI nel 2015.</a:t>
                      </a:r>
                      <a:endParaRPr sz="1400" b="0" i="0" u="none" dirty="0">
                        <a:solidFill>
                          <a:schemeClr val="tx2"/>
                        </a:solidFill>
                        <a:latin typeface="Montserrat" pitchFamily="2" charset="7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sz="1400" b="0" u="none" dirty="0">
                          <a:solidFill>
                            <a:srgbClr val="008000"/>
                          </a:solidFill>
                          <a:latin typeface="Montserrat" pitchFamily="2" charset="77"/>
                        </a:rPr>
                        <a:t>Imprese con </a:t>
                      </a:r>
                      <a:r>
                        <a:rPr sz="1400" b="0" u="none" dirty="0" err="1">
                          <a:solidFill>
                            <a:srgbClr val="008000"/>
                          </a:solidFill>
                          <a:latin typeface="Montserrat" pitchFamily="2" charset="77"/>
                        </a:rPr>
                        <a:t>sovra-comunicazione</a:t>
                      </a:r>
                      <a:endParaRPr sz="1400" b="0" i="0" u="none" dirty="0">
                        <a:solidFill>
                          <a:srgbClr val="008000"/>
                        </a:solidFill>
                        <a:latin typeface="Montserrat" pitchFamily="2" charset="7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025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sz="1400" b="1" u="none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Brown</a:t>
                      </a:r>
                      <a:r>
                        <a:rPr lang="it-IT" sz="1400" b="1" u="none" dirty="0" err="1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w</a:t>
                      </a:r>
                      <a:r>
                        <a:rPr sz="1400" b="1" u="none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ash</a:t>
                      </a:r>
                      <a:r>
                        <a:rPr lang="it-IT" sz="1400" b="1" u="none" dirty="0" err="1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er</a:t>
                      </a:r>
                      <a:endParaRPr sz="1400" b="1" i="0" u="none" dirty="0">
                        <a:solidFill>
                          <a:schemeClr val="tx2"/>
                        </a:solidFill>
                        <a:latin typeface="Montserrat" pitchFamily="2" charset="7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it-IT" sz="1400" b="0" u="none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Quelle imprese che presentano un </a:t>
                      </a:r>
                      <a:endParaRPr sz="1400" b="0" u="none" dirty="0">
                        <a:solidFill>
                          <a:schemeClr val="tx2"/>
                        </a:solidFill>
                        <a:latin typeface="Montserrat" pitchFamily="2" charset="77"/>
                      </a:endParaRPr>
                    </a:p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sz="1400" b="1" u="none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DI ≤ 25°</a:t>
                      </a:r>
                      <a:r>
                        <a:rPr sz="1400" b="0" u="none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 percentile</a:t>
                      </a:r>
                      <a:r>
                        <a:rPr lang="it-IT" sz="1400" b="0" u="none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 della distribuzione del DI nel 2015.</a:t>
                      </a:r>
                      <a:endParaRPr sz="1400" b="0" i="0" u="none" dirty="0">
                        <a:solidFill>
                          <a:schemeClr val="tx2"/>
                        </a:solidFill>
                        <a:latin typeface="Montserrat" pitchFamily="2" charset="7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sz="1400" b="0" u="none" dirty="0">
                          <a:solidFill>
                            <a:srgbClr val="A52A2A"/>
                          </a:solidFill>
                          <a:latin typeface="Montserrat" pitchFamily="2" charset="77"/>
                        </a:rPr>
                        <a:t>Imprese con sotto-</a:t>
                      </a:r>
                      <a:r>
                        <a:rPr sz="1400" b="0" u="none" dirty="0" err="1">
                          <a:solidFill>
                            <a:srgbClr val="A52A2A"/>
                          </a:solidFill>
                          <a:latin typeface="Montserrat" pitchFamily="2" charset="77"/>
                        </a:rPr>
                        <a:t>comunicazione</a:t>
                      </a:r>
                      <a:endParaRPr sz="1400" b="0" i="0" u="none" dirty="0">
                        <a:solidFill>
                          <a:srgbClr val="A52A2A"/>
                        </a:solidFill>
                        <a:latin typeface="Montserrat" pitchFamily="2" charset="7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79EAE4-006F-75FF-BF3B-B1AB9880799F}"/>
              </a:ext>
            </a:extLst>
          </p:cNvPr>
          <p:cNvSpPr txBox="1"/>
          <p:nvPr/>
        </p:nvSpPr>
        <p:spPr>
          <a:xfrm>
            <a:off x="3346579" y="1485066"/>
            <a:ext cx="3523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T" dirty="0">
                <a:latin typeface="Montserrat" pitchFamily="2" charset="77"/>
              </a:rPr>
              <a:t>Anno di riferimento</a:t>
            </a:r>
            <a:r>
              <a:rPr lang="en-IT" b="1" dirty="0">
                <a:latin typeface="Montserrat" pitchFamily="2" charset="77"/>
              </a:rPr>
              <a:t> 2015</a:t>
            </a: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1FD01C0E-6368-58A8-165F-6115C8FF317A}"/>
              </a:ext>
            </a:extLst>
          </p:cNvPr>
          <p:cNvSpPr/>
          <p:nvPr/>
        </p:nvSpPr>
        <p:spPr>
          <a:xfrm>
            <a:off x="6627475" y="4744259"/>
            <a:ext cx="484632" cy="412801"/>
          </a:xfrm>
          <a:prstGeom prst="downArrow">
            <a:avLst/>
          </a:prstGeom>
          <a:solidFill>
            <a:schemeClr val="bg1"/>
          </a:solidFill>
          <a:ln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770366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55F3B-3442-5016-BF56-02B8EBDE7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ughnut 5">
            <a:extLst>
              <a:ext uri="{FF2B5EF4-FFF2-40B4-BE49-F238E27FC236}">
                <a16:creationId xmlns:a16="http://schemas.microsoft.com/office/drawing/2014/main" id="{1381DD0C-E0A2-A514-ED8C-3E5067FD05FF}"/>
              </a:ext>
            </a:extLst>
          </p:cNvPr>
          <p:cNvSpPr/>
          <p:nvPr/>
        </p:nvSpPr>
        <p:spPr>
          <a:xfrm>
            <a:off x="-2510589" y="701842"/>
            <a:ext cx="5021179" cy="5021179"/>
          </a:xfrm>
          <a:prstGeom prst="donu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A10D5245-B183-D0EA-60CC-4C5A160C3AFB}"/>
              </a:ext>
            </a:extLst>
          </p:cNvPr>
          <p:cNvSpPr/>
          <p:nvPr/>
        </p:nvSpPr>
        <p:spPr>
          <a:xfrm rot="21291799">
            <a:off x="-2759242" y="453189"/>
            <a:ext cx="5518483" cy="5518483"/>
          </a:xfrm>
          <a:prstGeom prst="blockArc">
            <a:avLst>
              <a:gd name="adj1" fmla="val 19356885"/>
              <a:gd name="adj2" fmla="val 53712"/>
              <a:gd name="adj3" fmla="val 31393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pic>
        <p:nvPicPr>
          <p:cNvPr id="12" name="Graphic 11" descr="Briefcase with solid fill">
            <a:extLst>
              <a:ext uri="{FF2B5EF4-FFF2-40B4-BE49-F238E27FC236}">
                <a16:creationId xmlns:a16="http://schemas.microsoft.com/office/drawing/2014/main" id="{8D20F371-2724-3045-7909-D4BA93165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105" y="1247714"/>
            <a:ext cx="603076" cy="603076"/>
          </a:xfrm>
          <a:prstGeom prst="rect">
            <a:avLst/>
          </a:prstGeom>
        </p:spPr>
      </p:pic>
      <p:pic>
        <p:nvPicPr>
          <p:cNvPr id="13" name="Graphic 12" descr="Gears with solid fill">
            <a:extLst>
              <a:ext uri="{FF2B5EF4-FFF2-40B4-BE49-F238E27FC236}">
                <a16:creationId xmlns:a16="http://schemas.microsoft.com/office/drawing/2014/main" id="{04B2E584-23FB-99BE-93D9-34F381AA9D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0613" y="1996588"/>
            <a:ext cx="872388" cy="872388"/>
          </a:xfrm>
          <a:prstGeom prst="rect">
            <a:avLst/>
          </a:prstGeom>
        </p:spPr>
      </p:pic>
      <p:pic>
        <p:nvPicPr>
          <p:cNvPr id="14" name="Graphic 13" descr="Abacus with solid fill">
            <a:extLst>
              <a:ext uri="{FF2B5EF4-FFF2-40B4-BE49-F238E27FC236}">
                <a16:creationId xmlns:a16="http://schemas.microsoft.com/office/drawing/2014/main" id="{28E8B588-2B1E-170E-3BB9-401C24D7E2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30613" y="3520602"/>
            <a:ext cx="603077" cy="603077"/>
          </a:xfrm>
          <a:prstGeom prst="rect">
            <a:avLst/>
          </a:prstGeom>
        </p:spPr>
      </p:pic>
      <p:pic>
        <p:nvPicPr>
          <p:cNvPr id="15" name="Graphic 14" descr="Bar chart with solid fill">
            <a:extLst>
              <a:ext uri="{FF2B5EF4-FFF2-40B4-BE49-F238E27FC236}">
                <a16:creationId xmlns:a16="http://schemas.microsoft.com/office/drawing/2014/main" id="{868F2DEA-A882-077B-5C28-7DCA374682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8104" y="4553983"/>
            <a:ext cx="603077" cy="6030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69E828A-DEC0-DA89-7B16-83E591E5FAE7}"/>
              </a:ext>
            </a:extLst>
          </p:cNvPr>
          <p:cNvSpPr/>
          <p:nvPr/>
        </p:nvSpPr>
        <p:spPr>
          <a:xfrm>
            <a:off x="4139382" y="-216310"/>
            <a:ext cx="8760541" cy="1083639"/>
          </a:xfrm>
          <a:prstGeom prst="rect">
            <a:avLst/>
          </a:prstGeom>
          <a:solidFill>
            <a:srgbClr val="E7E6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Analisi descrittiva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7F3C1E-212C-161A-F507-F92196EE588E}"/>
              </a:ext>
            </a:extLst>
          </p:cNvPr>
          <p:cNvSpPr/>
          <p:nvPr/>
        </p:nvSpPr>
        <p:spPr>
          <a:xfrm>
            <a:off x="9107317" y="1247714"/>
            <a:ext cx="3893033" cy="4362167"/>
          </a:xfrm>
          <a:prstGeom prst="rect">
            <a:avLst/>
          </a:prstGeom>
          <a:solidFill>
            <a:srgbClr val="B74919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T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06B857F-FEA5-31B9-D59D-6B7839CB573E}"/>
                  </a:ext>
                </a:extLst>
              </p:cNvPr>
              <p:cNvSpPr txBox="1"/>
              <p:nvPr/>
            </p:nvSpPr>
            <p:spPr>
              <a:xfrm>
                <a:off x="9169966" y="2622733"/>
                <a:ext cx="3022034" cy="2731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T" sz="1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IT" sz="1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4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e>
                      <m:sub>
                        <m:r>
                          <a:rPr lang="en-IT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en-IT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T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IT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IT" sz="1400" dirty="0">
                    <a:solidFill>
                      <a:prstClr val="black"/>
                    </a:solidFill>
                    <a:latin typeface="Montserrat" pitchFamily="2" charset="77"/>
                  </a:rPr>
                  <a:t> è il valore medio della variabile X (GPI o DI) per il gruppo </a:t>
                </a:r>
                <a:r>
                  <a:rPr lang="en-IT" sz="1400" i="1" dirty="0">
                    <a:solidFill>
                      <a:prstClr val="black"/>
                    </a:solidFill>
                    <a:latin typeface="Montserrat" pitchFamily="2" charset="77"/>
                  </a:rPr>
                  <a:t>g</a:t>
                </a:r>
                <a:r>
                  <a:rPr lang="en-IT" sz="1400" dirty="0">
                    <a:solidFill>
                      <a:prstClr val="black"/>
                    </a:solidFill>
                    <a:latin typeface="Montserrat" pitchFamily="2" charset="77"/>
                  </a:rPr>
                  <a:t> (</a:t>
                </a:r>
                <a:r>
                  <a:rPr lang="en-IT" sz="1400" i="1" dirty="0">
                    <a:solidFill>
                      <a:prstClr val="black"/>
                    </a:solidFill>
                    <a:latin typeface="Montserrat" pitchFamily="2" charset="77"/>
                  </a:rPr>
                  <a:t>Greenwasher</a:t>
                </a:r>
                <a:r>
                  <a:rPr lang="en-IT" sz="1400" dirty="0">
                    <a:solidFill>
                      <a:prstClr val="black"/>
                    </a:solidFill>
                    <a:latin typeface="Montserrat" pitchFamily="2" charset="77"/>
                  </a:rPr>
                  <a:t>, </a:t>
                </a:r>
                <a:r>
                  <a:rPr lang="en-IT" sz="1400" i="1" dirty="0">
                    <a:solidFill>
                      <a:prstClr val="black"/>
                    </a:solidFill>
                    <a:latin typeface="Montserrat" pitchFamily="2" charset="77"/>
                  </a:rPr>
                  <a:t>Brownwasher</a:t>
                </a:r>
                <a:r>
                  <a:rPr lang="en-IT" sz="1400" dirty="0">
                    <a:solidFill>
                      <a:prstClr val="black"/>
                    </a:solidFill>
                    <a:latin typeface="Montserrat" pitchFamily="2" charset="77"/>
                  </a:rPr>
                  <a:t>) nell’anno </a:t>
                </a:r>
                <a:r>
                  <a:rPr lang="en-IT" sz="1400" i="1" dirty="0">
                    <a:solidFill>
                      <a:prstClr val="black"/>
                    </a:solidFill>
                    <a:latin typeface="Montserrat" pitchFamily="2" charset="77"/>
                  </a:rPr>
                  <a:t>t;</a:t>
                </a:r>
              </a:p>
              <a:p>
                <a:pPr defTabSz="457200"/>
                <a:endParaRPr lang="en-IT" sz="500" dirty="0">
                  <a:solidFill>
                    <a:prstClr val="black"/>
                  </a:solidFill>
                  <a:latin typeface="Montserrat" pitchFamily="2" charset="77"/>
                </a:endParaRPr>
              </a:p>
              <a:p>
                <a:pPr marL="285750" indent="-285750" defTabSz="45720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T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T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IT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sub>
                    </m:sSub>
                  </m:oMath>
                </a14:m>
                <a:r>
                  <a:rPr lang="en-IT" sz="1400" dirty="0">
                    <a:solidFill>
                      <a:prstClr val="black"/>
                    </a:solidFill>
                    <a:latin typeface="Montserrat" pitchFamily="2" charset="77"/>
                  </a:rPr>
                  <a:t>: numero di imprese appartenenti al gruppo </a:t>
                </a:r>
                <a:r>
                  <a:rPr lang="en-IT" sz="1400" i="1" dirty="0">
                    <a:solidFill>
                      <a:prstClr val="black"/>
                    </a:solidFill>
                    <a:latin typeface="Montserrat" pitchFamily="2" charset="77"/>
                  </a:rPr>
                  <a:t>g</a:t>
                </a:r>
                <a:r>
                  <a:rPr lang="en-IT" sz="1400" dirty="0">
                    <a:solidFill>
                      <a:prstClr val="black"/>
                    </a:solidFill>
                    <a:latin typeface="Montserrat" pitchFamily="2" charset="77"/>
                  </a:rPr>
                  <a:t> nel 2015 (137 GW, 137 BW);</a:t>
                </a:r>
              </a:p>
              <a:p>
                <a:pPr defTabSz="457200"/>
                <a:endParaRPr lang="en-IT" sz="500" dirty="0">
                  <a:solidFill>
                    <a:prstClr val="black"/>
                  </a:solidFill>
                  <a:latin typeface="Montserrat" pitchFamily="2" charset="77"/>
                </a:endParaRPr>
              </a:p>
              <a:p>
                <a:pPr marL="285750" indent="-285750" defTabSz="45720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T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T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𝑫𝑰</m:t>
                        </m:r>
                      </m:e>
                      <m:sub>
                        <m:r>
                          <a:rPr lang="en-IT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IT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T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IT" sz="1400" dirty="0">
                    <a:solidFill>
                      <a:prstClr val="black"/>
                    </a:solidFill>
                    <a:latin typeface="Montserrat" pitchFamily="2" charset="77"/>
                  </a:rPr>
                  <a:t>: valore del </a:t>
                </a:r>
                <a:r>
                  <a:rPr lang="en-IT" sz="1400" i="1" dirty="0">
                    <a:solidFill>
                      <a:prstClr val="black"/>
                    </a:solidFill>
                    <a:latin typeface="Montserrat" pitchFamily="2" charset="77"/>
                  </a:rPr>
                  <a:t>Discrepancy Index</a:t>
                </a:r>
                <a:r>
                  <a:rPr lang="en-IT" sz="1400" dirty="0">
                    <a:solidFill>
                      <a:prstClr val="black"/>
                    </a:solidFill>
                    <a:latin typeface="Montserrat" pitchFamily="2" charset="77"/>
                  </a:rPr>
                  <a:t> per l’impresa </a:t>
                </a:r>
                <a:r>
                  <a:rPr lang="en-IT" sz="1400" i="1" dirty="0">
                    <a:solidFill>
                      <a:prstClr val="black"/>
                    </a:solidFill>
                    <a:latin typeface="Montserrat" pitchFamily="2" charset="77"/>
                  </a:rPr>
                  <a:t>i</a:t>
                </a:r>
                <a:r>
                  <a:rPr lang="en-IT" sz="1400" dirty="0">
                    <a:solidFill>
                      <a:prstClr val="black"/>
                    </a:solidFill>
                    <a:latin typeface="Montserrat" pitchFamily="2" charset="77"/>
                  </a:rPr>
                  <a:t> nell’anno </a:t>
                </a:r>
                <a:r>
                  <a:rPr lang="en-IT" sz="1400" i="1" dirty="0">
                    <a:solidFill>
                      <a:prstClr val="black"/>
                    </a:solidFill>
                    <a:latin typeface="Montserrat" pitchFamily="2" charset="77"/>
                  </a:rPr>
                  <a:t>t.</a:t>
                </a:r>
                <a:endParaRPr lang="en-IT" sz="1400" dirty="0">
                  <a:solidFill>
                    <a:prstClr val="black"/>
                  </a:solidFill>
                  <a:latin typeface="Montserrat" pitchFamily="2" charset="77"/>
                </a:endParaRPr>
              </a:p>
              <a:p>
                <a:pPr defTabSz="457200"/>
                <a:endParaRPr lang="en-IT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06B857F-FEA5-31B9-D59D-6B7839CB5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966" y="2622733"/>
                <a:ext cx="3022034" cy="2731838"/>
              </a:xfrm>
              <a:prstGeom prst="rect">
                <a:avLst/>
              </a:prstGeom>
              <a:blipFill>
                <a:blip r:embed="rId11"/>
                <a:stretch>
                  <a:fillRect l="-41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6CDFFCA-1D03-B176-9839-30929476221D}"/>
                  </a:ext>
                </a:extLst>
              </p:cNvPr>
              <p:cNvSpPr txBox="1"/>
              <p:nvPr/>
            </p:nvSpPr>
            <p:spPr>
              <a:xfrm>
                <a:off x="9107317" y="1491671"/>
                <a:ext cx="2474649" cy="8100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T" sz="16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IT" sz="16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6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acc>
                        </m:e>
                        <m:sub>
                          <m:r>
                            <a:rPr lang="it-IT" sz="16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  <m:r>
                            <a:rPr lang="it-IT" sz="16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6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IT" sz="1600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T" sz="16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T" sz="1600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b>
                            <m:sSubPr>
                              <m:ctrlPr>
                                <a:rPr lang="en-IT" sz="16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T" sz="16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IT" sz="16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IT" sz="16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T" sz="16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IT" sz="1600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IT" sz="1600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sSub>
                            <m:sSubPr>
                              <m:ctrlPr>
                                <a:rPr lang="en-IT" sz="16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T" sz="16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IT" sz="16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IT" sz="16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IT" sz="16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IT" sz="1600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T" sz="16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T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6CDFFCA-1D03-B176-9839-309294762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317" y="1491671"/>
                <a:ext cx="2474649" cy="810094"/>
              </a:xfrm>
              <a:prstGeom prst="rect">
                <a:avLst/>
              </a:prstGeom>
              <a:blipFill>
                <a:blip r:embed="rId12"/>
                <a:stretch>
                  <a:fillRect t="-89231" b="-146154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D23726AE-E8AB-C161-97AF-8BB077B6D7BB}"/>
              </a:ext>
            </a:extLst>
          </p:cNvPr>
          <p:cNvGrpSpPr/>
          <p:nvPr/>
        </p:nvGrpSpPr>
        <p:grpSpPr>
          <a:xfrm>
            <a:off x="-673125" y="57287"/>
            <a:ext cx="3254142" cy="261610"/>
            <a:chOff x="-673125" y="57287"/>
            <a:chExt cx="3254142" cy="26161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BA545834-AFBC-5124-D5E1-19A30CCBF551}"/>
                </a:ext>
              </a:extLst>
            </p:cNvPr>
            <p:cNvSpPr/>
            <p:nvPr/>
          </p:nvSpPr>
          <p:spPr>
            <a:xfrm>
              <a:off x="-673125" y="71973"/>
              <a:ext cx="3254142" cy="232239"/>
            </a:xfrm>
            <a:prstGeom prst="round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28DE05-C6FE-032E-D029-E9C7E9F6CE4F}"/>
                </a:ext>
              </a:extLst>
            </p:cNvPr>
            <p:cNvSpPr txBox="1"/>
            <p:nvPr/>
          </p:nvSpPr>
          <p:spPr>
            <a:xfrm>
              <a:off x="128039" y="57287"/>
              <a:ext cx="22189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100" b="1" dirty="0">
                  <a:solidFill>
                    <a:schemeClr val="bg1"/>
                  </a:solidFill>
                  <a:latin typeface="Montserrat" pitchFamily="2" charset="77"/>
                </a:rPr>
                <a:t>Presentazione – II parte</a:t>
              </a:r>
            </a:p>
          </p:txBody>
        </p:sp>
      </p:grpSp>
      <p:pic>
        <p:nvPicPr>
          <p:cNvPr id="37" name="Picture 36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5A304B2A-EA64-ED17-CB27-C1202610B4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95201" y="1845333"/>
            <a:ext cx="5743777" cy="3350537"/>
          </a:xfrm>
          <a:prstGeom prst="rect">
            <a:avLst/>
          </a:prstGeom>
        </p:spPr>
      </p:pic>
      <p:pic>
        <p:nvPicPr>
          <p:cNvPr id="10" name="Picture 9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17377DCD-0D74-4B53-BEDC-850A1A951C2A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t="87397"/>
          <a:stretch>
            <a:fillRect/>
          </a:stretch>
        </p:blipFill>
        <p:spPr>
          <a:xfrm>
            <a:off x="2203001" y="5223307"/>
            <a:ext cx="7170233" cy="52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232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910A3-A53B-5B76-EA8D-9FDEDB435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134F4AA-559C-E9B1-F3C5-EFA3BF2B505E}"/>
              </a:ext>
            </a:extLst>
          </p:cNvPr>
          <p:cNvSpPr/>
          <p:nvPr/>
        </p:nvSpPr>
        <p:spPr>
          <a:xfrm>
            <a:off x="-673125" y="71973"/>
            <a:ext cx="3254142" cy="23223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1000" dirty="0">
                <a:solidFill>
                  <a:schemeClr val="bg1"/>
                </a:solidFill>
                <a:latin typeface="Montserrat" pitchFamily="2" charset="77"/>
              </a:rPr>
              <a:t>FONDAMENTI TEORICI</a:t>
            </a:r>
          </a:p>
        </p:txBody>
      </p:sp>
      <p:sp>
        <p:nvSpPr>
          <p:cNvPr id="17" name="New shape">
            <a:extLst>
              <a:ext uri="{FF2B5EF4-FFF2-40B4-BE49-F238E27FC236}">
                <a16:creationId xmlns:a16="http://schemas.microsoft.com/office/drawing/2014/main" id="{D61D3E86-0A37-94D6-8318-27EF5DD22AE2}"/>
              </a:ext>
            </a:extLst>
          </p:cNvPr>
          <p:cNvSpPr/>
          <p:nvPr/>
        </p:nvSpPr>
        <p:spPr>
          <a:xfrm>
            <a:off x="9379283" y="1002291"/>
            <a:ext cx="2812717" cy="665760"/>
          </a:xfrm>
          <a:prstGeom prst="rect">
            <a:avLst/>
          </a:prstGeom>
          <a:noFill/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2800" b="1" dirty="0" err="1">
                <a:solidFill>
                  <a:schemeClr val="tx1"/>
                </a:solidFill>
                <a:latin typeface="Montserrat" pitchFamily="2" charset="77"/>
              </a:rPr>
              <a:t>Definizione</a:t>
            </a:r>
            <a:endParaRPr lang="en-GB" sz="2800" b="1" dirty="0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18" name="New shape">
            <a:extLst>
              <a:ext uri="{FF2B5EF4-FFF2-40B4-BE49-F238E27FC236}">
                <a16:creationId xmlns:a16="http://schemas.microsoft.com/office/drawing/2014/main" id="{3C3760C7-8793-C3CC-2A9E-5EBACF3F4BE7}"/>
              </a:ext>
            </a:extLst>
          </p:cNvPr>
          <p:cNvSpPr/>
          <p:nvPr/>
        </p:nvSpPr>
        <p:spPr>
          <a:xfrm>
            <a:off x="3712873" y="1632278"/>
            <a:ext cx="5418692" cy="1943545"/>
          </a:xfrm>
          <a:prstGeom prst="rect">
            <a:avLst/>
          </a:prstGeom>
          <a:noFill/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1600" dirty="0" err="1">
                <a:solidFill>
                  <a:schemeClr val="tx1"/>
                </a:solidFill>
                <a:latin typeface="Montserrat" pitchFamily="2" charset="77"/>
              </a:rPr>
              <a:t>Strategia</a:t>
            </a:r>
            <a:r>
              <a:rPr lang="en-GB" sz="1600" dirty="0">
                <a:solidFill>
                  <a:schemeClr val="tx1"/>
                </a:solidFill>
                <a:latin typeface="Montserrat" pitchFamily="2" charset="77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Montserrat" pitchFamily="2" charset="77"/>
              </a:rPr>
              <a:t>comunicativa</a:t>
            </a:r>
            <a:r>
              <a:rPr lang="en-GB" sz="1600" dirty="0">
                <a:solidFill>
                  <a:schemeClr val="tx1"/>
                </a:solidFill>
                <a:latin typeface="Montserrat" pitchFamily="2" charset="77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Montserrat" pitchFamily="2" charset="77"/>
              </a:rPr>
              <a:t>attraverso</a:t>
            </a:r>
            <a:r>
              <a:rPr lang="en-GB" sz="1600" dirty="0">
                <a:solidFill>
                  <a:schemeClr val="tx1"/>
                </a:solidFill>
                <a:latin typeface="Montserrat" pitchFamily="2" charset="77"/>
              </a:rPr>
              <a:t> cui </a:t>
            </a:r>
            <a:r>
              <a:rPr lang="en-GB" sz="1600" dirty="0" err="1">
                <a:solidFill>
                  <a:schemeClr val="tx1"/>
                </a:solidFill>
                <a:latin typeface="Montserrat" pitchFamily="2" charset="77"/>
              </a:rPr>
              <a:t>l’impresa</a:t>
            </a:r>
            <a:r>
              <a:rPr lang="en-GB" sz="1600" dirty="0">
                <a:solidFill>
                  <a:schemeClr val="tx1"/>
                </a:solidFill>
                <a:latin typeface="Montserrat" pitchFamily="2" charset="77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Montserrat" pitchFamily="2" charset="77"/>
              </a:rPr>
              <a:t>enfatizza</a:t>
            </a:r>
            <a:r>
              <a:rPr lang="en-GB" sz="1600" dirty="0">
                <a:solidFill>
                  <a:schemeClr val="tx1"/>
                </a:solidFill>
                <a:latin typeface="Montserrat" pitchFamily="2" charset="77"/>
              </a:rPr>
              <a:t> il proprio </a:t>
            </a:r>
            <a:r>
              <a:rPr lang="en-GB" sz="1600" dirty="0" err="1">
                <a:solidFill>
                  <a:schemeClr val="tx1"/>
                </a:solidFill>
                <a:latin typeface="Montserrat" pitchFamily="2" charset="77"/>
              </a:rPr>
              <a:t>impegno</a:t>
            </a:r>
            <a:r>
              <a:rPr lang="en-GB" sz="1600" dirty="0">
                <a:solidFill>
                  <a:schemeClr val="tx1"/>
                </a:solidFill>
                <a:latin typeface="Montserrat" pitchFamily="2" charset="77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Montserrat" pitchFamily="2" charset="77"/>
              </a:rPr>
              <a:t>ambientale</a:t>
            </a:r>
            <a:r>
              <a:rPr lang="en-GB" sz="1600" dirty="0">
                <a:solidFill>
                  <a:schemeClr val="tx1"/>
                </a:solidFill>
                <a:latin typeface="Montserrat" pitchFamily="2" charset="77"/>
              </a:rPr>
              <a:t>, </a:t>
            </a:r>
            <a:r>
              <a:rPr lang="en-GB" sz="1600" dirty="0" err="1">
                <a:solidFill>
                  <a:schemeClr val="tx1"/>
                </a:solidFill>
                <a:latin typeface="Montserrat" pitchFamily="2" charset="77"/>
              </a:rPr>
              <a:t>generando</a:t>
            </a:r>
            <a:r>
              <a:rPr lang="en-GB" sz="1600" dirty="0">
                <a:solidFill>
                  <a:schemeClr val="tx1"/>
                </a:solidFill>
                <a:latin typeface="Montserrat" pitchFamily="2" charset="77"/>
              </a:rPr>
              <a:t> un </a:t>
            </a:r>
            <a:r>
              <a:rPr lang="en-GB" sz="1600" dirty="0" err="1">
                <a:solidFill>
                  <a:schemeClr val="tx1"/>
                </a:solidFill>
                <a:latin typeface="Montserrat" pitchFamily="2" charset="77"/>
              </a:rPr>
              <a:t>divario</a:t>
            </a:r>
            <a:r>
              <a:rPr lang="en-GB" sz="1600" dirty="0">
                <a:solidFill>
                  <a:schemeClr val="tx1"/>
                </a:solidFill>
                <a:latin typeface="Montserrat" pitchFamily="2" charset="77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Montserrat" pitchFamily="2" charset="77"/>
              </a:rPr>
              <a:t>tra</a:t>
            </a:r>
            <a:r>
              <a:rPr lang="en-GB" sz="1600" dirty="0">
                <a:solidFill>
                  <a:schemeClr val="tx1"/>
                </a:solidFill>
                <a:latin typeface="Montserrat" pitchFamily="2" charset="77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Montserrat" pitchFamily="2" charset="77"/>
              </a:rPr>
              <a:t>comunicazione</a:t>
            </a:r>
            <a:r>
              <a:rPr lang="en-GB" sz="1600" dirty="0">
                <a:solidFill>
                  <a:schemeClr val="tx1"/>
                </a:solidFill>
                <a:latin typeface="Montserrat" pitchFamily="2" charset="77"/>
              </a:rPr>
              <a:t> e </a:t>
            </a:r>
            <a:r>
              <a:rPr lang="en-GB" sz="1600" dirty="0" err="1">
                <a:solidFill>
                  <a:schemeClr val="tx1"/>
                </a:solidFill>
                <a:latin typeface="Montserrat" pitchFamily="2" charset="77"/>
              </a:rPr>
              <a:t>pratiche</a:t>
            </a:r>
            <a:r>
              <a:rPr lang="en-GB" sz="1600" dirty="0">
                <a:solidFill>
                  <a:schemeClr val="tx1"/>
                </a:solidFill>
                <a:latin typeface="Montserrat" pitchFamily="2" charset="77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Montserrat" pitchFamily="2" charset="77"/>
              </a:rPr>
              <a:t>reali</a:t>
            </a:r>
            <a:r>
              <a:rPr lang="en-GB" sz="1600" dirty="0">
                <a:solidFill>
                  <a:schemeClr val="tx1"/>
                </a:solidFill>
                <a:latin typeface="Montserrat" pitchFamily="2" charset="77"/>
              </a:rPr>
              <a:t>  (</a:t>
            </a:r>
            <a:r>
              <a:rPr lang="it-IT" sz="1600" i="1" dirty="0">
                <a:solidFill>
                  <a:schemeClr val="tx1"/>
                </a:solidFill>
                <a:latin typeface="Montserrat" pitchFamily="2" charset="77"/>
              </a:rPr>
              <a:t>Delmas &amp; Burbano, 2011</a:t>
            </a:r>
            <a:r>
              <a:rPr lang="it-IT" sz="1600" dirty="0">
                <a:solidFill>
                  <a:schemeClr val="tx1"/>
                </a:solidFill>
                <a:latin typeface="Montserrat" pitchFamily="2" charset="77"/>
              </a:rPr>
              <a:t>)</a:t>
            </a:r>
            <a:r>
              <a:rPr lang="en-IT" dirty="0">
                <a:solidFill>
                  <a:schemeClr val="tx1"/>
                </a:solidFill>
                <a:latin typeface="Montserrat" pitchFamily="2" charset="77"/>
              </a:rPr>
              <a:t>.</a:t>
            </a:r>
            <a:endParaRPr lang="en-GB" dirty="0">
              <a:solidFill>
                <a:schemeClr val="tx1"/>
              </a:solidFill>
              <a:latin typeface="Montserrat" pitchFamily="2" charset="77"/>
            </a:endParaRPr>
          </a:p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sz="1600" b="0" i="0" u="none" dirty="0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4" name="Doughnut 3">
            <a:extLst>
              <a:ext uri="{FF2B5EF4-FFF2-40B4-BE49-F238E27FC236}">
                <a16:creationId xmlns:a16="http://schemas.microsoft.com/office/drawing/2014/main" id="{9A6D658C-7C24-0FBE-9E9F-6929D4C77D49}"/>
              </a:ext>
            </a:extLst>
          </p:cNvPr>
          <p:cNvSpPr/>
          <p:nvPr/>
        </p:nvSpPr>
        <p:spPr>
          <a:xfrm>
            <a:off x="-2573291" y="1349609"/>
            <a:ext cx="5021179" cy="5021179"/>
          </a:xfrm>
          <a:prstGeom prst="donu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5" name="Block Arc 4">
            <a:extLst>
              <a:ext uri="{FF2B5EF4-FFF2-40B4-BE49-F238E27FC236}">
                <a16:creationId xmlns:a16="http://schemas.microsoft.com/office/drawing/2014/main" id="{52B780B6-BC55-C692-35EA-347AF24137B4}"/>
              </a:ext>
            </a:extLst>
          </p:cNvPr>
          <p:cNvSpPr/>
          <p:nvPr/>
        </p:nvSpPr>
        <p:spPr>
          <a:xfrm rot="19620797">
            <a:off x="-2867224" y="1124733"/>
            <a:ext cx="5518483" cy="5518483"/>
          </a:xfrm>
          <a:prstGeom prst="blockArc">
            <a:avLst>
              <a:gd name="adj1" fmla="val 19356885"/>
              <a:gd name="adj2" fmla="val 53712"/>
              <a:gd name="adj3" fmla="val 31393"/>
            </a:avLst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pic>
        <p:nvPicPr>
          <p:cNvPr id="16" name="Graphic 15" descr="Open book with solid fill">
            <a:extLst>
              <a:ext uri="{FF2B5EF4-FFF2-40B4-BE49-F238E27FC236}">
                <a16:creationId xmlns:a16="http://schemas.microsoft.com/office/drawing/2014/main" id="{209A430C-363F-55C2-3241-13C5051A5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679" y="1957908"/>
            <a:ext cx="877231" cy="877231"/>
          </a:xfrm>
          <a:prstGeom prst="rect">
            <a:avLst/>
          </a:prstGeom>
        </p:spPr>
      </p:pic>
      <p:pic>
        <p:nvPicPr>
          <p:cNvPr id="22" name="Graphic 21" descr="Warning with solid fill">
            <a:extLst>
              <a:ext uri="{FF2B5EF4-FFF2-40B4-BE49-F238E27FC236}">
                <a16:creationId xmlns:a16="http://schemas.microsoft.com/office/drawing/2014/main" id="{FA4C9FC0-EB28-5F53-9AD1-7FE6D2BF2C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0091" y="4525471"/>
            <a:ext cx="683180" cy="68318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4A6D3B5-8FFE-0A50-E2DF-D9ED74E8A205}"/>
              </a:ext>
            </a:extLst>
          </p:cNvPr>
          <p:cNvGrpSpPr/>
          <p:nvPr/>
        </p:nvGrpSpPr>
        <p:grpSpPr>
          <a:xfrm>
            <a:off x="5450046" y="-202934"/>
            <a:ext cx="8760541" cy="1142958"/>
            <a:chOff x="5450046" y="-202934"/>
            <a:chExt cx="8760541" cy="114295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0EDAB3E-DAFC-0F03-2D05-43222D6F7A0E}"/>
                </a:ext>
              </a:extLst>
            </p:cNvPr>
            <p:cNvSpPr/>
            <p:nvPr/>
          </p:nvSpPr>
          <p:spPr>
            <a:xfrm>
              <a:off x="5450046" y="-202934"/>
              <a:ext cx="8760541" cy="108363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D2B7CF4-7553-DFD0-A5C7-8EB0E77BE774}"/>
                </a:ext>
              </a:extLst>
            </p:cNvPr>
            <p:cNvSpPr txBox="1"/>
            <p:nvPr/>
          </p:nvSpPr>
          <p:spPr>
            <a:xfrm>
              <a:off x="6605257" y="16694"/>
              <a:ext cx="53486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3600" b="1" kern="0" dirty="0">
                  <a:solidFill>
                    <a:prstClr val="black"/>
                  </a:solidFill>
                  <a:latin typeface="Montserrat" pitchFamily="2" charset="77"/>
                </a:rPr>
                <a:t>GREENWASHING</a:t>
              </a:r>
              <a:endParaRPr lang="en-IT" sz="3200" b="1" kern="0" dirty="0">
                <a:solidFill>
                  <a:prstClr val="black"/>
                </a:solidFill>
                <a:latin typeface="Montserrat" pitchFamily="2" charset="77"/>
              </a:endParaRPr>
            </a:p>
            <a:p>
              <a:endParaRPr lang="en-IT" dirty="0"/>
            </a:p>
          </p:txBody>
        </p:sp>
      </p:grpSp>
      <p:pic>
        <p:nvPicPr>
          <p:cNvPr id="3" name="Graphic 2" descr="Gears with solid fill">
            <a:extLst>
              <a:ext uri="{FF2B5EF4-FFF2-40B4-BE49-F238E27FC236}">
                <a16:creationId xmlns:a16="http://schemas.microsoft.com/office/drawing/2014/main" id="{644EE9C9-81B5-79B3-2442-23FC6FB2B9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91732" y="3317975"/>
            <a:ext cx="603077" cy="60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883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EF124-7AC0-E6EB-C27B-2A36FEFE3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ughnut 5">
            <a:extLst>
              <a:ext uri="{FF2B5EF4-FFF2-40B4-BE49-F238E27FC236}">
                <a16:creationId xmlns:a16="http://schemas.microsoft.com/office/drawing/2014/main" id="{0F81A6CE-169D-FF4E-E949-04325F311970}"/>
              </a:ext>
            </a:extLst>
          </p:cNvPr>
          <p:cNvSpPr/>
          <p:nvPr/>
        </p:nvSpPr>
        <p:spPr>
          <a:xfrm>
            <a:off x="-2510589" y="701842"/>
            <a:ext cx="5021179" cy="5021179"/>
          </a:xfrm>
          <a:prstGeom prst="donu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A4671B3D-242A-5DCC-CF3E-E269F3D5E62B}"/>
              </a:ext>
            </a:extLst>
          </p:cNvPr>
          <p:cNvSpPr/>
          <p:nvPr/>
        </p:nvSpPr>
        <p:spPr>
          <a:xfrm rot="21291799">
            <a:off x="-2759242" y="453189"/>
            <a:ext cx="5518483" cy="5518483"/>
          </a:xfrm>
          <a:prstGeom prst="blockArc">
            <a:avLst>
              <a:gd name="adj1" fmla="val 19356885"/>
              <a:gd name="adj2" fmla="val 53712"/>
              <a:gd name="adj3" fmla="val 31393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pic>
        <p:nvPicPr>
          <p:cNvPr id="12" name="Graphic 11" descr="Briefcase with solid fill">
            <a:extLst>
              <a:ext uri="{FF2B5EF4-FFF2-40B4-BE49-F238E27FC236}">
                <a16:creationId xmlns:a16="http://schemas.microsoft.com/office/drawing/2014/main" id="{1F7AE818-A4C0-30A0-D397-74C027F01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105" y="1247714"/>
            <a:ext cx="603076" cy="603076"/>
          </a:xfrm>
          <a:prstGeom prst="rect">
            <a:avLst/>
          </a:prstGeom>
        </p:spPr>
      </p:pic>
      <p:pic>
        <p:nvPicPr>
          <p:cNvPr id="13" name="Graphic 12" descr="Gears with solid fill">
            <a:extLst>
              <a:ext uri="{FF2B5EF4-FFF2-40B4-BE49-F238E27FC236}">
                <a16:creationId xmlns:a16="http://schemas.microsoft.com/office/drawing/2014/main" id="{6A8B55D2-048F-7065-43E4-44B7107156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0613" y="1996588"/>
            <a:ext cx="872388" cy="872388"/>
          </a:xfrm>
          <a:prstGeom prst="rect">
            <a:avLst/>
          </a:prstGeom>
        </p:spPr>
      </p:pic>
      <p:pic>
        <p:nvPicPr>
          <p:cNvPr id="14" name="Graphic 13" descr="Abacus with solid fill">
            <a:extLst>
              <a:ext uri="{FF2B5EF4-FFF2-40B4-BE49-F238E27FC236}">
                <a16:creationId xmlns:a16="http://schemas.microsoft.com/office/drawing/2014/main" id="{51ADC225-1D91-8141-F9D3-AF1619074F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30613" y="3520602"/>
            <a:ext cx="603077" cy="603077"/>
          </a:xfrm>
          <a:prstGeom prst="rect">
            <a:avLst/>
          </a:prstGeom>
        </p:spPr>
      </p:pic>
      <p:pic>
        <p:nvPicPr>
          <p:cNvPr id="15" name="Graphic 14" descr="Bar chart with solid fill">
            <a:extLst>
              <a:ext uri="{FF2B5EF4-FFF2-40B4-BE49-F238E27FC236}">
                <a16:creationId xmlns:a16="http://schemas.microsoft.com/office/drawing/2014/main" id="{3A8D23E7-50BB-FE33-CEBB-4EA25C6E51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8104" y="4553983"/>
            <a:ext cx="603077" cy="6030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3455F33-3C36-BA44-BECF-05F8DC4838C9}"/>
              </a:ext>
            </a:extLst>
          </p:cNvPr>
          <p:cNvSpPr/>
          <p:nvPr/>
        </p:nvSpPr>
        <p:spPr>
          <a:xfrm>
            <a:off x="4139382" y="-216310"/>
            <a:ext cx="8760541" cy="1083639"/>
          </a:xfrm>
          <a:prstGeom prst="rect">
            <a:avLst/>
          </a:prstGeom>
          <a:solidFill>
            <a:srgbClr val="E7E6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Analisi descrittiva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E1E4B6-9F43-3204-655C-EE9116C4B66F}"/>
              </a:ext>
            </a:extLst>
          </p:cNvPr>
          <p:cNvSpPr/>
          <p:nvPr/>
        </p:nvSpPr>
        <p:spPr>
          <a:xfrm>
            <a:off x="9107317" y="1247714"/>
            <a:ext cx="3893033" cy="4362167"/>
          </a:xfrm>
          <a:prstGeom prst="rect">
            <a:avLst/>
          </a:prstGeom>
          <a:solidFill>
            <a:srgbClr val="B74919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T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DE61F3B-E3AB-58C4-32BA-9047BD40D010}"/>
                  </a:ext>
                </a:extLst>
              </p:cNvPr>
              <p:cNvSpPr txBox="1"/>
              <p:nvPr/>
            </p:nvSpPr>
            <p:spPr>
              <a:xfrm>
                <a:off x="9169966" y="2622733"/>
                <a:ext cx="3022034" cy="2731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T" sz="1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IT" sz="1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4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e>
                      <m:sub>
                        <m:r>
                          <a:rPr lang="en-IT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en-IT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T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IT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IT" sz="1400" dirty="0">
                    <a:solidFill>
                      <a:prstClr val="black"/>
                    </a:solidFill>
                    <a:latin typeface="Montserrat" pitchFamily="2" charset="77"/>
                  </a:rPr>
                  <a:t> è il valore medio della variabile X (GPI o DI) per il gruppo </a:t>
                </a:r>
                <a:r>
                  <a:rPr lang="en-IT" sz="1400" i="1" dirty="0">
                    <a:solidFill>
                      <a:prstClr val="black"/>
                    </a:solidFill>
                    <a:latin typeface="Montserrat" pitchFamily="2" charset="77"/>
                  </a:rPr>
                  <a:t>g</a:t>
                </a:r>
                <a:r>
                  <a:rPr lang="en-IT" sz="1400" dirty="0">
                    <a:solidFill>
                      <a:prstClr val="black"/>
                    </a:solidFill>
                    <a:latin typeface="Montserrat" pitchFamily="2" charset="77"/>
                  </a:rPr>
                  <a:t> (</a:t>
                </a:r>
                <a:r>
                  <a:rPr lang="en-IT" sz="1400" i="1" dirty="0">
                    <a:solidFill>
                      <a:prstClr val="black"/>
                    </a:solidFill>
                    <a:latin typeface="Montserrat" pitchFamily="2" charset="77"/>
                  </a:rPr>
                  <a:t>Greenwasher</a:t>
                </a:r>
                <a:r>
                  <a:rPr lang="en-IT" sz="1400" dirty="0">
                    <a:solidFill>
                      <a:prstClr val="black"/>
                    </a:solidFill>
                    <a:latin typeface="Montserrat" pitchFamily="2" charset="77"/>
                  </a:rPr>
                  <a:t>, </a:t>
                </a:r>
                <a:r>
                  <a:rPr lang="en-IT" sz="1400" i="1" dirty="0">
                    <a:solidFill>
                      <a:prstClr val="black"/>
                    </a:solidFill>
                    <a:latin typeface="Montserrat" pitchFamily="2" charset="77"/>
                  </a:rPr>
                  <a:t>Brownwasher</a:t>
                </a:r>
                <a:r>
                  <a:rPr lang="en-IT" sz="1400" dirty="0">
                    <a:solidFill>
                      <a:prstClr val="black"/>
                    </a:solidFill>
                    <a:latin typeface="Montserrat" pitchFamily="2" charset="77"/>
                  </a:rPr>
                  <a:t>) nell’anno </a:t>
                </a:r>
                <a:r>
                  <a:rPr lang="en-IT" sz="1400" i="1" dirty="0">
                    <a:solidFill>
                      <a:prstClr val="black"/>
                    </a:solidFill>
                    <a:latin typeface="Montserrat" pitchFamily="2" charset="77"/>
                  </a:rPr>
                  <a:t>t;</a:t>
                </a:r>
              </a:p>
              <a:p>
                <a:pPr defTabSz="457200"/>
                <a:endParaRPr lang="en-IT" sz="500" dirty="0">
                  <a:solidFill>
                    <a:prstClr val="black"/>
                  </a:solidFill>
                  <a:latin typeface="Montserrat" pitchFamily="2" charset="77"/>
                </a:endParaRPr>
              </a:p>
              <a:p>
                <a:pPr marL="285750" indent="-285750" defTabSz="45720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T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T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IT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sub>
                    </m:sSub>
                  </m:oMath>
                </a14:m>
                <a:r>
                  <a:rPr lang="en-IT" sz="1400" dirty="0">
                    <a:solidFill>
                      <a:prstClr val="black"/>
                    </a:solidFill>
                    <a:latin typeface="Montserrat" pitchFamily="2" charset="77"/>
                  </a:rPr>
                  <a:t>: numero di imprese appartenenti al gruppo </a:t>
                </a:r>
                <a:r>
                  <a:rPr lang="en-IT" sz="1400" i="1" dirty="0">
                    <a:solidFill>
                      <a:prstClr val="black"/>
                    </a:solidFill>
                    <a:latin typeface="Montserrat" pitchFamily="2" charset="77"/>
                  </a:rPr>
                  <a:t>g</a:t>
                </a:r>
                <a:r>
                  <a:rPr lang="en-IT" sz="1400" dirty="0">
                    <a:solidFill>
                      <a:prstClr val="black"/>
                    </a:solidFill>
                    <a:latin typeface="Montserrat" pitchFamily="2" charset="77"/>
                  </a:rPr>
                  <a:t> nel 2015 (137 GW, 137 BW);</a:t>
                </a:r>
              </a:p>
              <a:p>
                <a:pPr defTabSz="457200"/>
                <a:endParaRPr lang="en-IT" sz="500" dirty="0">
                  <a:solidFill>
                    <a:prstClr val="black"/>
                  </a:solidFill>
                  <a:latin typeface="Montserrat" pitchFamily="2" charset="77"/>
                </a:endParaRPr>
              </a:p>
              <a:p>
                <a:pPr marL="285750" indent="-285750" defTabSz="45720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T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T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𝑫𝑰</m:t>
                        </m:r>
                      </m:e>
                      <m:sub>
                        <m:r>
                          <a:rPr lang="en-IT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IT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T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IT" sz="1400" dirty="0">
                    <a:solidFill>
                      <a:prstClr val="black"/>
                    </a:solidFill>
                    <a:latin typeface="Montserrat" pitchFamily="2" charset="77"/>
                  </a:rPr>
                  <a:t>: valore del </a:t>
                </a:r>
                <a:r>
                  <a:rPr lang="en-IT" sz="1400" i="1" dirty="0">
                    <a:solidFill>
                      <a:prstClr val="black"/>
                    </a:solidFill>
                    <a:latin typeface="Montserrat" pitchFamily="2" charset="77"/>
                  </a:rPr>
                  <a:t>Discrepancy Index</a:t>
                </a:r>
                <a:r>
                  <a:rPr lang="en-IT" sz="1400" dirty="0">
                    <a:solidFill>
                      <a:prstClr val="black"/>
                    </a:solidFill>
                    <a:latin typeface="Montserrat" pitchFamily="2" charset="77"/>
                  </a:rPr>
                  <a:t> per l’impresa </a:t>
                </a:r>
                <a:r>
                  <a:rPr lang="en-IT" sz="1400" i="1" dirty="0">
                    <a:solidFill>
                      <a:prstClr val="black"/>
                    </a:solidFill>
                    <a:latin typeface="Montserrat" pitchFamily="2" charset="77"/>
                  </a:rPr>
                  <a:t>i</a:t>
                </a:r>
                <a:r>
                  <a:rPr lang="en-IT" sz="1400" dirty="0">
                    <a:solidFill>
                      <a:prstClr val="black"/>
                    </a:solidFill>
                    <a:latin typeface="Montserrat" pitchFamily="2" charset="77"/>
                  </a:rPr>
                  <a:t> nell’anno </a:t>
                </a:r>
                <a:r>
                  <a:rPr lang="en-IT" sz="1400" i="1" dirty="0">
                    <a:solidFill>
                      <a:prstClr val="black"/>
                    </a:solidFill>
                    <a:latin typeface="Montserrat" pitchFamily="2" charset="77"/>
                  </a:rPr>
                  <a:t>t.</a:t>
                </a:r>
                <a:endParaRPr lang="en-IT" sz="1400" dirty="0">
                  <a:solidFill>
                    <a:prstClr val="black"/>
                  </a:solidFill>
                  <a:latin typeface="Montserrat" pitchFamily="2" charset="77"/>
                </a:endParaRPr>
              </a:p>
              <a:p>
                <a:pPr defTabSz="457200"/>
                <a:endParaRPr lang="en-IT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06B857F-FEA5-31B9-D59D-6B7839CB5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966" y="2622733"/>
                <a:ext cx="3022034" cy="2731838"/>
              </a:xfrm>
              <a:prstGeom prst="rect">
                <a:avLst/>
              </a:prstGeom>
              <a:blipFill>
                <a:blip r:embed="rId11"/>
                <a:stretch>
                  <a:fillRect l="-41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208F756-F779-E57B-11B8-D72716DEAFBA}"/>
                  </a:ext>
                </a:extLst>
              </p:cNvPr>
              <p:cNvSpPr txBox="1"/>
              <p:nvPr/>
            </p:nvSpPr>
            <p:spPr>
              <a:xfrm>
                <a:off x="9107317" y="1491671"/>
                <a:ext cx="2474649" cy="8100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T" sz="16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IT" sz="16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6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acc>
                        </m:e>
                        <m:sub>
                          <m:r>
                            <a:rPr lang="it-IT" sz="16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  <m:r>
                            <a:rPr lang="it-IT" sz="16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6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IT" sz="1600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T" sz="16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T" sz="1600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b>
                            <m:sSubPr>
                              <m:ctrlPr>
                                <a:rPr lang="en-IT" sz="16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T" sz="16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IT" sz="16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IT" sz="16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T" sz="16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IT" sz="1600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IT" sz="1600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sSub>
                            <m:sSubPr>
                              <m:ctrlPr>
                                <a:rPr lang="en-IT" sz="16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T" sz="16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IT" sz="16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IT" sz="16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IT" sz="16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IT" sz="1600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T" sz="16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T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6CDFFCA-1D03-B176-9839-309294762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317" y="1491671"/>
                <a:ext cx="2474649" cy="810094"/>
              </a:xfrm>
              <a:prstGeom prst="rect">
                <a:avLst/>
              </a:prstGeom>
              <a:blipFill>
                <a:blip r:embed="rId12"/>
                <a:stretch>
                  <a:fillRect t="-89231" b="-146154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A803977-2808-A6D9-A0C9-111C76543EF8}"/>
              </a:ext>
            </a:extLst>
          </p:cNvPr>
          <p:cNvGrpSpPr/>
          <p:nvPr/>
        </p:nvGrpSpPr>
        <p:grpSpPr>
          <a:xfrm>
            <a:off x="-673125" y="57287"/>
            <a:ext cx="3254142" cy="261610"/>
            <a:chOff x="-673125" y="57287"/>
            <a:chExt cx="3254142" cy="26161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274AD0BD-1236-675A-38A7-078218229502}"/>
                </a:ext>
              </a:extLst>
            </p:cNvPr>
            <p:cNvSpPr/>
            <p:nvPr/>
          </p:nvSpPr>
          <p:spPr>
            <a:xfrm>
              <a:off x="-673125" y="71973"/>
              <a:ext cx="3254142" cy="232239"/>
            </a:xfrm>
            <a:prstGeom prst="round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D792DA-4FC0-B5A0-11EB-8BB9B557041B}"/>
                </a:ext>
              </a:extLst>
            </p:cNvPr>
            <p:cNvSpPr txBox="1"/>
            <p:nvPr/>
          </p:nvSpPr>
          <p:spPr>
            <a:xfrm>
              <a:off x="128039" y="57287"/>
              <a:ext cx="22189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100" b="1" dirty="0">
                  <a:solidFill>
                    <a:schemeClr val="bg1"/>
                  </a:solidFill>
                  <a:latin typeface="Montserrat" pitchFamily="2" charset="77"/>
                </a:rPr>
                <a:t>Presentazione – II parte</a:t>
              </a:r>
            </a:p>
          </p:txBody>
        </p:sp>
      </p:grpSp>
      <p:pic>
        <p:nvPicPr>
          <p:cNvPr id="37" name="Picture 36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09E7F810-09B6-FD70-6EB4-97614CFD7BA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83755" y="1112548"/>
            <a:ext cx="4079045" cy="2379443"/>
          </a:xfrm>
          <a:prstGeom prst="rect">
            <a:avLst/>
          </a:prstGeom>
        </p:spPr>
      </p:pic>
      <p:pic>
        <p:nvPicPr>
          <p:cNvPr id="39" name="Picture 38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FF55F882-D85A-1602-7C71-E7255F142C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83755" y="3735472"/>
            <a:ext cx="5277861" cy="307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693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9F05C-DA55-9137-86AA-AEF12F13F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ughnut 5">
            <a:extLst>
              <a:ext uri="{FF2B5EF4-FFF2-40B4-BE49-F238E27FC236}">
                <a16:creationId xmlns:a16="http://schemas.microsoft.com/office/drawing/2014/main" id="{5C33A5CF-CD74-A496-7F9E-22C3A6A15432}"/>
              </a:ext>
            </a:extLst>
          </p:cNvPr>
          <p:cNvSpPr/>
          <p:nvPr/>
        </p:nvSpPr>
        <p:spPr>
          <a:xfrm>
            <a:off x="-2510589" y="701842"/>
            <a:ext cx="5021179" cy="5021179"/>
          </a:xfrm>
          <a:prstGeom prst="donu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129EE37D-FB84-4B6C-0C3A-A887964CBDEA}"/>
              </a:ext>
            </a:extLst>
          </p:cNvPr>
          <p:cNvSpPr/>
          <p:nvPr/>
        </p:nvSpPr>
        <p:spPr>
          <a:xfrm rot="2114659">
            <a:off x="-2759242" y="453189"/>
            <a:ext cx="5518483" cy="5518483"/>
          </a:xfrm>
          <a:prstGeom prst="blockArc">
            <a:avLst>
              <a:gd name="adj1" fmla="val 19356885"/>
              <a:gd name="adj2" fmla="val 53712"/>
              <a:gd name="adj3" fmla="val 31393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pic>
        <p:nvPicPr>
          <p:cNvPr id="12" name="Graphic 11" descr="Briefcase with solid fill">
            <a:extLst>
              <a:ext uri="{FF2B5EF4-FFF2-40B4-BE49-F238E27FC236}">
                <a16:creationId xmlns:a16="http://schemas.microsoft.com/office/drawing/2014/main" id="{007849AB-EAED-894D-FA3D-BC1A75D63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105" y="1247714"/>
            <a:ext cx="603076" cy="603076"/>
          </a:xfrm>
          <a:prstGeom prst="rect">
            <a:avLst/>
          </a:prstGeom>
        </p:spPr>
      </p:pic>
      <p:pic>
        <p:nvPicPr>
          <p:cNvPr id="13" name="Graphic 12" descr="Gears with solid fill">
            <a:extLst>
              <a:ext uri="{FF2B5EF4-FFF2-40B4-BE49-F238E27FC236}">
                <a16:creationId xmlns:a16="http://schemas.microsoft.com/office/drawing/2014/main" id="{8A02C6F3-5E4D-4C30-19CF-52E268C00B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0613" y="2131244"/>
            <a:ext cx="603077" cy="603077"/>
          </a:xfrm>
          <a:prstGeom prst="rect">
            <a:avLst/>
          </a:prstGeom>
        </p:spPr>
      </p:pic>
      <p:pic>
        <p:nvPicPr>
          <p:cNvPr id="14" name="Graphic 13" descr="Abacus with solid fill">
            <a:extLst>
              <a:ext uri="{FF2B5EF4-FFF2-40B4-BE49-F238E27FC236}">
                <a16:creationId xmlns:a16="http://schemas.microsoft.com/office/drawing/2014/main" id="{BD234553-0EA9-2D8A-0CE7-9DF55D33F1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30612" y="3251291"/>
            <a:ext cx="876313" cy="876313"/>
          </a:xfrm>
          <a:prstGeom prst="rect">
            <a:avLst/>
          </a:prstGeom>
        </p:spPr>
      </p:pic>
      <p:pic>
        <p:nvPicPr>
          <p:cNvPr id="15" name="Graphic 14" descr="Bar chart with solid fill">
            <a:extLst>
              <a:ext uri="{FF2B5EF4-FFF2-40B4-BE49-F238E27FC236}">
                <a16:creationId xmlns:a16="http://schemas.microsoft.com/office/drawing/2014/main" id="{E7368713-1B7A-BB5E-0042-E096D5B931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8104" y="4553983"/>
            <a:ext cx="603077" cy="60307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161E75-F8BD-229D-C9E5-B54390DBDBFD}"/>
              </a:ext>
            </a:extLst>
          </p:cNvPr>
          <p:cNvGrpSpPr/>
          <p:nvPr/>
        </p:nvGrpSpPr>
        <p:grpSpPr>
          <a:xfrm>
            <a:off x="-673125" y="57287"/>
            <a:ext cx="3254142" cy="261610"/>
            <a:chOff x="-673125" y="57287"/>
            <a:chExt cx="3254142" cy="26161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A62C622-5616-D2F4-FFF6-587AB118CA4D}"/>
                </a:ext>
              </a:extLst>
            </p:cNvPr>
            <p:cNvSpPr/>
            <p:nvPr/>
          </p:nvSpPr>
          <p:spPr>
            <a:xfrm>
              <a:off x="-673125" y="71973"/>
              <a:ext cx="3254142" cy="232239"/>
            </a:xfrm>
            <a:prstGeom prst="round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3948916-454E-E79B-F56D-CBC2871E42E5}"/>
                </a:ext>
              </a:extLst>
            </p:cNvPr>
            <p:cNvSpPr txBox="1"/>
            <p:nvPr/>
          </p:nvSpPr>
          <p:spPr>
            <a:xfrm>
              <a:off x="128039" y="57287"/>
              <a:ext cx="22189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100" b="1" dirty="0">
                  <a:solidFill>
                    <a:schemeClr val="bg1"/>
                  </a:solidFill>
                  <a:latin typeface="Montserrat" pitchFamily="2" charset="77"/>
                </a:rPr>
                <a:t>Presentazione – II parte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4C66F2CC-60C9-9E59-D62A-9B76029171F2}"/>
              </a:ext>
            </a:extLst>
          </p:cNvPr>
          <p:cNvSpPr/>
          <p:nvPr/>
        </p:nvSpPr>
        <p:spPr>
          <a:xfrm>
            <a:off x="4139382" y="-216310"/>
            <a:ext cx="8760541" cy="1083639"/>
          </a:xfrm>
          <a:prstGeom prst="rect">
            <a:avLst/>
          </a:prstGeom>
          <a:solidFill>
            <a:srgbClr val="E7E6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Modello Pooled OLS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507CF0-B24D-8546-A57C-B0A3264696D8}"/>
              </a:ext>
            </a:extLst>
          </p:cNvPr>
          <p:cNvGrpSpPr/>
          <p:nvPr/>
        </p:nvGrpSpPr>
        <p:grpSpPr>
          <a:xfrm>
            <a:off x="2742438" y="1637804"/>
            <a:ext cx="9449562" cy="349326"/>
            <a:chOff x="2742438" y="1637804"/>
            <a:chExt cx="9449562" cy="3493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69427FC-D771-2672-8A5E-5A78A905C046}"/>
                    </a:ext>
                  </a:extLst>
                </p:cNvPr>
                <p:cNvSpPr txBox="1"/>
                <p:nvPr/>
              </p:nvSpPr>
              <p:spPr>
                <a:xfrm>
                  <a:off x="2742438" y="1637804"/>
                  <a:ext cx="9449562" cy="3493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T" sz="16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  <m:sSub>
                          <m:sSubPr>
                            <m:ctrlPr>
                              <a:rPr lang="en-IT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T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IT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IT" sz="16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en-IT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 </m:t>
                            </m:r>
                            <m:r>
                              <a:rPr lang="en-IT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IT" sz="16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6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  <m:r>
                          <a:rPr lang="en-IT" sz="16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IT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T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IT" sz="16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IT" sz="16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T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T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IT" sz="16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IT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 </m:t>
                        </m:r>
                        <m:sSub>
                          <m:sSubPr>
                            <m:ctrlPr>
                              <a:rPr lang="en-IT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𝑫𝑰</m:t>
                            </m:r>
                          </m:e>
                          <m:sub>
                            <m:r>
                              <a:rPr lang="en-IT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IT" sz="16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T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𝟐𝟎𝟏𝟓</m:t>
                            </m:r>
                          </m:sub>
                        </m:sSub>
                        <m:r>
                          <a:rPr lang="en-IT" sz="16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T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T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IT" sz="16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IT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 </m:t>
                        </m:r>
                        <m:r>
                          <a:rPr lang="en-IT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𝑆𝑎𝑙𝑒𝑠𝐺𝑟𝑜𝑤𝑡</m:t>
                        </m:r>
                        <m:sSub>
                          <m:sSubPr>
                            <m:ctrlPr>
                              <a:rPr lang="en-IT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T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IT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T" sz="16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,2015</m:t>
                            </m:r>
                          </m:sub>
                        </m:sSub>
                        <m:r>
                          <a:rPr lang="en-IT" sz="16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T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T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IT" sz="16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IT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 </m:t>
                        </m:r>
                        <m:r>
                          <a:rPr lang="en-IT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𝐹𝑖𝑟𝑚𝑆𝑖𝑧</m:t>
                        </m:r>
                        <m:sSub>
                          <m:sSubPr>
                            <m:ctrlPr>
                              <a:rPr lang="en-IT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T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IT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T" sz="16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,2015</m:t>
                            </m:r>
                          </m:sub>
                        </m:sSub>
                        <m:r>
                          <a:rPr lang="en-IT" sz="16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T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T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IT" sz="16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IT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 </m:t>
                        </m:r>
                        <m:r>
                          <a:rPr lang="en-IT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𝐿𝑒𝑣𝑒𝑟𝑎𝑔</m:t>
                        </m:r>
                        <m:sSub>
                          <m:sSubPr>
                            <m:ctrlPr>
                              <a:rPr lang="en-IT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T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IT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T" sz="16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,2015</m:t>
                            </m:r>
                          </m:sub>
                        </m:sSub>
                        <m:r>
                          <a:rPr lang="en-IT" sz="16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T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T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IT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IT" sz="160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69427FC-D771-2672-8A5E-5A78A905C0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2438" y="1637804"/>
                  <a:ext cx="9449562" cy="349326"/>
                </a:xfrm>
                <a:prstGeom prst="rect">
                  <a:avLst/>
                </a:prstGeom>
                <a:blipFill>
                  <a:blip r:embed="rId10"/>
                  <a:stretch>
                    <a:fillRect b="-21429"/>
                  </a:stretch>
                </a:blipFill>
              </p:spPr>
              <p:txBody>
                <a:bodyPr/>
                <a:lstStyle/>
                <a:p>
                  <a:r>
                    <a:rPr lang="en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4E51AE7-95CA-D4E0-408A-1D53C4DD84AA}"/>
                </a:ext>
              </a:extLst>
            </p:cNvPr>
            <p:cNvSpPr txBox="1"/>
            <p:nvPr/>
          </p:nvSpPr>
          <p:spPr>
            <a:xfrm>
              <a:off x="2876539" y="1643190"/>
              <a:ext cx="4251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600" b="1" dirty="0">
                  <a:solidFill>
                    <a:srgbClr val="44546A"/>
                  </a:solidFill>
                  <a:latin typeface="Montserrat" pitchFamily="2" charset="77"/>
                </a:rPr>
                <a:t>(I)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F1239DD-2C32-27C6-D09D-69C9B65F695E}"/>
              </a:ext>
            </a:extLst>
          </p:cNvPr>
          <p:cNvGrpSpPr/>
          <p:nvPr/>
        </p:nvGrpSpPr>
        <p:grpSpPr>
          <a:xfrm>
            <a:off x="2742438" y="2309199"/>
            <a:ext cx="9591040" cy="318549"/>
            <a:chOff x="2743733" y="2434054"/>
            <a:chExt cx="9591040" cy="3185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2337428-C304-D79A-866A-56D1A414C3CC}"/>
                    </a:ext>
                  </a:extLst>
                </p:cNvPr>
                <p:cNvSpPr txBox="1"/>
                <p:nvPr/>
              </p:nvSpPr>
              <p:spPr>
                <a:xfrm>
                  <a:off x="2743733" y="2434054"/>
                  <a:ext cx="9591040" cy="3172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T" sz="1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𝐺𝑃𝐼</m:t>
                            </m:r>
                          </m:e>
                          <m:sub>
                            <m:r>
                              <a:rPr lang="en-IT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T" sz="1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en-IT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 </m:t>
                            </m:r>
                            <m:r>
                              <a:rPr lang="en-IT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IT" sz="1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IT" sz="1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IT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T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IT" sz="1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IT" sz="1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T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T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IT" sz="1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IT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 </m:t>
                        </m:r>
                        <m:sSub>
                          <m:sSubPr>
                            <m:ctrlPr>
                              <a:rPr lang="en-IT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𝐷𝐼</m:t>
                            </m:r>
                          </m:e>
                          <m:sub>
                            <m:r>
                              <a:rPr lang="en-IT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T" sz="1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,2015</m:t>
                            </m:r>
                          </m:sub>
                        </m:sSub>
                        <m:r>
                          <a:rPr lang="en-IT" sz="1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T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T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IT" sz="1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IT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 </m:t>
                        </m:r>
                        <m:r>
                          <a:rPr lang="en-IT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𝑆𝑎𝑙𝑒𝑠𝐺𝑟𝑜𝑤𝑡</m:t>
                        </m:r>
                        <m:sSub>
                          <m:sSubPr>
                            <m:ctrlPr>
                              <a:rPr lang="en-IT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T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IT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T" sz="1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,2015</m:t>
                            </m:r>
                          </m:sub>
                        </m:sSub>
                        <m:r>
                          <a:rPr lang="en-IT" sz="1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T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T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IT" sz="1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IT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 </m:t>
                        </m:r>
                        <m:r>
                          <a:rPr lang="en-IT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𝐹𝑖𝑟𝑚𝑆𝑖𝑧</m:t>
                        </m:r>
                        <m:sSub>
                          <m:sSubPr>
                            <m:ctrlPr>
                              <a:rPr lang="en-IT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T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IT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T" sz="1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,2015</m:t>
                            </m:r>
                          </m:sub>
                        </m:sSub>
                        <m:r>
                          <a:rPr lang="en-IT" sz="1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T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T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IT" sz="1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IT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 </m:t>
                        </m:r>
                        <m:r>
                          <a:rPr lang="en-IT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𝐿𝑒𝑣𝑒𝑟𝑎𝑔</m:t>
                        </m:r>
                        <m:sSub>
                          <m:sSubPr>
                            <m:ctrlPr>
                              <a:rPr lang="en-IT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T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IT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T" sz="1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,2015</m:t>
                            </m:r>
                          </m:sub>
                        </m:sSub>
                        <m:r>
                          <a:rPr lang="en-IT" sz="1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T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T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IT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IT" sz="1400" dirty="0">
                    <a:solidFill>
                      <a:schemeClr val="bg1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2337428-C304-D79A-866A-56D1A414C3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3733" y="2434054"/>
                  <a:ext cx="9591040" cy="317203"/>
                </a:xfrm>
                <a:prstGeom prst="rect">
                  <a:avLst/>
                </a:prstGeom>
                <a:blipFill>
                  <a:blip r:embed="rId11"/>
                  <a:stretch>
                    <a:fillRect b="-19231"/>
                  </a:stretch>
                </a:blipFill>
              </p:spPr>
              <p:txBody>
                <a:bodyPr/>
                <a:lstStyle/>
                <a:p>
                  <a:r>
                    <a:rPr lang="en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651E23-A194-D286-3458-637F86DAEF29}"/>
                </a:ext>
              </a:extLst>
            </p:cNvPr>
            <p:cNvSpPr txBox="1"/>
            <p:nvPr/>
          </p:nvSpPr>
          <p:spPr>
            <a:xfrm>
              <a:off x="2876539" y="2444826"/>
              <a:ext cx="5045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400" b="1" dirty="0">
                  <a:solidFill>
                    <a:schemeClr val="bg1"/>
                  </a:solidFill>
                  <a:latin typeface="Montserrat" pitchFamily="2" charset="77"/>
                </a:rPr>
                <a:t>(II)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82C9CA3-F3C3-014A-8865-D9B46D56E379}"/>
              </a:ext>
            </a:extLst>
          </p:cNvPr>
          <p:cNvGrpSpPr/>
          <p:nvPr/>
        </p:nvGrpSpPr>
        <p:grpSpPr>
          <a:xfrm>
            <a:off x="3274421" y="3689447"/>
            <a:ext cx="4263537" cy="2868651"/>
            <a:chOff x="3294731" y="3429000"/>
            <a:chExt cx="4263537" cy="28686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550B751-E57C-5E15-E586-45B69F1F48C0}"/>
                    </a:ext>
                  </a:extLst>
                </p:cNvPr>
                <p:cNvSpPr txBox="1"/>
                <p:nvPr/>
              </p:nvSpPr>
              <p:spPr>
                <a:xfrm>
                  <a:off x="3301655" y="3881411"/>
                  <a:ext cx="3992833" cy="7788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457200"/>
                  <a:r>
                    <a:rPr lang="en-IT" sz="1400" b="1" dirty="0">
                      <a:solidFill>
                        <a:schemeClr val="tx1"/>
                      </a:solidFill>
                      <a:latin typeface="Montserrat" pitchFamily="2" charset="77"/>
                    </a:rPr>
                    <a:t>VARIABILE DIPENDENTE</a:t>
                  </a:r>
                </a:p>
                <a:p>
                  <a:pPr defTabSz="457200"/>
                  <a14:m>
                    <m:oMath xmlns:m="http://schemas.openxmlformats.org/officeDocument/2006/math">
                      <m:r>
                        <a:rPr lang="en-IT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sSub>
                        <m:sSubPr>
                          <m:ctrlPr>
                            <a:rPr lang="en-IT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T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T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T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IT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 </m:t>
                          </m:r>
                          <m:r>
                            <a:rPr lang="en-IT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T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</m:oMath>
                  </a14:m>
                  <a:r>
                    <a:rPr lang="it-IT" sz="1400" dirty="0">
                      <a:solidFill>
                        <a:schemeClr val="tx1"/>
                      </a:solidFill>
                      <a:latin typeface="Montserrat" pitchFamily="2" charset="77"/>
                    </a:rPr>
                    <a:t>disallineamento dell’impresa </a:t>
                  </a:r>
                  <a14:m>
                    <m:oMath xmlns:m="http://schemas.openxmlformats.org/officeDocument/2006/math">
                      <m:r>
                        <a:rPr lang="en-IT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it-IT" sz="1400" dirty="0">
                      <a:solidFill>
                        <a:schemeClr val="tx1"/>
                      </a:solidFill>
                      <a:latin typeface="Montserrat" pitchFamily="2" charset="77"/>
                    </a:rPr>
                    <a:t> </a:t>
                  </a:r>
                </a:p>
                <a:p>
                  <a:pPr defTabSz="457200"/>
                  <a:r>
                    <a:rPr lang="it-IT" sz="1400" dirty="0">
                      <a:solidFill>
                        <a:schemeClr val="tx1"/>
                      </a:solidFill>
                      <a:latin typeface="Montserrat" pitchFamily="2" charset="77"/>
                    </a:rPr>
                    <a:t>agli orizzonti </a:t>
                  </a:r>
                  <a14:m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it-IT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a14:m>
                  <a:r>
                    <a:rPr lang="it-IT" sz="1400" dirty="0">
                      <a:solidFill>
                        <a:schemeClr val="tx1"/>
                      </a:solidFill>
                      <a:latin typeface="Montserrat" pitchFamily="2" charset="77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it-IT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a14:m>
                  <a:r>
                    <a:rPr lang="it-IT" sz="1400" dirty="0">
                      <a:solidFill>
                        <a:schemeClr val="tx1"/>
                      </a:solidFill>
                      <a:latin typeface="Montserrat" pitchFamily="2" charset="77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it-IT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a14:m>
                  <a:r>
                    <a:rPr lang="it-IT" sz="1400" dirty="0">
                      <a:solidFill>
                        <a:schemeClr val="tx1"/>
                      </a:solidFill>
                      <a:latin typeface="Montserrat" pitchFamily="2" charset="77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it-IT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</m:oMath>
                  </a14:m>
                  <a:endParaRPr lang="en-IT" sz="1400" b="1" dirty="0">
                    <a:solidFill>
                      <a:schemeClr val="tx1"/>
                    </a:solidFill>
                    <a:latin typeface="Montserrat" pitchFamily="2" charset="77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550B751-E57C-5E15-E586-45B69F1F48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1655" y="3881411"/>
                  <a:ext cx="3992833" cy="778868"/>
                </a:xfrm>
                <a:prstGeom prst="rect">
                  <a:avLst/>
                </a:prstGeom>
                <a:blipFill>
                  <a:blip r:embed="rId12"/>
                  <a:stretch>
                    <a:fillRect l="-635" b="-6349"/>
                  </a:stretch>
                </a:blipFill>
              </p:spPr>
              <p:txBody>
                <a:bodyPr/>
                <a:lstStyle/>
                <a:p>
                  <a:r>
                    <a:rPr lang="en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AB00384-8D26-5EA5-7521-2A4495FB49C8}"/>
                    </a:ext>
                  </a:extLst>
                </p:cNvPr>
                <p:cNvSpPr txBox="1"/>
                <p:nvPr/>
              </p:nvSpPr>
              <p:spPr>
                <a:xfrm>
                  <a:off x="3301655" y="4768292"/>
                  <a:ext cx="4256613" cy="532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457200"/>
                  <a:r>
                    <a:rPr lang="en-IT" sz="1400" b="1" dirty="0">
                      <a:solidFill>
                        <a:schemeClr val="tx1"/>
                      </a:solidFill>
                      <a:latin typeface="Montserrat" pitchFamily="2" charset="77"/>
                    </a:rPr>
                    <a:t>VARIABILE INDIPENDENTE</a:t>
                  </a:r>
                </a:p>
                <a:p>
                  <a:pPr defTabSz="457200"/>
                  <a14:m>
                    <m:oMath xmlns:m="http://schemas.openxmlformats.org/officeDocument/2006/math">
                      <m:sSub>
                        <m:sSubPr>
                          <m:ctrlPr>
                            <a:rPr lang="en-IT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𝐷𝐼</m:t>
                          </m:r>
                        </m:e>
                        <m:sub>
                          <m:r>
                            <a:rPr lang="en-IT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T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,2015</m:t>
                          </m:r>
                        </m:sub>
                      </m:sSub>
                    </m:oMath>
                  </a14:m>
                  <a:r>
                    <a:rPr lang="en-IT" sz="1400" dirty="0">
                      <a:solidFill>
                        <a:schemeClr val="tx1"/>
                      </a:solidFill>
                      <a:latin typeface="Montserrat" pitchFamily="2" charset="77"/>
                    </a:rPr>
                    <a:t>: disallineamento iniziale (anno base)</a:t>
                  </a:r>
                  <a:endParaRPr lang="en-IT" sz="1600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AB00384-8D26-5EA5-7521-2A4495FB49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1655" y="4768292"/>
                  <a:ext cx="4256613" cy="532646"/>
                </a:xfrm>
                <a:prstGeom prst="rect">
                  <a:avLst/>
                </a:prstGeom>
                <a:blipFill>
                  <a:blip r:embed="rId13"/>
                  <a:stretch>
                    <a:fillRect l="-595" t="-2381" b="-9524"/>
                  </a:stretch>
                </a:blipFill>
              </p:spPr>
              <p:txBody>
                <a:bodyPr/>
                <a:lstStyle/>
                <a:p>
                  <a:r>
                    <a:rPr lang="en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BBA8FA7-4ED3-8C8E-9D75-7210F4996650}"/>
                </a:ext>
              </a:extLst>
            </p:cNvPr>
            <p:cNvSpPr txBox="1"/>
            <p:nvPr/>
          </p:nvSpPr>
          <p:spPr>
            <a:xfrm>
              <a:off x="3294731" y="5414594"/>
              <a:ext cx="36500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IT" sz="1400" b="1" dirty="0">
                  <a:latin typeface="Montserrat" pitchFamily="2" charset="77"/>
                </a:rPr>
                <a:t>CONTROLLI</a:t>
              </a:r>
            </a:p>
            <a:p>
              <a:pPr defTabSz="457200"/>
              <a:r>
                <a:rPr lang="it-IT" sz="1400" dirty="0">
                  <a:latin typeface="Montserrat" pitchFamily="2" charset="77"/>
                </a:rPr>
                <a:t>Sales Growth, Firm Size, Leverage</a:t>
              </a:r>
              <a:endParaRPr lang="en-IT" sz="1400" dirty="0">
                <a:latin typeface="Montserrat" pitchFamily="2" charset="7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46A2147-D213-175E-6202-55EFF4BC54FB}"/>
                    </a:ext>
                  </a:extLst>
                </p:cNvPr>
                <p:cNvSpPr txBox="1"/>
                <p:nvPr/>
              </p:nvSpPr>
              <p:spPr>
                <a:xfrm>
                  <a:off x="3294731" y="5980448"/>
                  <a:ext cx="3860803" cy="3172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457200"/>
                  <a14:m>
                    <m:oMath xmlns:m="http://schemas.openxmlformats.org/officeDocument/2006/math">
                      <m:sSub>
                        <m:sSubPr>
                          <m:ctrlPr>
                            <a:rPr lang="en-IT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T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IT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IT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T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a14:m>
                  <a:r>
                    <a:rPr lang="en-IT" sz="1400" dirty="0">
                      <a:solidFill>
                        <a:schemeClr val="tx1"/>
                      </a:solidFill>
                      <a:latin typeface="Montserrat" pitchFamily="2" charset="77"/>
                    </a:rPr>
                    <a:t>: Errore idiosincratico</a:t>
                  </a:r>
                  <a:endParaRPr lang="en-IT" sz="1400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46A2147-D213-175E-6202-55EFF4BC54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4731" y="5980448"/>
                  <a:ext cx="3860803" cy="317203"/>
                </a:xfrm>
                <a:prstGeom prst="rect">
                  <a:avLst/>
                </a:prstGeom>
                <a:blipFill>
                  <a:blip r:embed="rId14"/>
                  <a:stretch>
                    <a:fillRect t="-3846" b="-11538"/>
                  </a:stretch>
                </a:blipFill>
              </p:spPr>
              <p:txBody>
                <a:bodyPr/>
                <a:lstStyle/>
                <a:p>
                  <a:r>
                    <a:rPr lang="en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E535E3-59F5-2CA1-B72C-C37607B19BD3}"/>
                </a:ext>
              </a:extLst>
            </p:cNvPr>
            <p:cNvSpPr txBox="1"/>
            <p:nvPr/>
          </p:nvSpPr>
          <p:spPr>
            <a:xfrm>
              <a:off x="3622876" y="3429000"/>
              <a:ext cx="1557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b="1" u="sng" dirty="0">
                  <a:solidFill>
                    <a:srgbClr val="44546A"/>
                  </a:solidFill>
                  <a:latin typeface="Montserrat" pitchFamily="2" charset="77"/>
                </a:rPr>
                <a:t>(I) Modello</a:t>
              </a:r>
              <a:r>
                <a:rPr lang="en-IT" dirty="0">
                  <a:solidFill>
                    <a:srgbClr val="44546A"/>
                  </a:solidFill>
                </a:rPr>
                <a:t>: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4E74AF7-CA48-3FCB-0480-8F9713819B86}"/>
              </a:ext>
            </a:extLst>
          </p:cNvPr>
          <p:cNvGrpSpPr/>
          <p:nvPr/>
        </p:nvGrpSpPr>
        <p:grpSpPr>
          <a:xfrm>
            <a:off x="7686930" y="3689447"/>
            <a:ext cx="4263537" cy="2836654"/>
            <a:chOff x="8260896" y="3465513"/>
            <a:chExt cx="4263537" cy="28366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C75BF27-BF97-0492-0FDD-F7C12D201DCA}"/>
                    </a:ext>
                  </a:extLst>
                </p:cNvPr>
                <p:cNvSpPr txBox="1"/>
                <p:nvPr/>
              </p:nvSpPr>
              <p:spPr>
                <a:xfrm>
                  <a:off x="8267820" y="3917924"/>
                  <a:ext cx="3438314" cy="6853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457200"/>
                  <a:r>
                    <a:rPr lang="en-IT" sz="1200" b="1" dirty="0">
                      <a:solidFill>
                        <a:schemeClr val="bg1"/>
                      </a:solidFill>
                      <a:latin typeface="Montserrat" pitchFamily="2" charset="77"/>
                    </a:rPr>
                    <a:t>VARIABILE DIPENDENTE</a:t>
                  </a:r>
                </a:p>
                <a:p>
                  <a:pPr defTabSz="457200"/>
                  <a14:m>
                    <m:oMath xmlns:m="http://schemas.openxmlformats.org/officeDocument/2006/math">
                      <m:sSub>
                        <m:sSubPr>
                          <m:ctrlPr>
                            <a:rPr lang="en-IT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𝐺𝑃</m:t>
                          </m:r>
                          <m:r>
                            <a:rPr lang="en-IT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T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T" sz="1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IT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 </m:t>
                          </m:r>
                          <m:r>
                            <a:rPr lang="en-IT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T" sz="1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</m:oMath>
                  </a14:m>
                  <a:r>
                    <a:rPr lang="it-IT" sz="1200" dirty="0">
                      <a:solidFill>
                        <a:schemeClr val="bg1"/>
                      </a:solidFill>
                      <a:latin typeface="Montserrat" pitchFamily="2" charset="77"/>
                    </a:rPr>
                    <a:t>pratiche ambientali dell’impresa </a:t>
                  </a:r>
                  <a14:m>
                    <m:oMath xmlns:m="http://schemas.openxmlformats.org/officeDocument/2006/math">
                      <m:r>
                        <a:rPr lang="en-IT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it-IT" sz="1200" dirty="0">
                      <a:solidFill>
                        <a:schemeClr val="bg1"/>
                      </a:solidFill>
                      <a:latin typeface="Montserrat" pitchFamily="2" charset="77"/>
                    </a:rPr>
                    <a:t> </a:t>
                  </a:r>
                </a:p>
                <a:p>
                  <a:pPr defTabSz="457200"/>
                  <a:r>
                    <a:rPr lang="it-IT" sz="1200" dirty="0">
                      <a:solidFill>
                        <a:schemeClr val="bg1"/>
                      </a:solidFill>
                      <a:latin typeface="Montserrat" pitchFamily="2" charset="77"/>
                    </a:rPr>
                    <a:t>agli orizzonti </a:t>
                  </a:r>
                  <a14:m>
                    <m:oMath xmlns:m="http://schemas.openxmlformats.org/officeDocument/2006/math">
                      <m:r>
                        <a:rPr lang="it-IT" sz="1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it-IT" sz="1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a14:m>
                  <a:r>
                    <a:rPr lang="it-IT" sz="1200" dirty="0">
                      <a:solidFill>
                        <a:schemeClr val="bg1"/>
                      </a:solidFill>
                      <a:latin typeface="Montserrat" pitchFamily="2" charset="77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it-IT" sz="1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it-IT" sz="1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a14:m>
                  <a:r>
                    <a:rPr lang="it-IT" sz="1200" dirty="0">
                      <a:solidFill>
                        <a:schemeClr val="bg1"/>
                      </a:solidFill>
                      <a:latin typeface="Montserrat" pitchFamily="2" charset="77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it-IT" sz="1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it-IT" sz="1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a14:m>
                  <a:r>
                    <a:rPr lang="it-IT" sz="1200" dirty="0">
                      <a:solidFill>
                        <a:schemeClr val="bg1"/>
                      </a:solidFill>
                      <a:latin typeface="Montserrat" pitchFamily="2" charset="77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it-IT" sz="1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it-IT" sz="1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</m:oMath>
                  </a14:m>
                  <a:endParaRPr lang="en-IT" sz="1200" b="1" dirty="0">
                    <a:solidFill>
                      <a:schemeClr val="bg1"/>
                    </a:solidFill>
                    <a:latin typeface="Montserrat" pitchFamily="2" charset="77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C75BF27-BF97-0492-0FDD-F7C12D201D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7820" y="3917924"/>
                  <a:ext cx="3438314" cy="685316"/>
                </a:xfrm>
                <a:prstGeom prst="rect">
                  <a:avLst/>
                </a:prstGeom>
                <a:blipFill>
                  <a:blip r:embed="rId15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FE21EEC-3BE1-E6F2-2738-40B429A60159}"/>
                    </a:ext>
                  </a:extLst>
                </p:cNvPr>
                <p:cNvSpPr txBox="1"/>
                <p:nvPr/>
              </p:nvSpPr>
              <p:spPr>
                <a:xfrm>
                  <a:off x="8267820" y="4804805"/>
                  <a:ext cx="4256613" cy="4698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457200"/>
                  <a:r>
                    <a:rPr lang="en-IT" sz="1200" b="1" dirty="0">
                      <a:solidFill>
                        <a:schemeClr val="bg1"/>
                      </a:solidFill>
                      <a:latin typeface="Montserrat" pitchFamily="2" charset="77"/>
                    </a:rPr>
                    <a:t>VARIABILE INDIPENDENTE</a:t>
                  </a:r>
                </a:p>
                <a:p>
                  <a:pPr defTabSz="457200"/>
                  <a14:m>
                    <m:oMath xmlns:m="http://schemas.openxmlformats.org/officeDocument/2006/math">
                      <m:sSub>
                        <m:sSubPr>
                          <m:ctrlPr>
                            <a:rPr lang="en-IT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𝐷𝐼</m:t>
                          </m:r>
                        </m:e>
                        <m:sub>
                          <m:r>
                            <a:rPr lang="en-IT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T" sz="1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,2015</m:t>
                          </m:r>
                        </m:sub>
                      </m:sSub>
                    </m:oMath>
                  </a14:m>
                  <a:r>
                    <a:rPr lang="en-IT" sz="1200" dirty="0">
                      <a:solidFill>
                        <a:schemeClr val="bg1"/>
                      </a:solidFill>
                      <a:latin typeface="Montserrat" pitchFamily="2" charset="77"/>
                    </a:rPr>
                    <a:t>: disallineamento iniziale (anno base)</a:t>
                  </a:r>
                  <a:endParaRPr lang="en-IT" sz="1400" dirty="0">
                    <a:solidFill>
                      <a:schemeClr val="bg1"/>
                    </a:solidFill>
                    <a:latin typeface="Montserrat" pitchFamily="2" charset="77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FE21EEC-3BE1-E6F2-2738-40B429A601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7820" y="4804805"/>
                  <a:ext cx="4256613" cy="469872"/>
                </a:xfrm>
                <a:prstGeom prst="rect">
                  <a:avLst/>
                </a:prstGeom>
                <a:blipFill>
                  <a:blip r:embed="rId16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1B4563E-068E-F6AE-8363-83AFC0717850}"/>
                </a:ext>
              </a:extLst>
            </p:cNvPr>
            <p:cNvSpPr txBox="1"/>
            <p:nvPr/>
          </p:nvSpPr>
          <p:spPr>
            <a:xfrm>
              <a:off x="8260896" y="5451107"/>
              <a:ext cx="36500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IT" sz="1200" b="1" dirty="0">
                  <a:solidFill>
                    <a:schemeClr val="bg1"/>
                  </a:solidFill>
                  <a:latin typeface="Montserrat" pitchFamily="2" charset="77"/>
                </a:rPr>
                <a:t>CONTROLLI</a:t>
              </a:r>
            </a:p>
            <a:p>
              <a:pPr defTabSz="457200"/>
              <a:r>
                <a:rPr lang="it-IT" sz="1200" dirty="0">
                  <a:solidFill>
                    <a:schemeClr val="bg1"/>
                  </a:solidFill>
                  <a:latin typeface="Montserrat" pitchFamily="2" charset="77"/>
                </a:rPr>
                <a:t>Sales Growth, Firm Size, Leverage</a:t>
              </a:r>
              <a:endParaRPr lang="en-IT" sz="1200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26D3975-D3CA-79FE-3E94-0D56CC311F59}"/>
                    </a:ext>
                  </a:extLst>
                </p:cNvPr>
                <p:cNvSpPr txBox="1"/>
                <p:nvPr/>
              </p:nvSpPr>
              <p:spPr>
                <a:xfrm>
                  <a:off x="8260896" y="6016961"/>
                  <a:ext cx="3860803" cy="2852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457200"/>
                  <a14:m>
                    <m:oMath xmlns:m="http://schemas.openxmlformats.org/officeDocument/2006/math">
                      <m:sSub>
                        <m:sSubPr>
                          <m:ctrlPr>
                            <a:rPr lang="en-IT" sz="1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T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IT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IT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T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a14:m>
                  <a:r>
                    <a:rPr lang="en-IT" sz="1200" dirty="0">
                      <a:solidFill>
                        <a:schemeClr val="bg1"/>
                      </a:solidFill>
                      <a:latin typeface="Montserrat" pitchFamily="2" charset="77"/>
                    </a:rPr>
                    <a:t>: Errore idiosincratico</a:t>
                  </a: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26D3975-D3CA-79FE-3E94-0D56CC311F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0896" y="6016961"/>
                  <a:ext cx="3860803" cy="285206"/>
                </a:xfrm>
                <a:prstGeom prst="rect">
                  <a:avLst/>
                </a:prstGeom>
                <a:blipFill>
                  <a:blip r:embed="rId17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BE241EA-9DC4-E38B-9DA6-05459EE321AF}"/>
                </a:ext>
              </a:extLst>
            </p:cNvPr>
            <p:cNvSpPr txBox="1"/>
            <p:nvPr/>
          </p:nvSpPr>
          <p:spPr>
            <a:xfrm>
              <a:off x="8589041" y="3465513"/>
              <a:ext cx="18860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600" b="1" u="sng" dirty="0">
                  <a:solidFill>
                    <a:schemeClr val="bg1"/>
                  </a:solidFill>
                  <a:latin typeface="Montserrat" pitchFamily="2" charset="77"/>
                </a:rPr>
                <a:t>(II) Modello</a:t>
              </a:r>
              <a:r>
                <a:rPr lang="en-IT" sz="1600" dirty="0">
                  <a:solidFill>
                    <a:schemeClr val="bg1"/>
                  </a:solidFill>
                </a:rPr>
                <a:t>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DE632-CE55-D81B-DBEA-945B15D39FDB}"/>
                  </a:ext>
                </a:extLst>
              </p:cNvPr>
              <p:cNvSpPr txBox="1"/>
              <p:nvPr/>
            </p:nvSpPr>
            <p:spPr>
              <a:xfrm>
                <a:off x="10522634" y="2982351"/>
                <a:ext cx="14278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T" sz="1400" i="1" dirty="0">
                    <a:latin typeface="Montserrat" pitchFamily="2" charset="77"/>
                  </a:rPr>
                  <a:t> = 1, 3, 5, 9.</a:t>
                </a:r>
                <a:endParaRPr lang="en-IT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DE632-CE55-D81B-DBEA-945B15D39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2634" y="2982351"/>
                <a:ext cx="1427833" cy="307777"/>
              </a:xfrm>
              <a:prstGeom prst="rect">
                <a:avLst/>
              </a:prstGeom>
              <a:blipFill>
                <a:blip r:embed="rId18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1670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3FB88-B724-3290-5EC3-166661FF8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ughnut 5">
            <a:extLst>
              <a:ext uri="{FF2B5EF4-FFF2-40B4-BE49-F238E27FC236}">
                <a16:creationId xmlns:a16="http://schemas.microsoft.com/office/drawing/2014/main" id="{0A2556AF-60FA-BE73-70CE-490C66A10080}"/>
              </a:ext>
            </a:extLst>
          </p:cNvPr>
          <p:cNvSpPr/>
          <p:nvPr/>
        </p:nvSpPr>
        <p:spPr>
          <a:xfrm>
            <a:off x="-2510589" y="701842"/>
            <a:ext cx="5021179" cy="5021179"/>
          </a:xfrm>
          <a:prstGeom prst="donu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E2AD2DC1-A1B1-CE42-8438-3B0D883031EE}"/>
              </a:ext>
            </a:extLst>
          </p:cNvPr>
          <p:cNvSpPr/>
          <p:nvPr/>
        </p:nvSpPr>
        <p:spPr>
          <a:xfrm rot="2114659">
            <a:off x="-2759242" y="453189"/>
            <a:ext cx="5518483" cy="5518483"/>
          </a:xfrm>
          <a:prstGeom prst="blockArc">
            <a:avLst>
              <a:gd name="adj1" fmla="val 19356885"/>
              <a:gd name="adj2" fmla="val 53712"/>
              <a:gd name="adj3" fmla="val 31393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pic>
        <p:nvPicPr>
          <p:cNvPr id="12" name="Graphic 11" descr="Briefcase with solid fill">
            <a:extLst>
              <a:ext uri="{FF2B5EF4-FFF2-40B4-BE49-F238E27FC236}">
                <a16:creationId xmlns:a16="http://schemas.microsoft.com/office/drawing/2014/main" id="{66826177-F8C5-4963-A2DD-3AE8B3348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105" y="1247714"/>
            <a:ext cx="603076" cy="603076"/>
          </a:xfrm>
          <a:prstGeom prst="rect">
            <a:avLst/>
          </a:prstGeom>
        </p:spPr>
      </p:pic>
      <p:pic>
        <p:nvPicPr>
          <p:cNvPr id="13" name="Graphic 12" descr="Gears with solid fill">
            <a:extLst>
              <a:ext uri="{FF2B5EF4-FFF2-40B4-BE49-F238E27FC236}">
                <a16:creationId xmlns:a16="http://schemas.microsoft.com/office/drawing/2014/main" id="{2655D7AC-229A-F596-69A6-680A864FC2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0613" y="2131244"/>
            <a:ext cx="603077" cy="603077"/>
          </a:xfrm>
          <a:prstGeom prst="rect">
            <a:avLst/>
          </a:prstGeom>
        </p:spPr>
      </p:pic>
      <p:pic>
        <p:nvPicPr>
          <p:cNvPr id="14" name="Graphic 13" descr="Abacus with solid fill">
            <a:extLst>
              <a:ext uri="{FF2B5EF4-FFF2-40B4-BE49-F238E27FC236}">
                <a16:creationId xmlns:a16="http://schemas.microsoft.com/office/drawing/2014/main" id="{CC662A90-00F3-FAEB-A1EA-D865A983F1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30612" y="3251291"/>
            <a:ext cx="876313" cy="876313"/>
          </a:xfrm>
          <a:prstGeom prst="rect">
            <a:avLst/>
          </a:prstGeom>
        </p:spPr>
      </p:pic>
      <p:pic>
        <p:nvPicPr>
          <p:cNvPr id="15" name="Graphic 14" descr="Bar chart with solid fill">
            <a:extLst>
              <a:ext uri="{FF2B5EF4-FFF2-40B4-BE49-F238E27FC236}">
                <a16:creationId xmlns:a16="http://schemas.microsoft.com/office/drawing/2014/main" id="{69A70CF5-F692-F91D-665D-3469DF4B7F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8104" y="4553983"/>
            <a:ext cx="603077" cy="60307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9C4AF2A-A041-4F79-15EA-5B50573C967D}"/>
              </a:ext>
            </a:extLst>
          </p:cNvPr>
          <p:cNvGrpSpPr/>
          <p:nvPr/>
        </p:nvGrpSpPr>
        <p:grpSpPr>
          <a:xfrm>
            <a:off x="-673125" y="57287"/>
            <a:ext cx="3254142" cy="261610"/>
            <a:chOff x="-673125" y="57287"/>
            <a:chExt cx="3254142" cy="26161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AF186CF-4B59-1686-0183-298D5C4A0197}"/>
                </a:ext>
              </a:extLst>
            </p:cNvPr>
            <p:cNvSpPr/>
            <p:nvPr/>
          </p:nvSpPr>
          <p:spPr>
            <a:xfrm>
              <a:off x="-673125" y="71973"/>
              <a:ext cx="3254142" cy="232239"/>
            </a:xfrm>
            <a:prstGeom prst="round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A0154D-94CE-9A58-6DBA-42EF846308BE}"/>
                </a:ext>
              </a:extLst>
            </p:cNvPr>
            <p:cNvSpPr txBox="1"/>
            <p:nvPr/>
          </p:nvSpPr>
          <p:spPr>
            <a:xfrm>
              <a:off x="128039" y="57287"/>
              <a:ext cx="22189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100" b="1" dirty="0">
                  <a:solidFill>
                    <a:schemeClr val="bg1"/>
                  </a:solidFill>
                  <a:latin typeface="Montserrat" pitchFamily="2" charset="77"/>
                </a:rPr>
                <a:t>Presentazione – II parte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56838376-96A2-3932-88CC-ECE1A36A1ACD}"/>
              </a:ext>
            </a:extLst>
          </p:cNvPr>
          <p:cNvSpPr/>
          <p:nvPr/>
        </p:nvSpPr>
        <p:spPr>
          <a:xfrm>
            <a:off x="4139382" y="-216310"/>
            <a:ext cx="8760541" cy="1083639"/>
          </a:xfrm>
          <a:prstGeom prst="rect">
            <a:avLst/>
          </a:prstGeom>
          <a:solidFill>
            <a:srgbClr val="E7E6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Modello Pooled OLS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660C782-95EE-7D2D-5411-60B76F697651}"/>
              </a:ext>
            </a:extLst>
          </p:cNvPr>
          <p:cNvGrpSpPr/>
          <p:nvPr/>
        </p:nvGrpSpPr>
        <p:grpSpPr>
          <a:xfrm>
            <a:off x="2742438" y="1637804"/>
            <a:ext cx="9449562" cy="349326"/>
            <a:chOff x="2742438" y="1637804"/>
            <a:chExt cx="9449562" cy="3493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1AC36B1-6311-5ADE-9194-449D03F3A2C1}"/>
                    </a:ext>
                  </a:extLst>
                </p:cNvPr>
                <p:cNvSpPr txBox="1"/>
                <p:nvPr/>
              </p:nvSpPr>
              <p:spPr>
                <a:xfrm>
                  <a:off x="2742438" y="1637804"/>
                  <a:ext cx="9449562" cy="3493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T" sz="16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  <m:sSub>
                          <m:sSubPr>
                            <m:ctrlPr>
                              <a:rPr lang="en-IT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T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IT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IT" sz="16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en-IT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 </m:t>
                            </m:r>
                            <m:r>
                              <a:rPr lang="en-IT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IT" sz="16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6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  <m:r>
                          <a:rPr lang="en-IT" sz="16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IT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T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IT" sz="16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IT" sz="16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T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T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IT" sz="16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IT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 </m:t>
                        </m:r>
                        <m:sSub>
                          <m:sSubPr>
                            <m:ctrlPr>
                              <a:rPr lang="en-IT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𝑫𝑰</m:t>
                            </m:r>
                          </m:e>
                          <m:sub>
                            <m:r>
                              <a:rPr lang="en-IT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IT" sz="16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T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𝟐𝟎𝟏𝟓</m:t>
                            </m:r>
                          </m:sub>
                        </m:sSub>
                        <m:r>
                          <a:rPr lang="en-IT" sz="16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T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T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IT" sz="16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IT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 </m:t>
                        </m:r>
                        <m:r>
                          <a:rPr lang="en-IT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𝑆𝑎𝑙𝑒𝑠𝐺𝑟𝑜𝑤𝑡</m:t>
                        </m:r>
                        <m:sSub>
                          <m:sSubPr>
                            <m:ctrlPr>
                              <a:rPr lang="en-IT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T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IT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T" sz="16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,2015</m:t>
                            </m:r>
                          </m:sub>
                        </m:sSub>
                        <m:r>
                          <a:rPr lang="en-IT" sz="16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T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T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IT" sz="16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IT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 </m:t>
                        </m:r>
                        <m:r>
                          <a:rPr lang="en-IT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𝐹𝑖𝑟𝑚𝑆𝑖𝑧</m:t>
                        </m:r>
                        <m:sSub>
                          <m:sSubPr>
                            <m:ctrlPr>
                              <a:rPr lang="en-IT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T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IT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T" sz="16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,2015</m:t>
                            </m:r>
                          </m:sub>
                        </m:sSub>
                        <m:r>
                          <a:rPr lang="en-IT" sz="16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T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T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IT" sz="16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IT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 </m:t>
                        </m:r>
                        <m:r>
                          <a:rPr lang="en-IT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𝐿𝑒𝑣𝑒𝑟𝑎𝑔</m:t>
                        </m:r>
                        <m:sSub>
                          <m:sSubPr>
                            <m:ctrlPr>
                              <a:rPr lang="en-IT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T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IT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T" sz="16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,2015</m:t>
                            </m:r>
                          </m:sub>
                        </m:sSub>
                        <m:r>
                          <a:rPr lang="en-IT" sz="16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T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T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IT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IT" sz="160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1AC36B1-6311-5ADE-9194-449D03F3A2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2438" y="1637804"/>
                  <a:ext cx="9449562" cy="349326"/>
                </a:xfrm>
                <a:prstGeom prst="rect">
                  <a:avLst/>
                </a:prstGeom>
                <a:blipFill>
                  <a:blip r:embed="rId10"/>
                  <a:stretch>
                    <a:fillRect b="-21429"/>
                  </a:stretch>
                </a:blipFill>
              </p:spPr>
              <p:txBody>
                <a:bodyPr/>
                <a:lstStyle/>
                <a:p>
                  <a:r>
                    <a:rPr lang="en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9E471A6-619D-65E7-342C-A6040F4594F0}"/>
                </a:ext>
              </a:extLst>
            </p:cNvPr>
            <p:cNvSpPr txBox="1"/>
            <p:nvPr/>
          </p:nvSpPr>
          <p:spPr>
            <a:xfrm>
              <a:off x="2876539" y="1643190"/>
              <a:ext cx="4251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600" b="1" dirty="0">
                  <a:solidFill>
                    <a:srgbClr val="44546A"/>
                  </a:solidFill>
                  <a:latin typeface="Montserrat" pitchFamily="2" charset="77"/>
                </a:rPr>
                <a:t>(I)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7825B39-F068-0465-668C-F6F92FE589B2}"/>
              </a:ext>
            </a:extLst>
          </p:cNvPr>
          <p:cNvGrpSpPr/>
          <p:nvPr/>
        </p:nvGrpSpPr>
        <p:grpSpPr>
          <a:xfrm>
            <a:off x="2742438" y="2309199"/>
            <a:ext cx="9591040" cy="349326"/>
            <a:chOff x="2743733" y="2434054"/>
            <a:chExt cx="9591040" cy="3493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7AB4EC8-8B38-22CB-06AC-F6EFD5EF1348}"/>
                    </a:ext>
                  </a:extLst>
                </p:cNvPr>
                <p:cNvSpPr txBox="1"/>
                <p:nvPr/>
              </p:nvSpPr>
              <p:spPr>
                <a:xfrm>
                  <a:off x="2743733" y="2434054"/>
                  <a:ext cx="9591040" cy="3493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T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𝑮𝑷𝑰</m:t>
                            </m:r>
                          </m:e>
                          <m:sub>
                            <m:r>
                              <a:rPr lang="en-IT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IT" sz="16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en-IT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 </m:t>
                            </m:r>
                            <m:r>
                              <a:rPr lang="en-IT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IT" sz="16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  <m:r>
                          <a:rPr lang="en-IT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IT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T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IT" sz="1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IT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T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T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IT" sz="1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IT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 </m:t>
                        </m:r>
                        <m:sSub>
                          <m:sSubPr>
                            <m:ctrlPr>
                              <a:rPr lang="en-IT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𝑫𝑰</m:t>
                            </m:r>
                          </m:e>
                          <m:sub>
                            <m:r>
                              <a:rPr lang="en-IT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IT" sz="16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T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𝟐𝟎𝟏𝟓</m:t>
                            </m:r>
                          </m:sub>
                        </m:sSub>
                        <m:r>
                          <a:rPr lang="en-IT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T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T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IT" sz="1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IT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 </m:t>
                        </m:r>
                        <m:r>
                          <a:rPr lang="en-IT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𝑆𝑎𝑙𝑒𝑠𝐺𝑟𝑜𝑤𝑡</m:t>
                        </m:r>
                        <m:sSub>
                          <m:sSubPr>
                            <m:ctrlPr>
                              <a:rPr lang="en-IT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T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IT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T" sz="1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,2015</m:t>
                            </m:r>
                          </m:sub>
                        </m:sSub>
                        <m:r>
                          <a:rPr lang="en-IT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T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T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IT" sz="1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IT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 </m:t>
                        </m:r>
                        <m:r>
                          <a:rPr lang="en-IT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𝐹𝑖𝑟𝑚𝑆𝑖𝑧</m:t>
                        </m:r>
                        <m:sSub>
                          <m:sSubPr>
                            <m:ctrlPr>
                              <a:rPr lang="en-IT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T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IT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T" sz="1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,2015</m:t>
                            </m:r>
                          </m:sub>
                        </m:sSub>
                        <m:r>
                          <a:rPr lang="en-IT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T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T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IT" sz="1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IT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 </m:t>
                        </m:r>
                        <m:r>
                          <a:rPr lang="en-IT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𝐿𝑒𝑣𝑒𝑟𝑎𝑔</m:t>
                        </m:r>
                        <m:sSub>
                          <m:sSubPr>
                            <m:ctrlPr>
                              <a:rPr lang="en-IT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T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IT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T" sz="1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,2015</m:t>
                            </m:r>
                          </m:sub>
                        </m:sSub>
                        <m:r>
                          <a:rPr lang="en-IT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T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T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IT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IT" sz="1600" dirty="0">
                    <a:solidFill>
                      <a:schemeClr val="tx1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7AB4EC8-8B38-22CB-06AC-F6EFD5EF13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3733" y="2434054"/>
                  <a:ext cx="9591040" cy="349326"/>
                </a:xfrm>
                <a:prstGeom prst="rect">
                  <a:avLst/>
                </a:prstGeom>
                <a:blipFill>
                  <a:blip r:embed="rId11"/>
                  <a:stretch>
                    <a:fillRect b="-20690"/>
                  </a:stretch>
                </a:blipFill>
              </p:spPr>
              <p:txBody>
                <a:bodyPr/>
                <a:lstStyle/>
                <a:p>
                  <a:r>
                    <a:rPr lang="en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ECE041-6CF6-E1A2-C510-7D24A562BC52}"/>
                </a:ext>
              </a:extLst>
            </p:cNvPr>
            <p:cNvSpPr txBox="1"/>
            <p:nvPr/>
          </p:nvSpPr>
          <p:spPr>
            <a:xfrm>
              <a:off x="2876539" y="2444826"/>
              <a:ext cx="5045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600" b="1" dirty="0">
                  <a:solidFill>
                    <a:srgbClr val="44546A"/>
                  </a:solidFill>
                  <a:latin typeface="Montserrat" pitchFamily="2" charset="77"/>
                </a:rPr>
                <a:t>(II)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2105317-3E46-731D-9110-325CFE623276}"/>
              </a:ext>
            </a:extLst>
          </p:cNvPr>
          <p:cNvGrpSpPr/>
          <p:nvPr/>
        </p:nvGrpSpPr>
        <p:grpSpPr>
          <a:xfrm>
            <a:off x="3274421" y="3689447"/>
            <a:ext cx="4263537" cy="2868651"/>
            <a:chOff x="3294731" y="3429000"/>
            <a:chExt cx="4263537" cy="28686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110470F-3F33-691A-6224-F868243CB77A}"/>
                    </a:ext>
                  </a:extLst>
                </p:cNvPr>
                <p:cNvSpPr txBox="1"/>
                <p:nvPr/>
              </p:nvSpPr>
              <p:spPr>
                <a:xfrm>
                  <a:off x="3301655" y="3881411"/>
                  <a:ext cx="3992833" cy="7788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457200"/>
                  <a:r>
                    <a:rPr lang="en-IT" sz="1400" b="1" dirty="0">
                      <a:solidFill>
                        <a:schemeClr val="tx1"/>
                      </a:solidFill>
                      <a:latin typeface="Montserrat" pitchFamily="2" charset="77"/>
                    </a:rPr>
                    <a:t>VARIABILE DIPENDENTE</a:t>
                  </a:r>
                </a:p>
                <a:p>
                  <a:pPr defTabSz="457200"/>
                  <a14:m>
                    <m:oMath xmlns:m="http://schemas.openxmlformats.org/officeDocument/2006/math">
                      <m:r>
                        <a:rPr lang="en-IT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sSub>
                        <m:sSubPr>
                          <m:ctrlPr>
                            <a:rPr lang="en-IT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T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T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T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IT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 </m:t>
                          </m:r>
                          <m:r>
                            <a:rPr lang="en-IT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T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</m:oMath>
                  </a14:m>
                  <a:r>
                    <a:rPr lang="it-IT" sz="1400" dirty="0">
                      <a:solidFill>
                        <a:schemeClr val="tx1"/>
                      </a:solidFill>
                      <a:latin typeface="Montserrat" pitchFamily="2" charset="77"/>
                    </a:rPr>
                    <a:t>disallineamento dell’impresa </a:t>
                  </a:r>
                  <a14:m>
                    <m:oMath xmlns:m="http://schemas.openxmlformats.org/officeDocument/2006/math">
                      <m:r>
                        <a:rPr lang="en-IT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it-IT" sz="1400" dirty="0">
                      <a:solidFill>
                        <a:schemeClr val="tx1"/>
                      </a:solidFill>
                      <a:latin typeface="Montserrat" pitchFamily="2" charset="77"/>
                    </a:rPr>
                    <a:t> </a:t>
                  </a:r>
                </a:p>
                <a:p>
                  <a:pPr defTabSz="457200"/>
                  <a:r>
                    <a:rPr lang="it-IT" sz="1400" dirty="0">
                      <a:solidFill>
                        <a:schemeClr val="tx1"/>
                      </a:solidFill>
                      <a:latin typeface="Montserrat" pitchFamily="2" charset="77"/>
                    </a:rPr>
                    <a:t>agli orizzonti </a:t>
                  </a:r>
                  <a14:m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it-IT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a14:m>
                  <a:r>
                    <a:rPr lang="it-IT" sz="1400" dirty="0">
                      <a:solidFill>
                        <a:schemeClr val="tx1"/>
                      </a:solidFill>
                      <a:latin typeface="Montserrat" pitchFamily="2" charset="77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it-IT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a14:m>
                  <a:r>
                    <a:rPr lang="it-IT" sz="1400" dirty="0">
                      <a:solidFill>
                        <a:schemeClr val="tx1"/>
                      </a:solidFill>
                      <a:latin typeface="Montserrat" pitchFamily="2" charset="77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it-IT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a14:m>
                  <a:r>
                    <a:rPr lang="it-IT" sz="1400" dirty="0">
                      <a:solidFill>
                        <a:schemeClr val="tx1"/>
                      </a:solidFill>
                      <a:latin typeface="Montserrat" pitchFamily="2" charset="77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it-IT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</m:oMath>
                  </a14:m>
                  <a:endParaRPr lang="en-IT" sz="1400" b="1" dirty="0">
                    <a:solidFill>
                      <a:schemeClr val="tx1"/>
                    </a:solidFill>
                    <a:latin typeface="Montserrat" pitchFamily="2" charset="77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110470F-3F33-691A-6224-F868243CB7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1655" y="3881411"/>
                  <a:ext cx="3992833" cy="778868"/>
                </a:xfrm>
                <a:prstGeom prst="rect">
                  <a:avLst/>
                </a:prstGeom>
                <a:blipFill>
                  <a:blip r:embed="rId12"/>
                  <a:stretch>
                    <a:fillRect l="-635" b="-6349"/>
                  </a:stretch>
                </a:blipFill>
              </p:spPr>
              <p:txBody>
                <a:bodyPr/>
                <a:lstStyle/>
                <a:p>
                  <a:r>
                    <a:rPr lang="en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C3AB511-F118-5D96-EE5D-AAF6E44D4D24}"/>
                    </a:ext>
                  </a:extLst>
                </p:cNvPr>
                <p:cNvSpPr txBox="1"/>
                <p:nvPr/>
              </p:nvSpPr>
              <p:spPr>
                <a:xfrm>
                  <a:off x="3301655" y="4768292"/>
                  <a:ext cx="4256613" cy="532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457200"/>
                  <a:r>
                    <a:rPr lang="en-IT" sz="1400" b="1" dirty="0">
                      <a:solidFill>
                        <a:schemeClr val="tx1"/>
                      </a:solidFill>
                      <a:latin typeface="Montserrat" pitchFamily="2" charset="77"/>
                    </a:rPr>
                    <a:t>VARIABILE INDIPENDENTE</a:t>
                  </a:r>
                </a:p>
                <a:p>
                  <a:pPr defTabSz="457200"/>
                  <a14:m>
                    <m:oMath xmlns:m="http://schemas.openxmlformats.org/officeDocument/2006/math">
                      <m:sSub>
                        <m:sSubPr>
                          <m:ctrlPr>
                            <a:rPr lang="en-IT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𝐷𝐼</m:t>
                          </m:r>
                        </m:e>
                        <m:sub>
                          <m:r>
                            <a:rPr lang="en-IT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T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,2015</m:t>
                          </m:r>
                        </m:sub>
                      </m:sSub>
                    </m:oMath>
                  </a14:m>
                  <a:r>
                    <a:rPr lang="en-IT" sz="1400" dirty="0">
                      <a:solidFill>
                        <a:schemeClr val="tx1"/>
                      </a:solidFill>
                      <a:latin typeface="Montserrat" pitchFamily="2" charset="77"/>
                    </a:rPr>
                    <a:t>: disallineamento iniziale (anno base)</a:t>
                  </a:r>
                  <a:endParaRPr lang="en-IT" sz="1600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C3AB511-F118-5D96-EE5D-AAF6E44D4D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1655" y="4768292"/>
                  <a:ext cx="4256613" cy="532646"/>
                </a:xfrm>
                <a:prstGeom prst="rect">
                  <a:avLst/>
                </a:prstGeom>
                <a:blipFill>
                  <a:blip r:embed="rId13"/>
                  <a:stretch>
                    <a:fillRect l="-595" t="-2381" b="-9524"/>
                  </a:stretch>
                </a:blipFill>
              </p:spPr>
              <p:txBody>
                <a:bodyPr/>
                <a:lstStyle/>
                <a:p>
                  <a:r>
                    <a:rPr lang="en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48B3F7E-1AE6-5743-93AB-5F1744873393}"/>
                </a:ext>
              </a:extLst>
            </p:cNvPr>
            <p:cNvSpPr txBox="1"/>
            <p:nvPr/>
          </p:nvSpPr>
          <p:spPr>
            <a:xfrm>
              <a:off x="3294731" y="5414594"/>
              <a:ext cx="36500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IT" sz="1400" b="1" dirty="0">
                  <a:latin typeface="Montserrat" pitchFamily="2" charset="77"/>
                </a:rPr>
                <a:t>CONTROLLI</a:t>
              </a:r>
            </a:p>
            <a:p>
              <a:pPr defTabSz="457200"/>
              <a:r>
                <a:rPr lang="it-IT" sz="1400" dirty="0">
                  <a:latin typeface="Montserrat" pitchFamily="2" charset="77"/>
                </a:rPr>
                <a:t>Sales Growth, Firm Size, Leverage</a:t>
              </a:r>
              <a:endParaRPr lang="en-IT" sz="1400" dirty="0">
                <a:latin typeface="Montserrat" pitchFamily="2" charset="7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CBD6C3C-BAE9-6513-2CF6-2CD567787F89}"/>
                    </a:ext>
                  </a:extLst>
                </p:cNvPr>
                <p:cNvSpPr txBox="1"/>
                <p:nvPr/>
              </p:nvSpPr>
              <p:spPr>
                <a:xfrm>
                  <a:off x="3294731" y="5980448"/>
                  <a:ext cx="3860803" cy="3172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457200"/>
                  <a14:m>
                    <m:oMath xmlns:m="http://schemas.openxmlformats.org/officeDocument/2006/math">
                      <m:sSub>
                        <m:sSubPr>
                          <m:ctrlPr>
                            <a:rPr lang="en-IT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T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IT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IT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T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a14:m>
                  <a:r>
                    <a:rPr lang="en-IT" sz="1400" dirty="0">
                      <a:solidFill>
                        <a:schemeClr val="tx1"/>
                      </a:solidFill>
                      <a:latin typeface="Montserrat" pitchFamily="2" charset="77"/>
                    </a:rPr>
                    <a:t>: Errore idiosincratico</a:t>
                  </a:r>
                  <a:endParaRPr lang="en-IT" sz="1400" dirty="0">
                    <a:solidFill>
                      <a:schemeClr val="bg1">
                        <a:lumMod val="65000"/>
                      </a:schemeClr>
                    </a:solidFill>
                    <a:latin typeface="Montserrat" pitchFamily="2" charset="77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CBD6C3C-BAE9-6513-2CF6-2CD567787F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4731" y="5980448"/>
                  <a:ext cx="3860803" cy="317203"/>
                </a:xfrm>
                <a:prstGeom prst="rect">
                  <a:avLst/>
                </a:prstGeom>
                <a:blipFill>
                  <a:blip r:embed="rId14"/>
                  <a:stretch>
                    <a:fillRect t="-3846" b="-11538"/>
                  </a:stretch>
                </a:blipFill>
              </p:spPr>
              <p:txBody>
                <a:bodyPr/>
                <a:lstStyle/>
                <a:p>
                  <a:r>
                    <a:rPr lang="en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0762398-45E7-E626-6274-2082B468428F}"/>
                </a:ext>
              </a:extLst>
            </p:cNvPr>
            <p:cNvSpPr txBox="1"/>
            <p:nvPr/>
          </p:nvSpPr>
          <p:spPr>
            <a:xfrm>
              <a:off x="3622876" y="3429000"/>
              <a:ext cx="1557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b="1" u="sng" dirty="0">
                  <a:solidFill>
                    <a:srgbClr val="44546A"/>
                  </a:solidFill>
                  <a:latin typeface="Montserrat" pitchFamily="2" charset="77"/>
                </a:rPr>
                <a:t>(I) Modello</a:t>
              </a:r>
              <a:r>
                <a:rPr lang="en-IT" dirty="0">
                  <a:solidFill>
                    <a:srgbClr val="44546A"/>
                  </a:solidFill>
                </a:rPr>
                <a:t>: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D851170-AD4F-8219-EAAE-EDEAFA25A14F}"/>
              </a:ext>
            </a:extLst>
          </p:cNvPr>
          <p:cNvGrpSpPr/>
          <p:nvPr/>
        </p:nvGrpSpPr>
        <p:grpSpPr>
          <a:xfrm>
            <a:off x="7686930" y="3689447"/>
            <a:ext cx="4263537" cy="2868651"/>
            <a:chOff x="8260896" y="3465513"/>
            <a:chExt cx="4263537" cy="28686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BE24C03-6EED-C428-B001-EE0B093A1028}"/>
                    </a:ext>
                  </a:extLst>
                </p:cNvPr>
                <p:cNvSpPr txBox="1"/>
                <p:nvPr/>
              </p:nvSpPr>
              <p:spPr>
                <a:xfrm>
                  <a:off x="8267820" y="3917924"/>
                  <a:ext cx="3980642" cy="7732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457200"/>
                  <a:r>
                    <a:rPr lang="en-IT" sz="1400" b="1" dirty="0">
                      <a:solidFill>
                        <a:schemeClr val="tx1"/>
                      </a:solidFill>
                      <a:latin typeface="Montserrat" pitchFamily="2" charset="77"/>
                    </a:rPr>
                    <a:t>VARIABILE DIPENDENTE</a:t>
                  </a:r>
                </a:p>
                <a:p>
                  <a:pPr defTabSz="457200"/>
                  <a14:m>
                    <m:oMath xmlns:m="http://schemas.openxmlformats.org/officeDocument/2006/math">
                      <m:sSub>
                        <m:sSubPr>
                          <m:ctrlPr>
                            <a:rPr lang="en-IT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𝐺𝑃</m:t>
                          </m:r>
                          <m:r>
                            <a:rPr lang="en-IT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T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T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IT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 </m:t>
                          </m:r>
                          <m:r>
                            <a:rPr lang="en-IT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T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</m:oMath>
                  </a14:m>
                  <a:r>
                    <a:rPr lang="it-IT" sz="1400" dirty="0">
                      <a:solidFill>
                        <a:schemeClr val="tx1"/>
                      </a:solidFill>
                      <a:latin typeface="Montserrat" pitchFamily="2" charset="77"/>
                    </a:rPr>
                    <a:t>pratiche ambientali dell’impresa </a:t>
                  </a:r>
                  <a14:m>
                    <m:oMath xmlns:m="http://schemas.openxmlformats.org/officeDocument/2006/math">
                      <m:r>
                        <a:rPr lang="en-IT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it-IT" sz="1400" dirty="0">
                      <a:solidFill>
                        <a:schemeClr val="tx1"/>
                      </a:solidFill>
                      <a:latin typeface="Montserrat" pitchFamily="2" charset="77"/>
                    </a:rPr>
                    <a:t> </a:t>
                  </a:r>
                </a:p>
                <a:p>
                  <a:pPr defTabSz="457200"/>
                  <a:r>
                    <a:rPr lang="it-IT" sz="1400" dirty="0">
                      <a:solidFill>
                        <a:schemeClr val="tx1"/>
                      </a:solidFill>
                      <a:latin typeface="Montserrat" pitchFamily="2" charset="77"/>
                    </a:rPr>
                    <a:t>agli orizzonti </a:t>
                  </a:r>
                  <a14:m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it-IT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a14:m>
                  <a:r>
                    <a:rPr lang="it-IT" sz="1400" dirty="0">
                      <a:solidFill>
                        <a:schemeClr val="tx1"/>
                      </a:solidFill>
                      <a:latin typeface="Montserrat" pitchFamily="2" charset="77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it-IT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a14:m>
                  <a:r>
                    <a:rPr lang="it-IT" sz="1400" dirty="0">
                      <a:solidFill>
                        <a:schemeClr val="tx1"/>
                      </a:solidFill>
                      <a:latin typeface="Montserrat" pitchFamily="2" charset="77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it-IT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a14:m>
                  <a:r>
                    <a:rPr lang="it-IT" sz="1400" dirty="0">
                      <a:solidFill>
                        <a:schemeClr val="tx1"/>
                      </a:solidFill>
                      <a:latin typeface="Montserrat" pitchFamily="2" charset="77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it-IT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</m:oMath>
                  </a14:m>
                  <a:endParaRPr lang="en-IT" sz="1400" b="1" dirty="0">
                    <a:solidFill>
                      <a:schemeClr val="tx1"/>
                    </a:solidFill>
                    <a:latin typeface="Montserrat" pitchFamily="2" charset="77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BE24C03-6EED-C428-B001-EE0B093A10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7820" y="3917924"/>
                  <a:ext cx="3980642" cy="773225"/>
                </a:xfrm>
                <a:prstGeom prst="rect">
                  <a:avLst/>
                </a:prstGeom>
                <a:blipFill>
                  <a:blip r:embed="rId15"/>
                  <a:stretch>
                    <a:fillRect l="-317" b="-8065"/>
                  </a:stretch>
                </a:blipFill>
              </p:spPr>
              <p:txBody>
                <a:bodyPr/>
                <a:lstStyle/>
                <a:p>
                  <a:r>
                    <a:rPr lang="en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B05C872-F06F-8F10-1D52-FED935C395F2}"/>
                    </a:ext>
                  </a:extLst>
                </p:cNvPr>
                <p:cNvSpPr txBox="1"/>
                <p:nvPr/>
              </p:nvSpPr>
              <p:spPr>
                <a:xfrm>
                  <a:off x="8267820" y="4804805"/>
                  <a:ext cx="4256613" cy="532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457200"/>
                  <a:r>
                    <a:rPr lang="en-IT" sz="1400" b="1" dirty="0">
                      <a:solidFill>
                        <a:schemeClr val="tx1"/>
                      </a:solidFill>
                      <a:latin typeface="Montserrat" pitchFamily="2" charset="77"/>
                    </a:rPr>
                    <a:t>VARIABILE INDIPENDENTE</a:t>
                  </a:r>
                </a:p>
                <a:p>
                  <a:pPr defTabSz="457200"/>
                  <a14:m>
                    <m:oMath xmlns:m="http://schemas.openxmlformats.org/officeDocument/2006/math">
                      <m:sSub>
                        <m:sSubPr>
                          <m:ctrlPr>
                            <a:rPr lang="en-IT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𝐷𝐼</m:t>
                          </m:r>
                        </m:e>
                        <m:sub>
                          <m:r>
                            <a:rPr lang="en-IT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T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,2015</m:t>
                          </m:r>
                        </m:sub>
                      </m:sSub>
                    </m:oMath>
                  </a14:m>
                  <a:r>
                    <a:rPr lang="en-IT" sz="1400" dirty="0">
                      <a:solidFill>
                        <a:schemeClr val="tx1"/>
                      </a:solidFill>
                      <a:latin typeface="Montserrat" pitchFamily="2" charset="77"/>
                    </a:rPr>
                    <a:t>: disallineamento iniziale (anno base)</a:t>
                  </a:r>
                  <a:endParaRPr lang="en-IT" sz="1600" dirty="0">
                    <a:solidFill>
                      <a:schemeClr val="tx1"/>
                    </a:solidFill>
                    <a:latin typeface="Montserrat" pitchFamily="2" charset="77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B05C872-F06F-8F10-1D52-FED935C395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7820" y="4804805"/>
                  <a:ext cx="4256613" cy="532646"/>
                </a:xfrm>
                <a:prstGeom prst="rect">
                  <a:avLst/>
                </a:prstGeom>
                <a:blipFill>
                  <a:blip r:embed="rId16"/>
                  <a:stretch>
                    <a:fillRect l="-298" t="-2381" b="-9524"/>
                  </a:stretch>
                </a:blipFill>
              </p:spPr>
              <p:txBody>
                <a:bodyPr/>
                <a:lstStyle/>
                <a:p>
                  <a:r>
                    <a:rPr lang="en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A732871-4DF0-B4E7-54C9-27B7DC749133}"/>
                </a:ext>
              </a:extLst>
            </p:cNvPr>
            <p:cNvSpPr txBox="1"/>
            <p:nvPr/>
          </p:nvSpPr>
          <p:spPr>
            <a:xfrm>
              <a:off x="8260896" y="5451107"/>
              <a:ext cx="36500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IT" sz="1400" b="1" dirty="0">
                  <a:latin typeface="Montserrat" pitchFamily="2" charset="77"/>
                </a:rPr>
                <a:t>CONTROLLI</a:t>
              </a:r>
            </a:p>
            <a:p>
              <a:pPr defTabSz="457200"/>
              <a:r>
                <a:rPr lang="it-IT" sz="1400" dirty="0">
                  <a:latin typeface="Montserrat" pitchFamily="2" charset="77"/>
                </a:rPr>
                <a:t>Sales Growth, Firm Size, Leverage</a:t>
              </a:r>
              <a:endParaRPr lang="en-IT" sz="1400" dirty="0">
                <a:latin typeface="Montserrat" pitchFamily="2" charset="7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876DB7F-E7AC-2958-BFBB-D1FA2E11383C}"/>
                    </a:ext>
                  </a:extLst>
                </p:cNvPr>
                <p:cNvSpPr txBox="1"/>
                <p:nvPr/>
              </p:nvSpPr>
              <p:spPr>
                <a:xfrm>
                  <a:off x="8260896" y="6016961"/>
                  <a:ext cx="3860803" cy="3172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457200"/>
                  <a14:m>
                    <m:oMath xmlns:m="http://schemas.openxmlformats.org/officeDocument/2006/math">
                      <m:sSub>
                        <m:sSubPr>
                          <m:ctrlPr>
                            <a:rPr lang="en-IT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T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IT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IT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T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a14:m>
                  <a:r>
                    <a:rPr lang="en-IT" sz="1400" dirty="0">
                      <a:solidFill>
                        <a:schemeClr val="tx1"/>
                      </a:solidFill>
                      <a:latin typeface="Montserrat" pitchFamily="2" charset="77"/>
                    </a:rPr>
                    <a:t>: Errore idiosincratico</a:t>
                  </a: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876DB7F-E7AC-2958-BFBB-D1FA2E1138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0896" y="6016961"/>
                  <a:ext cx="3860803" cy="317203"/>
                </a:xfrm>
                <a:prstGeom prst="rect">
                  <a:avLst/>
                </a:prstGeom>
                <a:blipFill>
                  <a:blip r:embed="rId17"/>
                  <a:stretch>
                    <a:fillRect t="-3846" b="-11538"/>
                  </a:stretch>
                </a:blipFill>
              </p:spPr>
              <p:txBody>
                <a:bodyPr/>
                <a:lstStyle/>
                <a:p>
                  <a:r>
                    <a:rPr lang="en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1952540-77B1-7C6E-EFD2-F0679C455BA5}"/>
                </a:ext>
              </a:extLst>
            </p:cNvPr>
            <p:cNvSpPr txBox="1"/>
            <p:nvPr/>
          </p:nvSpPr>
          <p:spPr>
            <a:xfrm>
              <a:off x="8589041" y="3465513"/>
              <a:ext cx="1886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b="1" u="sng" dirty="0">
                  <a:solidFill>
                    <a:srgbClr val="44546A"/>
                  </a:solidFill>
                  <a:latin typeface="Montserrat" pitchFamily="2" charset="77"/>
                </a:rPr>
                <a:t>(II) Modello</a:t>
              </a:r>
              <a:r>
                <a:rPr lang="en-IT" dirty="0">
                  <a:solidFill>
                    <a:srgbClr val="44546A"/>
                  </a:solidFill>
                </a:rPr>
                <a:t>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B989EF2-F841-420D-F89E-E453DD5C1477}"/>
                  </a:ext>
                </a:extLst>
              </p:cNvPr>
              <p:cNvSpPr txBox="1"/>
              <p:nvPr/>
            </p:nvSpPr>
            <p:spPr>
              <a:xfrm>
                <a:off x="10522634" y="2982351"/>
                <a:ext cx="14278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T" sz="1400" i="1" dirty="0">
                    <a:latin typeface="Montserrat" pitchFamily="2" charset="77"/>
                  </a:rPr>
                  <a:t> = 1, 3, 5, 9.</a:t>
                </a:r>
                <a:endParaRPr lang="en-IT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B989EF2-F841-420D-F89E-E453DD5C1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2634" y="2982351"/>
                <a:ext cx="1427833" cy="307777"/>
              </a:xfrm>
              <a:prstGeom prst="rect">
                <a:avLst/>
              </a:prstGeom>
              <a:blipFill>
                <a:blip r:embed="rId18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9135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DD12E-D1A8-CF87-BF21-7E045D080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ughnut 5">
            <a:extLst>
              <a:ext uri="{FF2B5EF4-FFF2-40B4-BE49-F238E27FC236}">
                <a16:creationId xmlns:a16="http://schemas.microsoft.com/office/drawing/2014/main" id="{740D81B8-C241-F78D-8B52-C7C6FE22B4F4}"/>
              </a:ext>
            </a:extLst>
          </p:cNvPr>
          <p:cNvSpPr/>
          <p:nvPr/>
        </p:nvSpPr>
        <p:spPr>
          <a:xfrm>
            <a:off x="-2510589" y="701842"/>
            <a:ext cx="5021179" cy="5021179"/>
          </a:xfrm>
          <a:prstGeom prst="donu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1C353853-1736-5DE0-B0CA-945DB4CBE720}"/>
              </a:ext>
            </a:extLst>
          </p:cNvPr>
          <p:cNvSpPr/>
          <p:nvPr/>
        </p:nvSpPr>
        <p:spPr>
          <a:xfrm rot="4667719">
            <a:off x="-2759242" y="453189"/>
            <a:ext cx="5518483" cy="5518483"/>
          </a:xfrm>
          <a:prstGeom prst="blockArc">
            <a:avLst>
              <a:gd name="adj1" fmla="val 19356885"/>
              <a:gd name="adj2" fmla="val 53712"/>
              <a:gd name="adj3" fmla="val 31393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pic>
        <p:nvPicPr>
          <p:cNvPr id="12" name="Graphic 11" descr="Briefcase with solid fill">
            <a:extLst>
              <a:ext uri="{FF2B5EF4-FFF2-40B4-BE49-F238E27FC236}">
                <a16:creationId xmlns:a16="http://schemas.microsoft.com/office/drawing/2014/main" id="{D6DA1C29-B2AC-2AFE-01F2-512CD6281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105" y="1247714"/>
            <a:ext cx="603076" cy="603076"/>
          </a:xfrm>
          <a:prstGeom prst="rect">
            <a:avLst/>
          </a:prstGeom>
        </p:spPr>
      </p:pic>
      <p:pic>
        <p:nvPicPr>
          <p:cNvPr id="13" name="Graphic 12" descr="Gears with solid fill">
            <a:extLst>
              <a:ext uri="{FF2B5EF4-FFF2-40B4-BE49-F238E27FC236}">
                <a16:creationId xmlns:a16="http://schemas.microsoft.com/office/drawing/2014/main" id="{522423C9-805C-F838-8A8D-8FF81F4EBD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0613" y="2131244"/>
            <a:ext cx="603077" cy="603077"/>
          </a:xfrm>
          <a:prstGeom prst="rect">
            <a:avLst/>
          </a:prstGeom>
        </p:spPr>
      </p:pic>
      <p:pic>
        <p:nvPicPr>
          <p:cNvPr id="14" name="Graphic 13" descr="Abacus with solid fill">
            <a:extLst>
              <a:ext uri="{FF2B5EF4-FFF2-40B4-BE49-F238E27FC236}">
                <a16:creationId xmlns:a16="http://schemas.microsoft.com/office/drawing/2014/main" id="{D6C6E058-5F74-F92B-57B0-DB6DFDFD66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30613" y="3520602"/>
            <a:ext cx="603077" cy="603077"/>
          </a:xfrm>
          <a:prstGeom prst="rect">
            <a:avLst/>
          </a:prstGeom>
        </p:spPr>
      </p:pic>
      <p:pic>
        <p:nvPicPr>
          <p:cNvPr id="15" name="Graphic 14" descr="Bar chart with solid fill">
            <a:extLst>
              <a:ext uri="{FF2B5EF4-FFF2-40B4-BE49-F238E27FC236}">
                <a16:creationId xmlns:a16="http://schemas.microsoft.com/office/drawing/2014/main" id="{B0CD3E64-DE30-585F-EFF0-7B6A13EBB8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8104" y="4394551"/>
            <a:ext cx="872388" cy="8723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35CDCA6-3F31-9237-A578-826149DA4A60}"/>
              </a:ext>
            </a:extLst>
          </p:cNvPr>
          <p:cNvSpPr/>
          <p:nvPr/>
        </p:nvSpPr>
        <p:spPr>
          <a:xfrm>
            <a:off x="4139382" y="-216310"/>
            <a:ext cx="8760541" cy="1083639"/>
          </a:xfrm>
          <a:prstGeom prst="rect">
            <a:avLst/>
          </a:prstGeom>
          <a:solidFill>
            <a:srgbClr val="E7E6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Risultati modelli econometrici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6A8AE25-008E-F216-C09F-FADF65970B60}"/>
              </a:ext>
            </a:extLst>
          </p:cNvPr>
          <p:cNvGrpSpPr/>
          <p:nvPr/>
        </p:nvGrpSpPr>
        <p:grpSpPr>
          <a:xfrm>
            <a:off x="-673125" y="57287"/>
            <a:ext cx="3254142" cy="261610"/>
            <a:chOff x="-673125" y="57287"/>
            <a:chExt cx="3254142" cy="26161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ED4442FA-7A97-5BFC-4D4F-CEDF482A39C8}"/>
                </a:ext>
              </a:extLst>
            </p:cNvPr>
            <p:cNvSpPr/>
            <p:nvPr/>
          </p:nvSpPr>
          <p:spPr>
            <a:xfrm>
              <a:off x="-673125" y="71973"/>
              <a:ext cx="3254142" cy="232239"/>
            </a:xfrm>
            <a:prstGeom prst="round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BDCC49-FAB2-D957-28A0-8CDFAF1678E3}"/>
                </a:ext>
              </a:extLst>
            </p:cNvPr>
            <p:cNvSpPr txBox="1"/>
            <p:nvPr/>
          </p:nvSpPr>
          <p:spPr>
            <a:xfrm>
              <a:off x="128039" y="57287"/>
              <a:ext cx="22189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100" b="1" dirty="0">
                  <a:solidFill>
                    <a:schemeClr val="bg1"/>
                  </a:solidFill>
                  <a:latin typeface="Montserrat" pitchFamily="2" charset="77"/>
                </a:rPr>
                <a:t>Presentazione – II parte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7B92C090-98EB-1505-1471-2ACDCF2AD3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6582274"/>
                  </p:ext>
                </p:extLst>
              </p:nvPr>
            </p:nvGraphicFramePr>
            <p:xfrm>
              <a:off x="2789099" y="4010059"/>
              <a:ext cx="8807100" cy="1954701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383740">
                      <a:extLst>
                        <a:ext uri="{9D8B030D-6E8A-4147-A177-3AD203B41FA5}">
                          <a16:colId xmlns:a16="http://schemas.microsoft.com/office/drawing/2014/main" val="240280279"/>
                        </a:ext>
                      </a:extLst>
                    </a:gridCol>
                    <a:gridCol w="927920">
                      <a:extLst>
                        <a:ext uri="{9D8B030D-6E8A-4147-A177-3AD203B41FA5}">
                          <a16:colId xmlns:a16="http://schemas.microsoft.com/office/drawing/2014/main" val="3287927618"/>
                        </a:ext>
                      </a:extLst>
                    </a:gridCol>
                    <a:gridCol w="927920">
                      <a:extLst>
                        <a:ext uri="{9D8B030D-6E8A-4147-A177-3AD203B41FA5}">
                          <a16:colId xmlns:a16="http://schemas.microsoft.com/office/drawing/2014/main" val="163700865"/>
                        </a:ext>
                      </a:extLst>
                    </a:gridCol>
                    <a:gridCol w="927920">
                      <a:extLst>
                        <a:ext uri="{9D8B030D-6E8A-4147-A177-3AD203B41FA5}">
                          <a16:colId xmlns:a16="http://schemas.microsoft.com/office/drawing/2014/main" val="1472129223"/>
                        </a:ext>
                      </a:extLst>
                    </a:gridCol>
                    <a:gridCol w="927920">
                      <a:extLst>
                        <a:ext uri="{9D8B030D-6E8A-4147-A177-3AD203B41FA5}">
                          <a16:colId xmlns:a16="http://schemas.microsoft.com/office/drawing/2014/main" val="2790346349"/>
                        </a:ext>
                      </a:extLst>
                    </a:gridCol>
                    <a:gridCol w="927920">
                      <a:extLst>
                        <a:ext uri="{9D8B030D-6E8A-4147-A177-3AD203B41FA5}">
                          <a16:colId xmlns:a16="http://schemas.microsoft.com/office/drawing/2014/main" val="914473306"/>
                        </a:ext>
                      </a:extLst>
                    </a:gridCol>
                    <a:gridCol w="927920">
                      <a:extLst>
                        <a:ext uri="{9D8B030D-6E8A-4147-A177-3AD203B41FA5}">
                          <a16:colId xmlns:a16="http://schemas.microsoft.com/office/drawing/2014/main" val="1760629413"/>
                        </a:ext>
                      </a:extLst>
                    </a:gridCol>
                    <a:gridCol w="927920">
                      <a:extLst>
                        <a:ext uri="{9D8B030D-6E8A-4147-A177-3AD203B41FA5}">
                          <a16:colId xmlns:a16="http://schemas.microsoft.com/office/drawing/2014/main" val="1712024286"/>
                        </a:ext>
                      </a:extLst>
                    </a:gridCol>
                    <a:gridCol w="927920">
                      <a:extLst>
                        <a:ext uri="{9D8B030D-6E8A-4147-A177-3AD203B41FA5}">
                          <a16:colId xmlns:a16="http://schemas.microsoft.com/office/drawing/2014/main" val="1778514338"/>
                        </a:ext>
                      </a:extLst>
                    </a:gridCol>
                  </a:tblGrid>
                  <a:tr h="432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8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1100" b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BROWNWASHER</a:t>
                          </a: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tc hMerge="1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endParaRPr dirty="0"/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2622008"/>
                      </a:ext>
                    </a:extLst>
                  </a:tr>
                  <a:tr h="648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1100" b="1" kern="100" dirty="0">
                              <a:solidFill>
                                <a:schemeClr val="tx1"/>
                              </a:solidFill>
                              <a:effectLst/>
                              <a:latin typeface="Montserrat" pitchFamily="2" charset="77"/>
                            </a:rPr>
                            <a:t>Modello (I)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1100" b="0" kern="100" dirty="0">
                              <a:solidFill>
                                <a:schemeClr val="tx1"/>
                              </a:solidFill>
                              <a:effectLst/>
                              <a:latin typeface="Montserrat" pitchFamily="2" charset="77"/>
                            </a:rPr>
                            <a:t>Variabile dipendente</a:t>
                          </a: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6CFCC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T" sz="1100" b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Modello (II)</a:t>
                          </a:r>
                          <a:br>
                            <a:rPr lang="en-IT" sz="1100" b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</a:br>
                          <a:r>
                            <a:rPr lang="en-IT" sz="1100" b="0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Variabile dipendente</a:t>
                          </a: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0" kern="100" dirty="0">
                            <a:solidFill>
                              <a:schemeClr val="tx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6CFCC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0" kern="100" dirty="0">
                            <a:solidFill>
                              <a:schemeClr val="tx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6CFCC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0" kern="100" dirty="0">
                            <a:solidFill>
                              <a:schemeClr val="tx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6CF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1347014"/>
                      </a:ext>
                    </a:extLst>
                  </a:tr>
                  <a:tr h="414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T" sz="1000" b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Variabile indipendente</a:t>
                          </a:r>
                          <a:endParaRPr lang="en-IT" sz="10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IT" sz="1000" b="0" i="0" u="none" strike="noStrike" kern="1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𝑫</m:t>
                                </m:r>
                                <m:sSub>
                                  <m:sSubPr>
                                    <m:ctrlPr>
                                      <a:rPr kumimoji="0" lang="en-IT" sz="1000" b="0" i="1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𝒊</m:t>
                                    </m:r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Montserrat" pitchFamily="2" charset="77"/>
                                        <a:ea typeface="+mn-ea"/>
                                        <a:cs typeface="+mn-cs"/>
                                      </a:rPr>
                                      <m:t> </m:t>
                                    </m:r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𝒕</m:t>
                                    </m:r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kumimoji="0" lang="it-IT" sz="1000" b="0" i="1" u="none" strike="noStrike" kern="1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6CFCC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T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  <m:sSub>
                                  <m:sSubPr>
                                    <m:ctrlPr>
                                      <a:rPr lang="en-IT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IT" sz="1000" kern="100">
                                        <a:effectLst/>
                                        <a:latin typeface="Montserrat" pitchFamily="2" charset="77"/>
                                      </a:rPr>
                                      <m:t> 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10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T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  <m:sSub>
                                  <m:sSubPr>
                                    <m:ctrlPr>
                                      <a:rPr lang="en-IT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IT" sz="1000" kern="100">
                                        <a:effectLst/>
                                        <a:latin typeface="Montserrat" pitchFamily="2" charset="77"/>
                                      </a:rPr>
                                      <m:t> 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T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  <m:sSub>
                                  <m:sSubPr>
                                    <m:ctrlPr>
                                      <a:rPr lang="en-IT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IT" sz="1000" kern="100">
                                        <a:effectLst/>
                                        <a:latin typeface="Montserrat" pitchFamily="2" charset="77"/>
                                      </a:rPr>
                                      <m:t> 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it-IT" sz="1000" b="1" i="1" u="none" strike="noStrike" kern="1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𝑮𝑷</m:t>
                                </m:r>
                                <m:sSub>
                                  <m:sSubPr>
                                    <m:ctrlPr>
                                      <a:rPr kumimoji="0" lang="en-IT" sz="1000" b="0" i="1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bg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bg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bg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𝒊</m:t>
                                    </m:r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bg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bg1"/>
                                        </a:solidFill>
                                        <a:effectLst/>
                                        <a:uLnTx/>
                                        <a:uFillTx/>
                                        <a:latin typeface="Montserrat" pitchFamily="2" charset="77"/>
                                        <a:ea typeface="+mn-ea"/>
                                        <a:cs typeface="+mn-cs"/>
                                      </a:rPr>
                                      <m:t> </m:t>
                                    </m:r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bg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𝒕</m:t>
                                    </m:r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bg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kumimoji="0" lang="it-IT" sz="1000" b="0" i="1" u="none" strike="noStrike" kern="1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bg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000" b="1" i="1" kern="10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𝑮𝑷</m:t>
                                </m:r>
                                <m:sSub>
                                  <m:sSubPr>
                                    <m:ctrlPr>
                                      <a:rPr lang="en-IT" sz="1000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IT" sz="10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IT" sz="10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IT" sz="10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Montserrat" pitchFamily="2" charset="77"/>
                                      </a:rPr>
                                      <m:t> </m:t>
                                    </m:r>
                                    <m:r>
                                      <a:rPr lang="en-IT" sz="10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IT" sz="10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10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000" b="1" i="1" kern="10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𝑮𝑷</m:t>
                                </m:r>
                                <m:sSub>
                                  <m:sSubPr>
                                    <m:ctrlPr>
                                      <a:rPr lang="en-IT" sz="1000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IT" sz="1000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00" b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IT" sz="1000" b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Montserrat" pitchFamily="2" charset="77"/>
                                      </a:rPr>
                                      <m:t> </m:t>
                                    </m:r>
                                    <m:r>
                                      <a:rPr lang="en-IT" sz="1000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𝐭</m:t>
                                    </m:r>
                                    <m:r>
                                      <a:rPr lang="en-IT" sz="1000" b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1000" b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000" b="1" i="1" kern="10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𝑮𝑷</m:t>
                                </m:r>
                                <m:sSub>
                                  <m:sSubPr>
                                    <m:ctrlPr>
                                      <a:rPr lang="en-IT" sz="1000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IT" sz="10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IT" sz="10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IT" sz="10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Montserrat" pitchFamily="2" charset="77"/>
                                      </a:rPr>
                                      <m:t> </m:t>
                                    </m:r>
                                    <m:r>
                                      <a:rPr lang="en-IT" sz="10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IT" sz="10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10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1000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7451806"/>
                      </a:ext>
                    </a:extLst>
                  </a:tr>
                  <a:tr h="4284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IT" sz="1050" b="0" i="0" u="none" strike="noStrike" kern="1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𝐃</m:t>
                                </m:r>
                                <m:sSub>
                                  <m:sSubPr>
                                    <m:ctrlPr>
                                      <a:rPr kumimoji="0" lang="en-IT" sz="1050" b="0" i="1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IT" sz="105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𝐈</m:t>
                                    </m:r>
                                  </m:e>
                                  <m:sub>
                                    <m:r>
                                      <a:rPr kumimoji="0" lang="en-IT" sz="105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𝐢</m:t>
                                    </m:r>
                                    <m:r>
                                      <a:rPr kumimoji="0" lang="en-IT" sz="105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 </m:t>
                                    </m:r>
                                    <m:r>
                                      <a:rPr kumimoji="0" lang="en-IT" sz="105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𝟐𝟎𝟏𝟓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6C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0.723***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(0.135)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0.511***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(0.166)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0.443***</a:t>
                          </a:r>
                          <a:r>
                            <a:rPr lang="en-IT" sz="800" b="1" kern="100" dirty="0">
                              <a:effectLst/>
                              <a:latin typeface="Montserrat" pitchFamily="2" charset="77"/>
                            </a:rPr>
                            <a:t> 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(0.175)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0.501***</a:t>
                          </a: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 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(0.219)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0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  <a:ea typeface="Times New Roman" panose="02020603050405020304" pitchFamily="18" charset="0"/>
                            </a:rPr>
                            <a:t>-0.101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  <a:ea typeface="Times New Roman" panose="02020603050405020304" pitchFamily="18" charset="0"/>
                            </a:rPr>
                            <a:t>(0.153)</a:t>
                          </a: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0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-0.159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(0.134)</a:t>
                          </a:r>
                          <a:endParaRPr lang="en-IT" sz="900" i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0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-0.151</a:t>
                          </a:r>
                          <a:endParaRPr lang="en-IT" sz="800" b="0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(0.120)</a:t>
                          </a:r>
                          <a:endParaRPr lang="en-IT" sz="900" i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0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-0.230</a:t>
                          </a:r>
                          <a:endParaRPr lang="en-IT" sz="800" b="0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(0.131)</a:t>
                          </a:r>
                          <a:endParaRPr lang="en-IT" sz="900" i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7818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7B92C090-98EB-1505-1471-2ACDCF2AD3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6582274"/>
                  </p:ext>
                </p:extLst>
              </p:nvPr>
            </p:nvGraphicFramePr>
            <p:xfrm>
              <a:off x="2789099" y="4010059"/>
              <a:ext cx="8807100" cy="1954701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383740">
                      <a:extLst>
                        <a:ext uri="{9D8B030D-6E8A-4147-A177-3AD203B41FA5}">
                          <a16:colId xmlns:a16="http://schemas.microsoft.com/office/drawing/2014/main" val="240280279"/>
                        </a:ext>
                      </a:extLst>
                    </a:gridCol>
                    <a:gridCol w="927920">
                      <a:extLst>
                        <a:ext uri="{9D8B030D-6E8A-4147-A177-3AD203B41FA5}">
                          <a16:colId xmlns:a16="http://schemas.microsoft.com/office/drawing/2014/main" val="3287927618"/>
                        </a:ext>
                      </a:extLst>
                    </a:gridCol>
                    <a:gridCol w="927920">
                      <a:extLst>
                        <a:ext uri="{9D8B030D-6E8A-4147-A177-3AD203B41FA5}">
                          <a16:colId xmlns:a16="http://schemas.microsoft.com/office/drawing/2014/main" val="163700865"/>
                        </a:ext>
                      </a:extLst>
                    </a:gridCol>
                    <a:gridCol w="927920">
                      <a:extLst>
                        <a:ext uri="{9D8B030D-6E8A-4147-A177-3AD203B41FA5}">
                          <a16:colId xmlns:a16="http://schemas.microsoft.com/office/drawing/2014/main" val="1472129223"/>
                        </a:ext>
                      </a:extLst>
                    </a:gridCol>
                    <a:gridCol w="927920">
                      <a:extLst>
                        <a:ext uri="{9D8B030D-6E8A-4147-A177-3AD203B41FA5}">
                          <a16:colId xmlns:a16="http://schemas.microsoft.com/office/drawing/2014/main" val="2790346349"/>
                        </a:ext>
                      </a:extLst>
                    </a:gridCol>
                    <a:gridCol w="927920">
                      <a:extLst>
                        <a:ext uri="{9D8B030D-6E8A-4147-A177-3AD203B41FA5}">
                          <a16:colId xmlns:a16="http://schemas.microsoft.com/office/drawing/2014/main" val="914473306"/>
                        </a:ext>
                      </a:extLst>
                    </a:gridCol>
                    <a:gridCol w="927920">
                      <a:extLst>
                        <a:ext uri="{9D8B030D-6E8A-4147-A177-3AD203B41FA5}">
                          <a16:colId xmlns:a16="http://schemas.microsoft.com/office/drawing/2014/main" val="1760629413"/>
                        </a:ext>
                      </a:extLst>
                    </a:gridCol>
                    <a:gridCol w="927920">
                      <a:extLst>
                        <a:ext uri="{9D8B030D-6E8A-4147-A177-3AD203B41FA5}">
                          <a16:colId xmlns:a16="http://schemas.microsoft.com/office/drawing/2014/main" val="1712024286"/>
                        </a:ext>
                      </a:extLst>
                    </a:gridCol>
                    <a:gridCol w="927920">
                      <a:extLst>
                        <a:ext uri="{9D8B030D-6E8A-4147-A177-3AD203B41FA5}">
                          <a16:colId xmlns:a16="http://schemas.microsoft.com/office/drawing/2014/main" val="1778514338"/>
                        </a:ext>
                      </a:extLst>
                    </a:gridCol>
                  </a:tblGrid>
                  <a:tr h="432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8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1100" b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BROWNWASHER</a:t>
                          </a: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tc hMerge="1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endParaRPr dirty="0"/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2622008"/>
                      </a:ext>
                    </a:extLst>
                  </a:tr>
                  <a:tr h="648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1100" b="1" kern="100" dirty="0">
                              <a:solidFill>
                                <a:schemeClr val="tx1"/>
                              </a:solidFill>
                              <a:effectLst/>
                              <a:latin typeface="Montserrat" pitchFamily="2" charset="77"/>
                            </a:rPr>
                            <a:t>Modello (I)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1100" b="0" kern="100" dirty="0">
                              <a:solidFill>
                                <a:schemeClr val="tx1"/>
                              </a:solidFill>
                              <a:effectLst/>
                              <a:latin typeface="Montserrat" pitchFamily="2" charset="77"/>
                            </a:rPr>
                            <a:t>Variabile dipendente</a:t>
                          </a: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6CFCC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T" sz="1100" b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Modello (II)</a:t>
                          </a:r>
                          <a:br>
                            <a:rPr lang="en-IT" sz="1100" b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</a:br>
                          <a:r>
                            <a:rPr lang="en-IT" sz="1100" b="0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Variabile dipendente</a:t>
                          </a: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0" kern="100" dirty="0">
                            <a:solidFill>
                              <a:schemeClr val="tx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6CFCC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0" kern="100" dirty="0">
                            <a:solidFill>
                              <a:schemeClr val="tx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6CFCC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0" kern="100" dirty="0">
                            <a:solidFill>
                              <a:schemeClr val="tx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6CF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1347014"/>
                      </a:ext>
                    </a:extLst>
                  </a:tr>
                  <a:tr h="44630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T" sz="1000" b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Variabile indipendente</a:t>
                          </a:r>
                          <a:endParaRPr lang="en-IT" sz="10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50685" t="-248571" r="-705479" b="-1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247297" t="-248571" r="-595946" b="-1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352055" t="-248571" r="-504110" b="-1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52055" t="-248571" r="-404110" b="-1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552055" t="-248571" r="-304110" b="-1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441" marR="7441" marT="7441" marB="7441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643243" t="-248571" r="-200000" b="-1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441" marR="7441" marT="7441" marB="7441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753425" t="-248571" r="-102740" b="-1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441" marR="7441" marT="7441" marB="7441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853425" t="-248571" r="-2740" b="-10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7451806"/>
                      </a:ext>
                    </a:extLst>
                  </a:tr>
                  <a:tr h="428400"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917" t="-358824" r="-539450" b="-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0.723***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(0.135)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0.511***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(0.166)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0.443***</a:t>
                          </a:r>
                          <a:r>
                            <a:rPr lang="en-IT" sz="800" b="1" kern="100" dirty="0">
                              <a:effectLst/>
                              <a:latin typeface="Montserrat" pitchFamily="2" charset="77"/>
                            </a:rPr>
                            <a:t> 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(0.175)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0.501***</a:t>
                          </a: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 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(0.219)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0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  <a:ea typeface="Times New Roman" panose="02020603050405020304" pitchFamily="18" charset="0"/>
                            </a:rPr>
                            <a:t>-0.101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  <a:ea typeface="Times New Roman" panose="02020603050405020304" pitchFamily="18" charset="0"/>
                            </a:rPr>
                            <a:t>(0.153)</a:t>
                          </a: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0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-0.159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(0.134)</a:t>
                          </a:r>
                          <a:endParaRPr lang="en-IT" sz="900" i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0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-0.151</a:t>
                          </a:r>
                          <a:endParaRPr lang="en-IT" sz="800" b="0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(0.120)</a:t>
                          </a:r>
                          <a:endParaRPr lang="en-IT" sz="900" i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0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-0.230</a:t>
                          </a:r>
                          <a:endParaRPr lang="en-IT" sz="800" b="0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(0.131)</a:t>
                          </a:r>
                          <a:endParaRPr lang="en-IT" sz="900" i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78187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FF792288-EFB1-1A00-9271-416B86036B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8008250"/>
                  </p:ext>
                </p:extLst>
              </p:nvPr>
            </p:nvGraphicFramePr>
            <p:xfrm>
              <a:off x="2789101" y="1567211"/>
              <a:ext cx="8807104" cy="192240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342800">
                      <a:extLst>
                        <a:ext uri="{9D8B030D-6E8A-4147-A177-3AD203B41FA5}">
                          <a16:colId xmlns:a16="http://schemas.microsoft.com/office/drawing/2014/main" val="3438314473"/>
                        </a:ext>
                      </a:extLst>
                    </a:gridCol>
                    <a:gridCol w="933038">
                      <a:extLst>
                        <a:ext uri="{9D8B030D-6E8A-4147-A177-3AD203B41FA5}">
                          <a16:colId xmlns:a16="http://schemas.microsoft.com/office/drawing/2014/main" val="329320303"/>
                        </a:ext>
                      </a:extLst>
                    </a:gridCol>
                    <a:gridCol w="933038">
                      <a:extLst>
                        <a:ext uri="{9D8B030D-6E8A-4147-A177-3AD203B41FA5}">
                          <a16:colId xmlns:a16="http://schemas.microsoft.com/office/drawing/2014/main" val="1230660759"/>
                        </a:ext>
                      </a:extLst>
                    </a:gridCol>
                    <a:gridCol w="933038">
                      <a:extLst>
                        <a:ext uri="{9D8B030D-6E8A-4147-A177-3AD203B41FA5}">
                          <a16:colId xmlns:a16="http://schemas.microsoft.com/office/drawing/2014/main" val="2318745744"/>
                        </a:ext>
                      </a:extLst>
                    </a:gridCol>
                    <a:gridCol w="933038">
                      <a:extLst>
                        <a:ext uri="{9D8B030D-6E8A-4147-A177-3AD203B41FA5}">
                          <a16:colId xmlns:a16="http://schemas.microsoft.com/office/drawing/2014/main" val="796140487"/>
                        </a:ext>
                      </a:extLst>
                    </a:gridCol>
                    <a:gridCol w="933038">
                      <a:extLst>
                        <a:ext uri="{9D8B030D-6E8A-4147-A177-3AD203B41FA5}">
                          <a16:colId xmlns:a16="http://schemas.microsoft.com/office/drawing/2014/main" val="1703025294"/>
                        </a:ext>
                      </a:extLst>
                    </a:gridCol>
                    <a:gridCol w="933038">
                      <a:extLst>
                        <a:ext uri="{9D8B030D-6E8A-4147-A177-3AD203B41FA5}">
                          <a16:colId xmlns:a16="http://schemas.microsoft.com/office/drawing/2014/main" val="4134542624"/>
                        </a:ext>
                      </a:extLst>
                    </a:gridCol>
                    <a:gridCol w="933038">
                      <a:extLst>
                        <a:ext uri="{9D8B030D-6E8A-4147-A177-3AD203B41FA5}">
                          <a16:colId xmlns:a16="http://schemas.microsoft.com/office/drawing/2014/main" val="527727368"/>
                        </a:ext>
                      </a:extLst>
                    </a:gridCol>
                    <a:gridCol w="933038">
                      <a:extLst>
                        <a:ext uri="{9D8B030D-6E8A-4147-A177-3AD203B41FA5}">
                          <a16:colId xmlns:a16="http://schemas.microsoft.com/office/drawing/2014/main" val="1670216597"/>
                        </a:ext>
                      </a:extLst>
                    </a:gridCol>
                  </a:tblGrid>
                  <a:tr h="43200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11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11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8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1100" b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GREENWASHER  </a:t>
                          </a: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/>
                        </a:solidFill>
                      </a:tcPr>
                    </a:tc>
                    <a:tc hMerge="1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endParaRPr dirty="0"/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8943070"/>
                      </a:ext>
                    </a:extLst>
                  </a:tr>
                  <a:tr h="64800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buNone/>
                          </a:pPr>
                          <a:endParaRPr lang="en-IT" sz="11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1100" b="1" kern="100" dirty="0">
                              <a:solidFill>
                                <a:schemeClr val="tx1"/>
                              </a:solidFill>
                              <a:effectLst/>
                              <a:latin typeface="Montserrat" pitchFamily="2" charset="77"/>
                            </a:rPr>
                            <a:t>Modello (I)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1100" b="0" kern="100" dirty="0">
                              <a:solidFill>
                                <a:schemeClr val="tx1"/>
                              </a:solidFill>
                              <a:effectLst/>
                              <a:latin typeface="Montserrat" pitchFamily="2" charset="77"/>
                            </a:rPr>
                            <a:t>Variabile dipendente</a:t>
                          </a: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CDED6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T" sz="1100" b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Modello (II)</a:t>
                          </a:r>
                          <a:br>
                            <a:rPr lang="en-IT" sz="1100" b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</a:br>
                          <a:r>
                            <a:rPr lang="en-IT" sz="1100" b="0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Variabile dipendente</a:t>
                          </a: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0" kern="100" dirty="0">
                            <a:solidFill>
                              <a:schemeClr val="tx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CDED6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0" kern="100" dirty="0">
                            <a:solidFill>
                              <a:schemeClr val="tx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CDED6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0" kern="100" dirty="0">
                            <a:solidFill>
                              <a:schemeClr val="tx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CDE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9293067"/>
                      </a:ext>
                    </a:extLst>
                  </a:tr>
                  <a:tr h="41400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kern="100" dirty="0">
                              <a:effectLst/>
                              <a:latin typeface="Montserrat" pitchFamily="2" charset="77"/>
                            </a:rPr>
                            <a:t>Variabile indipendente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IT" sz="1000" b="0" i="0" u="none" strike="noStrike" kern="1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𝑫</m:t>
                                </m:r>
                                <m:sSub>
                                  <m:sSubPr>
                                    <m:ctrlPr>
                                      <a:rPr kumimoji="0" lang="en-IT" sz="1000" b="0" i="1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𝒊</m:t>
                                    </m:r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Montserrat" pitchFamily="2" charset="77"/>
                                        <a:ea typeface="+mn-ea"/>
                                        <a:cs typeface="+mn-cs"/>
                                      </a:rPr>
                                      <m:t> </m:t>
                                    </m:r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𝒕</m:t>
                                    </m:r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kumimoji="0" lang="it-IT" sz="1000" b="0" i="1" u="none" strike="noStrike" kern="1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IT" sz="1000" b="0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ontserrat" pitchFamily="2" charset="77"/>
                            <a:ea typeface="Times New Roman" panose="02020603050405020304" pitchFamily="18" charset="0"/>
                            <a:cs typeface="+mn-cs"/>
                          </a:endParaRPr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CDED6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T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  <m:sSub>
                                  <m:sSubPr>
                                    <m:ctrlPr>
                                      <a:rPr lang="en-IT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IT" sz="1000" kern="100">
                                        <a:effectLst/>
                                        <a:latin typeface="Montserrat" pitchFamily="2" charset="77"/>
                                      </a:rPr>
                                      <m:t> 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10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T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  <m:sSub>
                                  <m:sSubPr>
                                    <m:ctrlPr>
                                      <a:rPr lang="en-IT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IT" sz="1000" kern="100">
                                        <a:effectLst/>
                                        <a:latin typeface="Montserrat" pitchFamily="2" charset="77"/>
                                      </a:rPr>
                                      <m:t> 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T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  <m:sSub>
                                  <m:sSubPr>
                                    <m:ctrlPr>
                                      <a:rPr lang="en-IT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IT" sz="1000" kern="100">
                                        <a:effectLst/>
                                        <a:latin typeface="Montserrat" pitchFamily="2" charset="77"/>
                                      </a:rPr>
                                      <m:t> 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it-IT" sz="900" b="1" i="1" u="none" strike="noStrike" kern="1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𝑮𝑷</m:t>
                                </m:r>
                                <m:sSub>
                                  <m:sSubPr>
                                    <m:ctrlPr>
                                      <a:rPr kumimoji="0" lang="en-IT" sz="900" b="0" i="1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bg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IT" sz="9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bg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kumimoji="0" lang="en-IT" sz="9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bg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𝒊</m:t>
                                    </m:r>
                                    <m:r>
                                      <a:rPr kumimoji="0" lang="en-IT" sz="9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bg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kumimoji="0" lang="en-IT" sz="9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bg1"/>
                                        </a:solidFill>
                                        <a:effectLst/>
                                        <a:uLnTx/>
                                        <a:uFillTx/>
                                        <a:latin typeface="Montserrat" pitchFamily="2" charset="77"/>
                                        <a:ea typeface="+mn-ea"/>
                                        <a:cs typeface="+mn-cs"/>
                                      </a:rPr>
                                      <m:t> </m:t>
                                    </m:r>
                                    <m:r>
                                      <a:rPr kumimoji="0" lang="en-IT" sz="9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bg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𝒕</m:t>
                                    </m:r>
                                    <m:r>
                                      <a:rPr kumimoji="0" lang="en-IT" sz="9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bg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kumimoji="0" lang="it-IT" sz="900" b="0" i="1" u="none" strike="noStrike" kern="1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bg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000" b="1" i="1" kern="10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𝑮𝑷</m:t>
                                </m:r>
                                <m:sSub>
                                  <m:sSubPr>
                                    <m:ctrlPr>
                                      <a:rPr lang="en-IT" sz="1000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IT" sz="1000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00" b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IT" sz="1000" b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Montserrat" pitchFamily="2" charset="77"/>
                                      </a:rPr>
                                      <m:t> </m:t>
                                    </m:r>
                                    <m:r>
                                      <a:rPr lang="en-IT" sz="1000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𝐭</m:t>
                                    </m:r>
                                    <m:r>
                                      <a:rPr lang="en-IT" sz="1000" b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1000" b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10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000" b="1" i="1" kern="10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𝑮𝑷</m:t>
                                </m:r>
                                <m:sSub>
                                  <m:sSubPr>
                                    <m:ctrlPr>
                                      <a:rPr lang="en-IT" sz="1000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IT" sz="10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IT" sz="10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IT" sz="10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Montserrat" pitchFamily="2" charset="77"/>
                                      </a:rPr>
                                      <m:t> </m:t>
                                    </m:r>
                                    <m:r>
                                      <a:rPr lang="en-IT" sz="10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IT" sz="10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10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900" b="1" i="1" kern="10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𝑮𝑷</m:t>
                                </m:r>
                                <m:sSub>
                                  <m:sSubPr>
                                    <m:ctrlPr>
                                      <a:rPr lang="en-IT" sz="900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9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IT" sz="9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IT" sz="9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IT" sz="9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Montserrat" pitchFamily="2" charset="77"/>
                                      </a:rPr>
                                      <m:t> </m:t>
                                    </m:r>
                                    <m:r>
                                      <a:rPr lang="en-IT" sz="9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IT" sz="9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9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096107"/>
                      </a:ext>
                    </a:extLst>
                  </a:tr>
                  <a:tr h="42840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T" sz="1050" i="0" kern="10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𝐃</m:t>
                                </m:r>
                                <m:sSub>
                                  <m:sSubPr>
                                    <m:ctrlPr>
                                      <a:rPr lang="en-IT" sz="1050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50" i="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𝐈</m:t>
                                    </m:r>
                                  </m:e>
                                  <m:sub>
                                    <m:r>
                                      <a:rPr lang="en-IT" sz="1050" i="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50" i="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IT" sz="1050" i="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𝟐𝟎𝟏𝟓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1000" i="0" kern="100" dirty="0">
                            <a:solidFill>
                              <a:srgbClr val="FFFF00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0.962***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(0.110)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0.735***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(0.134)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0.501*** 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(0.139)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0.404***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(0.152)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-0.916***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(0.134)</a:t>
                          </a:r>
                          <a:endParaRPr lang="en-IT" sz="900" i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-0.705***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(0.140)</a:t>
                          </a:r>
                          <a:endParaRPr lang="en-IT" sz="900" i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-0.491*** 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(0.138)</a:t>
                          </a:r>
                          <a:endParaRPr lang="en-IT" sz="900" i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-0.348**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(0.153)</a:t>
                          </a:r>
                          <a:endParaRPr lang="en-IT" sz="900" i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8414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FF792288-EFB1-1A00-9271-416B86036B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8008250"/>
                  </p:ext>
                </p:extLst>
              </p:nvPr>
            </p:nvGraphicFramePr>
            <p:xfrm>
              <a:off x="2789101" y="1567211"/>
              <a:ext cx="8807104" cy="192240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342800">
                      <a:extLst>
                        <a:ext uri="{9D8B030D-6E8A-4147-A177-3AD203B41FA5}">
                          <a16:colId xmlns:a16="http://schemas.microsoft.com/office/drawing/2014/main" val="3438314473"/>
                        </a:ext>
                      </a:extLst>
                    </a:gridCol>
                    <a:gridCol w="933038">
                      <a:extLst>
                        <a:ext uri="{9D8B030D-6E8A-4147-A177-3AD203B41FA5}">
                          <a16:colId xmlns:a16="http://schemas.microsoft.com/office/drawing/2014/main" val="329320303"/>
                        </a:ext>
                      </a:extLst>
                    </a:gridCol>
                    <a:gridCol w="933038">
                      <a:extLst>
                        <a:ext uri="{9D8B030D-6E8A-4147-A177-3AD203B41FA5}">
                          <a16:colId xmlns:a16="http://schemas.microsoft.com/office/drawing/2014/main" val="1230660759"/>
                        </a:ext>
                      </a:extLst>
                    </a:gridCol>
                    <a:gridCol w="933038">
                      <a:extLst>
                        <a:ext uri="{9D8B030D-6E8A-4147-A177-3AD203B41FA5}">
                          <a16:colId xmlns:a16="http://schemas.microsoft.com/office/drawing/2014/main" val="2318745744"/>
                        </a:ext>
                      </a:extLst>
                    </a:gridCol>
                    <a:gridCol w="933038">
                      <a:extLst>
                        <a:ext uri="{9D8B030D-6E8A-4147-A177-3AD203B41FA5}">
                          <a16:colId xmlns:a16="http://schemas.microsoft.com/office/drawing/2014/main" val="796140487"/>
                        </a:ext>
                      </a:extLst>
                    </a:gridCol>
                    <a:gridCol w="933038">
                      <a:extLst>
                        <a:ext uri="{9D8B030D-6E8A-4147-A177-3AD203B41FA5}">
                          <a16:colId xmlns:a16="http://schemas.microsoft.com/office/drawing/2014/main" val="1703025294"/>
                        </a:ext>
                      </a:extLst>
                    </a:gridCol>
                    <a:gridCol w="933038">
                      <a:extLst>
                        <a:ext uri="{9D8B030D-6E8A-4147-A177-3AD203B41FA5}">
                          <a16:colId xmlns:a16="http://schemas.microsoft.com/office/drawing/2014/main" val="4134542624"/>
                        </a:ext>
                      </a:extLst>
                    </a:gridCol>
                    <a:gridCol w="933038">
                      <a:extLst>
                        <a:ext uri="{9D8B030D-6E8A-4147-A177-3AD203B41FA5}">
                          <a16:colId xmlns:a16="http://schemas.microsoft.com/office/drawing/2014/main" val="527727368"/>
                        </a:ext>
                      </a:extLst>
                    </a:gridCol>
                    <a:gridCol w="933038">
                      <a:extLst>
                        <a:ext uri="{9D8B030D-6E8A-4147-A177-3AD203B41FA5}">
                          <a16:colId xmlns:a16="http://schemas.microsoft.com/office/drawing/2014/main" val="1670216597"/>
                        </a:ext>
                      </a:extLst>
                    </a:gridCol>
                  </a:tblGrid>
                  <a:tr h="43200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11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11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8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1100" b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GREENWASHER  </a:t>
                          </a: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/>
                        </a:solidFill>
                      </a:tcPr>
                    </a:tc>
                    <a:tc hMerge="1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endParaRPr dirty="0"/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8943070"/>
                      </a:ext>
                    </a:extLst>
                  </a:tr>
                  <a:tr h="64800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buNone/>
                          </a:pPr>
                          <a:endParaRPr lang="en-IT" sz="11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1100" b="1" kern="100" dirty="0">
                              <a:solidFill>
                                <a:schemeClr val="tx1"/>
                              </a:solidFill>
                              <a:effectLst/>
                              <a:latin typeface="Montserrat" pitchFamily="2" charset="77"/>
                            </a:rPr>
                            <a:t>Modello (I)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1100" b="0" kern="100" dirty="0">
                              <a:solidFill>
                                <a:schemeClr val="tx1"/>
                              </a:solidFill>
                              <a:effectLst/>
                              <a:latin typeface="Montserrat" pitchFamily="2" charset="77"/>
                            </a:rPr>
                            <a:t>Variabile dipendente</a:t>
                          </a: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CDED6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T" sz="1100" b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Modello (II)</a:t>
                          </a:r>
                          <a:br>
                            <a:rPr lang="en-IT" sz="1100" b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</a:br>
                          <a:r>
                            <a:rPr lang="en-IT" sz="1100" b="0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Variabile dipendente</a:t>
                          </a: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0" kern="100" dirty="0">
                            <a:solidFill>
                              <a:schemeClr val="tx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CDED6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0" kern="100" dirty="0">
                            <a:solidFill>
                              <a:schemeClr val="tx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CDED6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0" kern="100" dirty="0">
                            <a:solidFill>
                              <a:schemeClr val="tx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CDE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9293067"/>
                      </a:ext>
                    </a:extLst>
                  </a:tr>
                  <a:tr h="41400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kern="100" dirty="0">
                              <a:effectLst/>
                              <a:latin typeface="Montserrat" pitchFamily="2" charset="77"/>
                            </a:rPr>
                            <a:t>Variabile indipendente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44595" t="-263636" r="-698649" b="-1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247945" t="-263636" r="-608219" b="-1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343243" t="-263636" r="-500000" b="-1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449315" t="-263636" r="-406849" b="-1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541892" t="-263636" r="-301351" b="-1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641892" t="-263636" r="-201351" b="-1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752055" t="-263636" r="-104110" b="-1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840541" t="-263636" r="-2703" b="-1151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096107"/>
                      </a:ext>
                    </a:extLst>
                  </a:tr>
                  <a:tr h="428400"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943" t="-352941" r="-557547" b="-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0.962***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(0.110)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0.735***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(0.134)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0.501*** 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(0.139)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0.404***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(0.152)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-0.916***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(0.134)</a:t>
                          </a:r>
                          <a:endParaRPr lang="en-IT" sz="900" i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-0.705***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(0.140)</a:t>
                          </a:r>
                          <a:endParaRPr lang="en-IT" sz="900" i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-0.491*** 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(0.138)</a:t>
                          </a:r>
                          <a:endParaRPr lang="en-IT" sz="900" i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-0.348**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(0.153)</a:t>
                          </a:r>
                          <a:endParaRPr lang="en-IT" sz="900" i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8414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6ADA18C-721E-2643-131A-D451210FB4E8}"/>
              </a:ext>
            </a:extLst>
          </p:cNvPr>
          <p:cNvSpPr txBox="1"/>
          <p:nvPr/>
        </p:nvSpPr>
        <p:spPr>
          <a:xfrm>
            <a:off x="9165601" y="6369515"/>
            <a:ext cx="25842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T" sz="800" i="1" dirty="0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†</a:t>
            </a:r>
            <a:r>
              <a:rPr lang="en-IT" sz="1000" i="1" dirty="0">
                <a:solidFill>
                  <a:srgbClr val="0E2841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 </a:t>
            </a:r>
            <a:r>
              <a:rPr lang="it-IT" sz="900" i="1" dirty="0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 </a:t>
            </a:r>
            <a:r>
              <a:rPr lang="it-IT" sz="900" i="1" dirty="0" err="1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p</a:t>
            </a:r>
            <a:r>
              <a:rPr lang="it-IT" sz="900" i="1" dirty="0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 &lt; 0.1, * </a:t>
            </a:r>
            <a:r>
              <a:rPr lang="it-IT" sz="900" i="1" dirty="0" err="1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p</a:t>
            </a:r>
            <a:r>
              <a:rPr lang="it-IT" sz="900" i="1" dirty="0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 &lt;  0.05, ** </a:t>
            </a:r>
            <a:r>
              <a:rPr lang="it-IT" sz="900" i="1" dirty="0" err="1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p</a:t>
            </a:r>
            <a:r>
              <a:rPr lang="it-IT" sz="900" i="1" dirty="0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 &lt; 0.01, *** </a:t>
            </a:r>
            <a:r>
              <a:rPr lang="it-IT" sz="900" i="1" dirty="0" err="1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p</a:t>
            </a:r>
            <a:r>
              <a:rPr lang="it-IT" sz="900" i="1" dirty="0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 &lt; 0.001</a:t>
            </a:r>
            <a:endParaRPr lang="en-IT" sz="1400" dirty="0">
              <a:effectLst/>
              <a:latin typeface="Montserrat" pitchFamily="2" charset="77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2A4D42-D91F-857C-E6A9-EE89CF1A1823}"/>
              </a:ext>
            </a:extLst>
          </p:cNvPr>
          <p:cNvSpPr txBox="1"/>
          <p:nvPr/>
        </p:nvSpPr>
        <p:spPr>
          <a:xfrm>
            <a:off x="1330612" y="6142507"/>
            <a:ext cx="5298787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b="1" dirty="0">
                <a:solidFill>
                  <a:srgbClr val="000000"/>
                </a:solidFill>
                <a:latin typeface="Montserrat" pitchFamily="2" charset="77"/>
                <a:ea typeface="Times New Roman" panose="02020603050405020304" pitchFamily="18" charset="0"/>
              </a:rPr>
              <a:t>Note</a:t>
            </a:r>
            <a:r>
              <a:rPr lang="it-IT" sz="1000" dirty="0">
                <a:solidFill>
                  <a:srgbClr val="000000"/>
                </a:solidFill>
                <a:latin typeface="Montserrat" pitchFamily="2" charset="77"/>
                <a:ea typeface="Times New Roman" panose="02020603050405020304" pitchFamily="18" charset="0"/>
              </a:rPr>
              <a:t>:</a:t>
            </a:r>
          </a:p>
          <a:p>
            <a:endParaRPr lang="it-IT" sz="300" dirty="0">
              <a:solidFill>
                <a:srgbClr val="000000"/>
              </a:solidFill>
              <a:latin typeface="Montserrat" pitchFamily="2" charset="77"/>
              <a:ea typeface="Times New Roman" panose="02020603050405020304" pitchFamily="18" charset="0"/>
            </a:endParaRPr>
          </a:p>
          <a:p>
            <a:pPr marL="171450" indent="-171450">
              <a:buFont typeface="Wingdings" pitchFamily="2" charset="2"/>
              <a:buChar char="Ø"/>
            </a:pPr>
            <a:r>
              <a:rPr lang="en-GB" sz="1000" dirty="0" err="1">
                <a:latin typeface="Montserrat" pitchFamily="2" charset="77"/>
              </a:rPr>
              <a:t>Regressioni</a:t>
            </a:r>
            <a:r>
              <a:rPr lang="en-GB" sz="1000" dirty="0">
                <a:latin typeface="Montserrat" pitchFamily="2" charset="77"/>
              </a:rPr>
              <a:t> OLS.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GB" sz="1000" dirty="0" err="1">
                <a:latin typeface="Montserrat" pitchFamily="2" charset="77"/>
              </a:rPr>
              <a:t>Errori</a:t>
            </a:r>
            <a:r>
              <a:rPr lang="en-GB" sz="1000" dirty="0">
                <a:latin typeface="Montserrat" pitchFamily="2" charset="77"/>
              </a:rPr>
              <a:t> standard </a:t>
            </a:r>
            <a:r>
              <a:rPr lang="en-GB" sz="1000" dirty="0" err="1">
                <a:latin typeface="Montserrat" pitchFamily="2" charset="77"/>
              </a:rPr>
              <a:t>robusti</a:t>
            </a:r>
            <a:r>
              <a:rPr lang="en-GB" sz="1000" dirty="0">
                <a:latin typeface="Montserrat" pitchFamily="2" charset="77"/>
              </a:rPr>
              <a:t> (HC1) </a:t>
            </a:r>
            <a:r>
              <a:rPr lang="en-GB" sz="1000" dirty="0" err="1">
                <a:latin typeface="Montserrat" pitchFamily="2" charset="77"/>
              </a:rPr>
              <a:t>riportati</a:t>
            </a:r>
            <a:r>
              <a:rPr lang="en-GB" sz="1000" dirty="0">
                <a:latin typeface="Montserrat" pitchFamily="2" charset="77"/>
              </a:rPr>
              <a:t> </a:t>
            </a:r>
            <a:r>
              <a:rPr lang="en-GB" sz="1000" dirty="0" err="1">
                <a:latin typeface="Montserrat" pitchFamily="2" charset="77"/>
              </a:rPr>
              <a:t>tra</a:t>
            </a:r>
            <a:r>
              <a:rPr lang="en-GB" sz="1000" dirty="0">
                <a:latin typeface="Montserrat" pitchFamily="2" charset="77"/>
              </a:rPr>
              <a:t> </a:t>
            </a:r>
            <a:r>
              <a:rPr lang="en-GB" sz="1000" dirty="0" err="1">
                <a:latin typeface="Montserrat" pitchFamily="2" charset="77"/>
              </a:rPr>
              <a:t>parentesi</a:t>
            </a:r>
            <a:r>
              <a:rPr lang="en-GB" sz="1000" dirty="0">
                <a:latin typeface="Montserrat" pitchFamily="2" charset="77"/>
              </a:rPr>
              <a:t>. </a:t>
            </a:r>
            <a:endParaRPr lang="en-IT" dirty="0">
              <a:effectLst/>
              <a:latin typeface="Montserrat" pitchFamily="2" charset="77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515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CC10A-50ED-199C-53C7-1EF0115FF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ughnut 5">
            <a:extLst>
              <a:ext uri="{FF2B5EF4-FFF2-40B4-BE49-F238E27FC236}">
                <a16:creationId xmlns:a16="http://schemas.microsoft.com/office/drawing/2014/main" id="{0A57CB12-4CEA-9EA3-0C44-8390914A679B}"/>
              </a:ext>
            </a:extLst>
          </p:cNvPr>
          <p:cNvSpPr/>
          <p:nvPr/>
        </p:nvSpPr>
        <p:spPr>
          <a:xfrm>
            <a:off x="-2510589" y="701842"/>
            <a:ext cx="5021179" cy="5021179"/>
          </a:xfrm>
          <a:prstGeom prst="donu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576DED37-37A6-A8C1-B3F9-2183A492FED6}"/>
              </a:ext>
            </a:extLst>
          </p:cNvPr>
          <p:cNvSpPr/>
          <p:nvPr/>
        </p:nvSpPr>
        <p:spPr>
          <a:xfrm rot="4667719">
            <a:off x="-2759242" y="453189"/>
            <a:ext cx="5518483" cy="5518483"/>
          </a:xfrm>
          <a:prstGeom prst="blockArc">
            <a:avLst>
              <a:gd name="adj1" fmla="val 19356885"/>
              <a:gd name="adj2" fmla="val 53712"/>
              <a:gd name="adj3" fmla="val 31393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pic>
        <p:nvPicPr>
          <p:cNvPr id="12" name="Graphic 11" descr="Briefcase with solid fill">
            <a:extLst>
              <a:ext uri="{FF2B5EF4-FFF2-40B4-BE49-F238E27FC236}">
                <a16:creationId xmlns:a16="http://schemas.microsoft.com/office/drawing/2014/main" id="{AF7C82F7-4FDA-787C-A83E-79A1F697B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105" y="1247714"/>
            <a:ext cx="603076" cy="603076"/>
          </a:xfrm>
          <a:prstGeom prst="rect">
            <a:avLst/>
          </a:prstGeom>
        </p:spPr>
      </p:pic>
      <p:pic>
        <p:nvPicPr>
          <p:cNvPr id="13" name="Graphic 12" descr="Gears with solid fill">
            <a:extLst>
              <a:ext uri="{FF2B5EF4-FFF2-40B4-BE49-F238E27FC236}">
                <a16:creationId xmlns:a16="http://schemas.microsoft.com/office/drawing/2014/main" id="{E1F03E9F-2B42-2BC5-DDFE-E62F493BC4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0613" y="2131244"/>
            <a:ext cx="603077" cy="603077"/>
          </a:xfrm>
          <a:prstGeom prst="rect">
            <a:avLst/>
          </a:prstGeom>
        </p:spPr>
      </p:pic>
      <p:pic>
        <p:nvPicPr>
          <p:cNvPr id="14" name="Graphic 13" descr="Abacus with solid fill">
            <a:extLst>
              <a:ext uri="{FF2B5EF4-FFF2-40B4-BE49-F238E27FC236}">
                <a16:creationId xmlns:a16="http://schemas.microsoft.com/office/drawing/2014/main" id="{E4A35155-4D9C-1F93-72A1-C9F8CA91CB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30613" y="3520602"/>
            <a:ext cx="603077" cy="603077"/>
          </a:xfrm>
          <a:prstGeom prst="rect">
            <a:avLst/>
          </a:prstGeom>
        </p:spPr>
      </p:pic>
      <p:pic>
        <p:nvPicPr>
          <p:cNvPr id="15" name="Graphic 14" descr="Bar chart with solid fill">
            <a:extLst>
              <a:ext uri="{FF2B5EF4-FFF2-40B4-BE49-F238E27FC236}">
                <a16:creationId xmlns:a16="http://schemas.microsoft.com/office/drawing/2014/main" id="{180E65C4-F9CE-2916-681D-1D7BFCC03B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8104" y="4394551"/>
            <a:ext cx="872388" cy="8723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4D7663C-BE28-30E8-D68F-30A7DC54ECDD}"/>
              </a:ext>
            </a:extLst>
          </p:cNvPr>
          <p:cNvSpPr/>
          <p:nvPr/>
        </p:nvSpPr>
        <p:spPr>
          <a:xfrm>
            <a:off x="4139382" y="-216310"/>
            <a:ext cx="8760541" cy="1083639"/>
          </a:xfrm>
          <a:prstGeom prst="rect">
            <a:avLst/>
          </a:prstGeom>
          <a:solidFill>
            <a:srgbClr val="E7E6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Risultati modelli econometrici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150B468-F09E-B6C9-6F45-60F8DCB0D628}"/>
              </a:ext>
            </a:extLst>
          </p:cNvPr>
          <p:cNvGrpSpPr/>
          <p:nvPr/>
        </p:nvGrpSpPr>
        <p:grpSpPr>
          <a:xfrm>
            <a:off x="-673125" y="57287"/>
            <a:ext cx="3254142" cy="261610"/>
            <a:chOff x="-673125" y="57287"/>
            <a:chExt cx="3254142" cy="26161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B388B6F-F77E-7012-6907-F2170EB5B47A}"/>
                </a:ext>
              </a:extLst>
            </p:cNvPr>
            <p:cNvSpPr/>
            <p:nvPr/>
          </p:nvSpPr>
          <p:spPr>
            <a:xfrm>
              <a:off x="-673125" y="71973"/>
              <a:ext cx="3254142" cy="232239"/>
            </a:xfrm>
            <a:prstGeom prst="round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A0D7935-5FFE-8D8D-9C45-84483D5A9A9F}"/>
                </a:ext>
              </a:extLst>
            </p:cNvPr>
            <p:cNvSpPr txBox="1"/>
            <p:nvPr/>
          </p:nvSpPr>
          <p:spPr>
            <a:xfrm>
              <a:off x="128039" y="57287"/>
              <a:ext cx="22189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100" b="1" dirty="0">
                  <a:solidFill>
                    <a:schemeClr val="bg1"/>
                  </a:solidFill>
                  <a:latin typeface="Montserrat" pitchFamily="2" charset="77"/>
                </a:rPr>
                <a:t>Presentazione – II parte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18305D75-618C-6C02-273D-862E7FCE130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789099" y="4010059"/>
              <a:ext cx="8807100" cy="1954701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383740">
                      <a:extLst>
                        <a:ext uri="{9D8B030D-6E8A-4147-A177-3AD203B41FA5}">
                          <a16:colId xmlns:a16="http://schemas.microsoft.com/office/drawing/2014/main" val="240280279"/>
                        </a:ext>
                      </a:extLst>
                    </a:gridCol>
                    <a:gridCol w="927920">
                      <a:extLst>
                        <a:ext uri="{9D8B030D-6E8A-4147-A177-3AD203B41FA5}">
                          <a16:colId xmlns:a16="http://schemas.microsoft.com/office/drawing/2014/main" val="3287927618"/>
                        </a:ext>
                      </a:extLst>
                    </a:gridCol>
                    <a:gridCol w="927920">
                      <a:extLst>
                        <a:ext uri="{9D8B030D-6E8A-4147-A177-3AD203B41FA5}">
                          <a16:colId xmlns:a16="http://schemas.microsoft.com/office/drawing/2014/main" val="163700865"/>
                        </a:ext>
                      </a:extLst>
                    </a:gridCol>
                    <a:gridCol w="927920">
                      <a:extLst>
                        <a:ext uri="{9D8B030D-6E8A-4147-A177-3AD203B41FA5}">
                          <a16:colId xmlns:a16="http://schemas.microsoft.com/office/drawing/2014/main" val="1472129223"/>
                        </a:ext>
                      </a:extLst>
                    </a:gridCol>
                    <a:gridCol w="927920">
                      <a:extLst>
                        <a:ext uri="{9D8B030D-6E8A-4147-A177-3AD203B41FA5}">
                          <a16:colId xmlns:a16="http://schemas.microsoft.com/office/drawing/2014/main" val="2790346349"/>
                        </a:ext>
                      </a:extLst>
                    </a:gridCol>
                    <a:gridCol w="927920">
                      <a:extLst>
                        <a:ext uri="{9D8B030D-6E8A-4147-A177-3AD203B41FA5}">
                          <a16:colId xmlns:a16="http://schemas.microsoft.com/office/drawing/2014/main" val="914473306"/>
                        </a:ext>
                      </a:extLst>
                    </a:gridCol>
                    <a:gridCol w="927920">
                      <a:extLst>
                        <a:ext uri="{9D8B030D-6E8A-4147-A177-3AD203B41FA5}">
                          <a16:colId xmlns:a16="http://schemas.microsoft.com/office/drawing/2014/main" val="1760629413"/>
                        </a:ext>
                      </a:extLst>
                    </a:gridCol>
                    <a:gridCol w="927920">
                      <a:extLst>
                        <a:ext uri="{9D8B030D-6E8A-4147-A177-3AD203B41FA5}">
                          <a16:colId xmlns:a16="http://schemas.microsoft.com/office/drawing/2014/main" val="1712024286"/>
                        </a:ext>
                      </a:extLst>
                    </a:gridCol>
                    <a:gridCol w="927920">
                      <a:extLst>
                        <a:ext uri="{9D8B030D-6E8A-4147-A177-3AD203B41FA5}">
                          <a16:colId xmlns:a16="http://schemas.microsoft.com/office/drawing/2014/main" val="1778514338"/>
                        </a:ext>
                      </a:extLst>
                    </a:gridCol>
                  </a:tblGrid>
                  <a:tr h="432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8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1100" b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BROWNWASHER</a:t>
                          </a: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tc hMerge="1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endParaRPr dirty="0"/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2622008"/>
                      </a:ext>
                    </a:extLst>
                  </a:tr>
                  <a:tr h="648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1100" b="1" kern="100" dirty="0">
                              <a:solidFill>
                                <a:schemeClr val="tx1"/>
                              </a:solidFill>
                              <a:effectLst/>
                              <a:latin typeface="Montserrat" pitchFamily="2" charset="77"/>
                            </a:rPr>
                            <a:t>Modello (I)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1100" b="0" kern="100" dirty="0">
                              <a:solidFill>
                                <a:schemeClr val="tx1"/>
                              </a:solidFill>
                              <a:effectLst/>
                              <a:latin typeface="Montserrat" pitchFamily="2" charset="77"/>
                            </a:rPr>
                            <a:t>Variabile dipendente</a:t>
                          </a: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6CFCC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T" sz="1100" b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Modello (II)</a:t>
                          </a:r>
                          <a:br>
                            <a:rPr lang="en-IT" sz="1100" b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</a:br>
                          <a:r>
                            <a:rPr lang="en-IT" sz="1100" b="0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Variabile dipendente</a:t>
                          </a: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0" kern="100" dirty="0">
                            <a:solidFill>
                              <a:schemeClr val="tx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6CFCC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0" kern="100" dirty="0">
                            <a:solidFill>
                              <a:schemeClr val="tx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6CFCC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0" kern="100" dirty="0">
                            <a:solidFill>
                              <a:schemeClr val="tx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6CF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1347014"/>
                      </a:ext>
                    </a:extLst>
                  </a:tr>
                  <a:tr h="414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T" sz="1000" b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Variabile indipendente</a:t>
                          </a:r>
                          <a:endParaRPr lang="en-IT" sz="10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IT" sz="1000" b="0" i="0" u="none" strike="noStrike" kern="1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𝑫</m:t>
                                </m:r>
                                <m:sSub>
                                  <m:sSubPr>
                                    <m:ctrlPr>
                                      <a:rPr kumimoji="0" lang="en-IT" sz="1000" b="0" i="1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𝒊</m:t>
                                    </m:r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Montserrat" pitchFamily="2" charset="77"/>
                                        <a:ea typeface="+mn-ea"/>
                                        <a:cs typeface="+mn-cs"/>
                                      </a:rPr>
                                      <m:t> </m:t>
                                    </m:r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𝒕</m:t>
                                    </m:r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kumimoji="0" lang="it-IT" sz="1000" b="0" i="1" u="none" strike="noStrike" kern="1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6CFCC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T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  <m:sSub>
                                  <m:sSubPr>
                                    <m:ctrlPr>
                                      <a:rPr lang="en-IT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IT" sz="1000" kern="100">
                                        <a:effectLst/>
                                        <a:latin typeface="Montserrat" pitchFamily="2" charset="77"/>
                                      </a:rPr>
                                      <m:t> 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10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T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  <m:sSub>
                                  <m:sSubPr>
                                    <m:ctrlPr>
                                      <a:rPr lang="en-IT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IT" sz="1000" kern="100">
                                        <a:effectLst/>
                                        <a:latin typeface="Montserrat" pitchFamily="2" charset="77"/>
                                      </a:rPr>
                                      <m:t> 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T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  <m:sSub>
                                  <m:sSubPr>
                                    <m:ctrlPr>
                                      <a:rPr lang="en-IT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IT" sz="1000" kern="100">
                                        <a:effectLst/>
                                        <a:latin typeface="Montserrat" pitchFamily="2" charset="77"/>
                                      </a:rPr>
                                      <m:t> 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it-IT" sz="1000" b="1" i="1" u="none" strike="noStrike" kern="1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𝑮𝑷</m:t>
                                </m:r>
                                <m:sSub>
                                  <m:sSubPr>
                                    <m:ctrlPr>
                                      <a:rPr kumimoji="0" lang="en-IT" sz="1000" b="0" i="1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bg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bg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bg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𝒊</m:t>
                                    </m:r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bg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bg1"/>
                                        </a:solidFill>
                                        <a:effectLst/>
                                        <a:uLnTx/>
                                        <a:uFillTx/>
                                        <a:latin typeface="Montserrat" pitchFamily="2" charset="77"/>
                                        <a:ea typeface="+mn-ea"/>
                                        <a:cs typeface="+mn-cs"/>
                                      </a:rPr>
                                      <m:t> </m:t>
                                    </m:r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bg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𝒕</m:t>
                                    </m:r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bg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kumimoji="0" lang="it-IT" sz="1000" b="0" i="1" u="none" strike="noStrike" kern="1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bg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000" b="1" i="1" kern="10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𝑮𝑷</m:t>
                                </m:r>
                                <m:sSub>
                                  <m:sSubPr>
                                    <m:ctrlPr>
                                      <a:rPr lang="en-IT" sz="1000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IT" sz="10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IT" sz="10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IT" sz="10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Montserrat" pitchFamily="2" charset="77"/>
                                      </a:rPr>
                                      <m:t> </m:t>
                                    </m:r>
                                    <m:r>
                                      <a:rPr lang="en-IT" sz="10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IT" sz="10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10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000" b="1" i="1" kern="10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𝑮𝑷</m:t>
                                </m:r>
                                <m:sSub>
                                  <m:sSubPr>
                                    <m:ctrlPr>
                                      <a:rPr lang="en-IT" sz="1000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IT" sz="1000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00" b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IT" sz="1000" b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Montserrat" pitchFamily="2" charset="77"/>
                                      </a:rPr>
                                      <m:t> </m:t>
                                    </m:r>
                                    <m:r>
                                      <a:rPr lang="en-IT" sz="1000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𝐭</m:t>
                                    </m:r>
                                    <m:r>
                                      <a:rPr lang="en-IT" sz="1000" b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1000" b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000" b="1" i="1" kern="10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𝑮𝑷</m:t>
                                </m:r>
                                <m:sSub>
                                  <m:sSubPr>
                                    <m:ctrlPr>
                                      <a:rPr lang="en-IT" sz="1000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IT" sz="10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IT" sz="10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IT" sz="10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Montserrat" pitchFamily="2" charset="77"/>
                                      </a:rPr>
                                      <m:t> </m:t>
                                    </m:r>
                                    <m:r>
                                      <a:rPr lang="en-IT" sz="10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IT" sz="10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10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1000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7451806"/>
                      </a:ext>
                    </a:extLst>
                  </a:tr>
                  <a:tr h="4284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IT" sz="1050" b="0" i="0" u="none" strike="noStrike" kern="1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𝐃</m:t>
                                </m:r>
                                <m:sSub>
                                  <m:sSubPr>
                                    <m:ctrlPr>
                                      <a:rPr kumimoji="0" lang="en-IT" sz="1050" b="0" i="1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IT" sz="105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𝐈</m:t>
                                    </m:r>
                                  </m:e>
                                  <m:sub>
                                    <m:r>
                                      <a:rPr kumimoji="0" lang="en-IT" sz="105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𝐢</m:t>
                                    </m:r>
                                    <m:r>
                                      <a:rPr kumimoji="0" lang="en-IT" sz="105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 </m:t>
                                    </m:r>
                                    <m:r>
                                      <a:rPr kumimoji="0" lang="en-IT" sz="105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𝟐𝟎𝟏𝟓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6C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0.723***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(0.135)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0.511***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(0.166)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0.443***</a:t>
                          </a:r>
                          <a:r>
                            <a:rPr lang="en-IT" sz="800" b="1" kern="100" dirty="0">
                              <a:effectLst/>
                              <a:latin typeface="Montserrat" pitchFamily="2" charset="77"/>
                            </a:rPr>
                            <a:t> 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(0.175)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0.501***</a:t>
                          </a: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 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(0.219)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0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  <a:ea typeface="Times New Roman" panose="02020603050405020304" pitchFamily="18" charset="0"/>
                            </a:rPr>
                            <a:t>-0.101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  <a:ea typeface="Times New Roman" panose="02020603050405020304" pitchFamily="18" charset="0"/>
                            </a:rPr>
                            <a:t>(0.153)</a:t>
                          </a: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0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-0.159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(0.134)</a:t>
                          </a:r>
                          <a:endParaRPr lang="en-IT" sz="900" i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0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-0.151</a:t>
                          </a:r>
                          <a:endParaRPr lang="en-IT" sz="800" b="0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(0.120)</a:t>
                          </a:r>
                          <a:endParaRPr lang="en-IT" sz="900" i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0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-0.230</a:t>
                          </a:r>
                          <a:endParaRPr lang="en-IT" sz="800" b="0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(0.131)</a:t>
                          </a:r>
                          <a:endParaRPr lang="en-IT" sz="900" i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7818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18305D75-618C-6C02-273D-862E7FCE130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789099" y="4010059"/>
              <a:ext cx="8807100" cy="1954701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383740">
                      <a:extLst>
                        <a:ext uri="{9D8B030D-6E8A-4147-A177-3AD203B41FA5}">
                          <a16:colId xmlns:a16="http://schemas.microsoft.com/office/drawing/2014/main" val="240280279"/>
                        </a:ext>
                      </a:extLst>
                    </a:gridCol>
                    <a:gridCol w="927920">
                      <a:extLst>
                        <a:ext uri="{9D8B030D-6E8A-4147-A177-3AD203B41FA5}">
                          <a16:colId xmlns:a16="http://schemas.microsoft.com/office/drawing/2014/main" val="3287927618"/>
                        </a:ext>
                      </a:extLst>
                    </a:gridCol>
                    <a:gridCol w="927920">
                      <a:extLst>
                        <a:ext uri="{9D8B030D-6E8A-4147-A177-3AD203B41FA5}">
                          <a16:colId xmlns:a16="http://schemas.microsoft.com/office/drawing/2014/main" val="163700865"/>
                        </a:ext>
                      </a:extLst>
                    </a:gridCol>
                    <a:gridCol w="927920">
                      <a:extLst>
                        <a:ext uri="{9D8B030D-6E8A-4147-A177-3AD203B41FA5}">
                          <a16:colId xmlns:a16="http://schemas.microsoft.com/office/drawing/2014/main" val="1472129223"/>
                        </a:ext>
                      </a:extLst>
                    </a:gridCol>
                    <a:gridCol w="927920">
                      <a:extLst>
                        <a:ext uri="{9D8B030D-6E8A-4147-A177-3AD203B41FA5}">
                          <a16:colId xmlns:a16="http://schemas.microsoft.com/office/drawing/2014/main" val="2790346349"/>
                        </a:ext>
                      </a:extLst>
                    </a:gridCol>
                    <a:gridCol w="927920">
                      <a:extLst>
                        <a:ext uri="{9D8B030D-6E8A-4147-A177-3AD203B41FA5}">
                          <a16:colId xmlns:a16="http://schemas.microsoft.com/office/drawing/2014/main" val="914473306"/>
                        </a:ext>
                      </a:extLst>
                    </a:gridCol>
                    <a:gridCol w="927920">
                      <a:extLst>
                        <a:ext uri="{9D8B030D-6E8A-4147-A177-3AD203B41FA5}">
                          <a16:colId xmlns:a16="http://schemas.microsoft.com/office/drawing/2014/main" val="1760629413"/>
                        </a:ext>
                      </a:extLst>
                    </a:gridCol>
                    <a:gridCol w="927920">
                      <a:extLst>
                        <a:ext uri="{9D8B030D-6E8A-4147-A177-3AD203B41FA5}">
                          <a16:colId xmlns:a16="http://schemas.microsoft.com/office/drawing/2014/main" val="1712024286"/>
                        </a:ext>
                      </a:extLst>
                    </a:gridCol>
                    <a:gridCol w="927920">
                      <a:extLst>
                        <a:ext uri="{9D8B030D-6E8A-4147-A177-3AD203B41FA5}">
                          <a16:colId xmlns:a16="http://schemas.microsoft.com/office/drawing/2014/main" val="1778514338"/>
                        </a:ext>
                      </a:extLst>
                    </a:gridCol>
                  </a:tblGrid>
                  <a:tr h="432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8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1100" b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BROWNWASHER</a:t>
                          </a: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tc hMerge="1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endParaRPr dirty="0"/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2622008"/>
                      </a:ext>
                    </a:extLst>
                  </a:tr>
                  <a:tr h="648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1100" b="1" kern="100" dirty="0">
                              <a:solidFill>
                                <a:schemeClr val="tx1"/>
                              </a:solidFill>
                              <a:effectLst/>
                              <a:latin typeface="Montserrat" pitchFamily="2" charset="77"/>
                            </a:rPr>
                            <a:t>Modello (I)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1100" b="0" kern="100" dirty="0">
                              <a:solidFill>
                                <a:schemeClr val="tx1"/>
                              </a:solidFill>
                              <a:effectLst/>
                              <a:latin typeface="Montserrat" pitchFamily="2" charset="77"/>
                            </a:rPr>
                            <a:t>Variabile dipendente</a:t>
                          </a: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6CFCC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T" sz="1100" b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Modello (II)</a:t>
                          </a:r>
                          <a:br>
                            <a:rPr lang="en-IT" sz="1100" b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</a:br>
                          <a:r>
                            <a:rPr lang="en-IT" sz="1100" b="0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Variabile dipendente</a:t>
                          </a: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0" kern="100" dirty="0">
                            <a:solidFill>
                              <a:schemeClr val="tx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6CFCC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0" kern="100" dirty="0">
                            <a:solidFill>
                              <a:schemeClr val="tx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6CFCC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0" kern="100" dirty="0">
                            <a:solidFill>
                              <a:schemeClr val="tx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6CF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1347014"/>
                      </a:ext>
                    </a:extLst>
                  </a:tr>
                  <a:tr h="44630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T" sz="1000" b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Variabile indipendente</a:t>
                          </a:r>
                          <a:endParaRPr lang="en-IT" sz="10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50685" t="-248571" r="-705479" b="-1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247297" t="-248571" r="-595946" b="-1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352055" t="-248571" r="-504110" b="-1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452055" t="-248571" r="-404110" b="-1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552055" t="-248571" r="-304110" b="-1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441" marR="7441" marT="7441" marB="7441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643243" t="-248571" r="-200000" b="-1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441" marR="7441" marT="7441" marB="7441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753425" t="-248571" r="-102740" b="-1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441" marR="7441" marT="7441" marB="7441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853425" t="-248571" r="-2740" b="-10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7451806"/>
                      </a:ext>
                    </a:extLst>
                  </a:tr>
                  <a:tr h="428400"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917" t="-358824" r="-539450" b="-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0.723***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(0.135)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0.511***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(0.166)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0.443***</a:t>
                          </a:r>
                          <a:r>
                            <a:rPr lang="en-IT" sz="800" b="1" kern="100" dirty="0">
                              <a:effectLst/>
                              <a:latin typeface="Montserrat" pitchFamily="2" charset="77"/>
                            </a:rPr>
                            <a:t> 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(0.175)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0.501***</a:t>
                          </a: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 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(0.219)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0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  <a:ea typeface="Times New Roman" panose="02020603050405020304" pitchFamily="18" charset="0"/>
                            </a:rPr>
                            <a:t>-0.101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  <a:ea typeface="Times New Roman" panose="02020603050405020304" pitchFamily="18" charset="0"/>
                            </a:rPr>
                            <a:t>(0.153)</a:t>
                          </a: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0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-0.159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(0.134)</a:t>
                          </a:r>
                          <a:endParaRPr lang="en-IT" sz="900" i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0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-0.151</a:t>
                          </a:r>
                          <a:endParaRPr lang="en-IT" sz="800" b="0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(0.120)</a:t>
                          </a:r>
                          <a:endParaRPr lang="en-IT" sz="900" i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0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-0.230</a:t>
                          </a:r>
                          <a:endParaRPr lang="en-IT" sz="800" b="0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(0.131)</a:t>
                          </a:r>
                          <a:endParaRPr lang="en-IT" sz="900" i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78187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0D668032-F38E-F18B-E99A-AF418D5446B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789101" y="1567211"/>
              <a:ext cx="8807104" cy="192240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342800">
                      <a:extLst>
                        <a:ext uri="{9D8B030D-6E8A-4147-A177-3AD203B41FA5}">
                          <a16:colId xmlns:a16="http://schemas.microsoft.com/office/drawing/2014/main" val="3438314473"/>
                        </a:ext>
                      </a:extLst>
                    </a:gridCol>
                    <a:gridCol w="933038">
                      <a:extLst>
                        <a:ext uri="{9D8B030D-6E8A-4147-A177-3AD203B41FA5}">
                          <a16:colId xmlns:a16="http://schemas.microsoft.com/office/drawing/2014/main" val="329320303"/>
                        </a:ext>
                      </a:extLst>
                    </a:gridCol>
                    <a:gridCol w="933038">
                      <a:extLst>
                        <a:ext uri="{9D8B030D-6E8A-4147-A177-3AD203B41FA5}">
                          <a16:colId xmlns:a16="http://schemas.microsoft.com/office/drawing/2014/main" val="1230660759"/>
                        </a:ext>
                      </a:extLst>
                    </a:gridCol>
                    <a:gridCol w="933038">
                      <a:extLst>
                        <a:ext uri="{9D8B030D-6E8A-4147-A177-3AD203B41FA5}">
                          <a16:colId xmlns:a16="http://schemas.microsoft.com/office/drawing/2014/main" val="2318745744"/>
                        </a:ext>
                      </a:extLst>
                    </a:gridCol>
                    <a:gridCol w="933038">
                      <a:extLst>
                        <a:ext uri="{9D8B030D-6E8A-4147-A177-3AD203B41FA5}">
                          <a16:colId xmlns:a16="http://schemas.microsoft.com/office/drawing/2014/main" val="796140487"/>
                        </a:ext>
                      </a:extLst>
                    </a:gridCol>
                    <a:gridCol w="933038">
                      <a:extLst>
                        <a:ext uri="{9D8B030D-6E8A-4147-A177-3AD203B41FA5}">
                          <a16:colId xmlns:a16="http://schemas.microsoft.com/office/drawing/2014/main" val="1703025294"/>
                        </a:ext>
                      </a:extLst>
                    </a:gridCol>
                    <a:gridCol w="933038">
                      <a:extLst>
                        <a:ext uri="{9D8B030D-6E8A-4147-A177-3AD203B41FA5}">
                          <a16:colId xmlns:a16="http://schemas.microsoft.com/office/drawing/2014/main" val="4134542624"/>
                        </a:ext>
                      </a:extLst>
                    </a:gridCol>
                    <a:gridCol w="933038">
                      <a:extLst>
                        <a:ext uri="{9D8B030D-6E8A-4147-A177-3AD203B41FA5}">
                          <a16:colId xmlns:a16="http://schemas.microsoft.com/office/drawing/2014/main" val="527727368"/>
                        </a:ext>
                      </a:extLst>
                    </a:gridCol>
                    <a:gridCol w="933038">
                      <a:extLst>
                        <a:ext uri="{9D8B030D-6E8A-4147-A177-3AD203B41FA5}">
                          <a16:colId xmlns:a16="http://schemas.microsoft.com/office/drawing/2014/main" val="1670216597"/>
                        </a:ext>
                      </a:extLst>
                    </a:gridCol>
                  </a:tblGrid>
                  <a:tr h="43200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11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11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8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1100" b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GREENWASHER  </a:t>
                          </a: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/>
                        </a:solidFill>
                      </a:tcPr>
                    </a:tc>
                    <a:tc hMerge="1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endParaRPr dirty="0"/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8943070"/>
                      </a:ext>
                    </a:extLst>
                  </a:tr>
                  <a:tr h="64800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buNone/>
                          </a:pPr>
                          <a:endParaRPr lang="en-IT" sz="11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1100" b="1" kern="100" dirty="0">
                              <a:solidFill>
                                <a:schemeClr val="tx1"/>
                              </a:solidFill>
                              <a:effectLst/>
                              <a:latin typeface="Montserrat" pitchFamily="2" charset="77"/>
                            </a:rPr>
                            <a:t>Modello (I)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1100" b="0" kern="100" dirty="0">
                              <a:solidFill>
                                <a:schemeClr val="tx1"/>
                              </a:solidFill>
                              <a:effectLst/>
                              <a:latin typeface="Montserrat" pitchFamily="2" charset="77"/>
                            </a:rPr>
                            <a:t>Variabile dipendente</a:t>
                          </a: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CDED6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T" sz="1100" b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Modello (II)</a:t>
                          </a:r>
                          <a:br>
                            <a:rPr lang="en-IT" sz="1100" b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</a:br>
                          <a:r>
                            <a:rPr lang="en-IT" sz="1100" b="0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Variabile dipendente</a:t>
                          </a: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0" kern="100" dirty="0">
                            <a:solidFill>
                              <a:schemeClr val="tx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CDED6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0" kern="100" dirty="0">
                            <a:solidFill>
                              <a:schemeClr val="tx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CDED6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0" kern="100" dirty="0">
                            <a:solidFill>
                              <a:schemeClr val="tx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CDE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9293067"/>
                      </a:ext>
                    </a:extLst>
                  </a:tr>
                  <a:tr h="41400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kern="100" dirty="0">
                              <a:effectLst/>
                              <a:latin typeface="Montserrat" pitchFamily="2" charset="77"/>
                            </a:rPr>
                            <a:t>Variabile indipendente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IT" sz="1000" b="0" i="0" u="none" strike="noStrike" kern="1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𝑫</m:t>
                                </m:r>
                                <m:sSub>
                                  <m:sSubPr>
                                    <m:ctrlPr>
                                      <a:rPr kumimoji="0" lang="en-IT" sz="1000" b="0" i="1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𝒊</m:t>
                                    </m:r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Montserrat" pitchFamily="2" charset="77"/>
                                        <a:ea typeface="+mn-ea"/>
                                        <a:cs typeface="+mn-cs"/>
                                      </a:rPr>
                                      <m:t> </m:t>
                                    </m:r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𝒕</m:t>
                                    </m:r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kumimoji="0" lang="it-IT" sz="1000" b="0" i="1" u="none" strike="noStrike" kern="1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IT" sz="1000" b="0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ontserrat" pitchFamily="2" charset="77"/>
                            <a:ea typeface="Times New Roman" panose="02020603050405020304" pitchFamily="18" charset="0"/>
                            <a:cs typeface="+mn-cs"/>
                          </a:endParaRPr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CDED6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T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  <m:sSub>
                                  <m:sSubPr>
                                    <m:ctrlPr>
                                      <a:rPr lang="en-IT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IT" sz="1000" kern="100">
                                        <a:effectLst/>
                                        <a:latin typeface="Montserrat" pitchFamily="2" charset="77"/>
                                      </a:rPr>
                                      <m:t> 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10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T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  <m:sSub>
                                  <m:sSubPr>
                                    <m:ctrlPr>
                                      <a:rPr lang="en-IT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IT" sz="1000" kern="100">
                                        <a:effectLst/>
                                        <a:latin typeface="Montserrat" pitchFamily="2" charset="77"/>
                                      </a:rPr>
                                      <m:t> 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T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  <m:sSub>
                                  <m:sSubPr>
                                    <m:ctrlPr>
                                      <a:rPr lang="en-IT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IT" sz="1000" kern="100">
                                        <a:effectLst/>
                                        <a:latin typeface="Montserrat" pitchFamily="2" charset="77"/>
                                      </a:rPr>
                                      <m:t> 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it-IT" sz="900" b="1" i="1" u="none" strike="noStrike" kern="1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𝑮𝑷</m:t>
                                </m:r>
                                <m:sSub>
                                  <m:sSubPr>
                                    <m:ctrlPr>
                                      <a:rPr kumimoji="0" lang="en-IT" sz="900" b="0" i="1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bg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IT" sz="9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bg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kumimoji="0" lang="en-IT" sz="9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bg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𝒊</m:t>
                                    </m:r>
                                    <m:r>
                                      <a:rPr kumimoji="0" lang="en-IT" sz="9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bg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kumimoji="0" lang="en-IT" sz="9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bg1"/>
                                        </a:solidFill>
                                        <a:effectLst/>
                                        <a:uLnTx/>
                                        <a:uFillTx/>
                                        <a:latin typeface="Montserrat" pitchFamily="2" charset="77"/>
                                        <a:ea typeface="+mn-ea"/>
                                        <a:cs typeface="+mn-cs"/>
                                      </a:rPr>
                                      <m:t> </m:t>
                                    </m:r>
                                    <m:r>
                                      <a:rPr kumimoji="0" lang="en-IT" sz="9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bg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𝒕</m:t>
                                    </m:r>
                                    <m:r>
                                      <a:rPr kumimoji="0" lang="en-IT" sz="9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bg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kumimoji="0" lang="it-IT" sz="900" b="0" i="1" u="none" strike="noStrike" kern="1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bg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000" b="1" i="1" kern="10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𝑮𝑷</m:t>
                                </m:r>
                                <m:sSub>
                                  <m:sSubPr>
                                    <m:ctrlPr>
                                      <a:rPr lang="en-IT" sz="1000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IT" sz="1000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00" b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IT" sz="1000" b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Montserrat" pitchFamily="2" charset="77"/>
                                      </a:rPr>
                                      <m:t> </m:t>
                                    </m:r>
                                    <m:r>
                                      <a:rPr lang="en-IT" sz="1000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𝐭</m:t>
                                    </m:r>
                                    <m:r>
                                      <a:rPr lang="en-IT" sz="1000" b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1000" b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10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000" b="1" i="1" kern="10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𝑮𝑷</m:t>
                                </m:r>
                                <m:sSub>
                                  <m:sSubPr>
                                    <m:ctrlPr>
                                      <a:rPr lang="en-IT" sz="1000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IT" sz="10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IT" sz="10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IT" sz="10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Montserrat" pitchFamily="2" charset="77"/>
                                      </a:rPr>
                                      <m:t> </m:t>
                                    </m:r>
                                    <m:r>
                                      <a:rPr lang="en-IT" sz="10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IT" sz="10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10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900" b="1" i="1" kern="10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𝑮𝑷</m:t>
                                </m:r>
                                <m:sSub>
                                  <m:sSubPr>
                                    <m:ctrlPr>
                                      <a:rPr lang="en-IT" sz="900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9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IT" sz="9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IT" sz="9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IT" sz="9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Montserrat" pitchFamily="2" charset="77"/>
                                      </a:rPr>
                                      <m:t> </m:t>
                                    </m:r>
                                    <m:r>
                                      <a:rPr lang="en-IT" sz="9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IT" sz="9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9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096107"/>
                      </a:ext>
                    </a:extLst>
                  </a:tr>
                  <a:tr h="42840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T" sz="1050" i="0" kern="10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𝐃</m:t>
                                </m:r>
                                <m:sSub>
                                  <m:sSubPr>
                                    <m:ctrlPr>
                                      <a:rPr lang="en-IT" sz="1050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50" i="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𝐈</m:t>
                                    </m:r>
                                  </m:e>
                                  <m:sub>
                                    <m:r>
                                      <a:rPr lang="en-IT" sz="1050" i="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50" i="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IT" sz="1050" i="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𝟐𝟎𝟏𝟓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1000" i="0" kern="100" dirty="0">
                            <a:solidFill>
                              <a:srgbClr val="FFFF00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0.962***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(0.110)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0.735***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(0.134)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0.501*** 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(0.139)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0.404***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(0.152)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-0.916***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(0.134)</a:t>
                          </a:r>
                          <a:endParaRPr lang="en-IT" sz="900" i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-0.705***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(0.140)</a:t>
                          </a:r>
                          <a:endParaRPr lang="en-IT" sz="900" i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-0.491*** 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(0.138)</a:t>
                          </a:r>
                          <a:endParaRPr lang="en-IT" sz="900" i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-0.348**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(0.153)</a:t>
                          </a:r>
                          <a:endParaRPr lang="en-IT" sz="900" i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8414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0D668032-F38E-F18B-E99A-AF418D5446B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789101" y="1567211"/>
              <a:ext cx="8807104" cy="192240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342800">
                      <a:extLst>
                        <a:ext uri="{9D8B030D-6E8A-4147-A177-3AD203B41FA5}">
                          <a16:colId xmlns:a16="http://schemas.microsoft.com/office/drawing/2014/main" val="3438314473"/>
                        </a:ext>
                      </a:extLst>
                    </a:gridCol>
                    <a:gridCol w="933038">
                      <a:extLst>
                        <a:ext uri="{9D8B030D-6E8A-4147-A177-3AD203B41FA5}">
                          <a16:colId xmlns:a16="http://schemas.microsoft.com/office/drawing/2014/main" val="329320303"/>
                        </a:ext>
                      </a:extLst>
                    </a:gridCol>
                    <a:gridCol w="933038">
                      <a:extLst>
                        <a:ext uri="{9D8B030D-6E8A-4147-A177-3AD203B41FA5}">
                          <a16:colId xmlns:a16="http://schemas.microsoft.com/office/drawing/2014/main" val="1230660759"/>
                        </a:ext>
                      </a:extLst>
                    </a:gridCol>
                    <a:gridCol w="933038">
                      <a:extLst>
                        <a:ext uri="{9D8B030D-6E8A-4147-A177-3AD203B41FA5}">
                          <a16:colId xmlns:a16="http://schemas.microsoft.com/office/drawing/2014/main" val="2318745744"/>
                        </a:ext>
                      </a:extLst>
                    </a:gridCol>
                    <a:gridCol w="933038">
                      <a:extLst>
                        <a:ext uri="{9D8B030D-6E8A-4147-A177-3AD203B41FA5}">
                          <a16:colId xmlns:a16="http://schemas.microsoft.com/office/drawing/2014/main" val="796140487"/>
                        </a:ext>
                      </a:extLst>
                    </a:gridCol>
                    <a:gridCol w="933038">
                      <a:extLst>
                        <a:ext uri="{9D8B030D-6E8A-4147-A177-3AD203B41FA5}">
                          <a16:colId xmlns:a16="http://schemas.microsoft.com/office/drawing/2014/main" val="1703025294"/>
                        </a:ext>
                      </a:extLst>
                    </a:gridCol>
                    <a:gridCol w="933038">
                      <a:extLst>
                        <a:ext uri="{9D8B030D-6E8A-4147-A177-3AD203B41FA5}">
                          <a16:colId xmlns:a16="http://schemas.microsoft.com/office/drawing/2014/main" val="4134542624"/>
                        </a:ext>
                      </a:extLst>
                    </a:gridCol>
                    <a:gridCol w="933038">
                      <a:extLst>
                        <a:ext uri="{9D8B030D-6E8A-4147-A177-3AD203B41FA5}">
                          <a16:colId xmlns:a16="http://schemas.microsoft.com/office/drawing/2014/main" val="527727368"/>
                        </a:ext>
                      </a:extLst>
                    </a:gridCol>
                    <a:gridCol w="933038">
                      <a:extLst>
                        <a:ext uri="{9D8B030D-6E8A-4147-A177-3AD203B41FA5}">
                          <a16:colId xmlns:a16="http://schemas.microsoft.com/office/drawing/2014/main" val="1670216597"/>
                        </a:ext>
                      </a:extLst>
                    </a:gridCol>
                  </a:tblGrid>
                  <a:tr h="43200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11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11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8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1100" b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GREENWASHER  </a:t>
                          </a: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/>
                        </a:solidFill>
                      </a:tcPr>
                    </a:tc>
                    <a:tc hMerge="1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endParaRPr dirty="0"/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8943070"/>
                      </a:ext>
                    </a:extLst>
                  </a:tr>
                  <a:tr h="64800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buNone/>
                          </a:pPr>
                          <a:endParaRPr lang="en-IT" sz="11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1100" b="1" kern="100" dirty="0">
                              <a:solidFill>
                                <a:schemeClr val="tx1"/>
                              </a:solidFill>
                              <a:effectLst/>
                              <a:latin typeface="Montserrat" pitchFamily="2" charset="77"/>
                            </a:rPr>
                            <a:t>Modello (I)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1100" b="0" kern="100" dirty="0">
                              <a:solidFill>
                                <a:schemeClr val="tx1"/>
                              </a:solidFill>
                              <a:effectLst/>
                              <a:latin typeface="Montserrat" pitchFamily="2" charset="77"/>
                            </a:rPr>
                            <a:t>Variabile dipendente</a:t>
                          </a: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CDED6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T" sz="1100" b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Modello (II)</a:t>
                          </a:r>
                          <a:br>
                            <a:rPr lang="en-IT" sz="1100" b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</a:br>
                          <a:r>
                            <a:rPr lang="en-IT" sz="1100" b="0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Variabile dipendente</a:t>
                          </a: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0" kern="100" dirty="0">
                            <a:solidFill>
                              <a:schemeClr val="tx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CDED6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0" kern="100" dirty="0">
                            <a:solidFill>
                              <a:schemeClr val="tx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CDED6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0" kern="100" dirty="0">
                            <a:solidFill>
                              <a:schemeClr val="tx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CDE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9293067"/>
                      </a:ext>
                    </a:extLst>
                  </a:tr>
                  <a:tr h="41400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kern="100" dirty="0">
                              <a:effectLst/>
                              <a:latin typeface="Montserrat" pitchFamily="2" charset="77"/>
                            </a:rPr>
                            <a:t>Variabile indipendente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44595" t="-263636" r="-698649" b="-1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247945" t="-263636" r="-608219" b="-1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343243" t="-263636" r="-500000" b="-1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49315" t="-263636" r="-406849" b="-1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541892" t="-263636" r="-301351" b="-1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641892" t="-263636" r="-201351" b="-1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752055" t="-263636" r="-104110" b="-1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840541" t="-263636" r="-2703" b="-1151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096107"/>
                      </a:ext>
                    </a:extLst>
                  </a:tr>
                  <a:tr h="428400"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943" t="-352941" r="-557547" b="-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0.962***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(0.110)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0.735***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(0.134)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0.501*** 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(0.139)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0.404***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(0.152)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-0.916***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(0.134)</a:t>
                          </a:r>
                          <a:endParaRPr lang="en-IT" sz="900" i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-0.705***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(0.140)</a:t>
                          </a:r>
                          <a:endParaRPr lang="en-IT" sz="900" i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-0.491*** 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(0.138)</a:t>
                          </a:r>
                          <a:endParaRPr lang="en-IT" sz="900" i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-0.348**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(0.153)</a:t>
                          </a:r>
                          <a:endParaRPr lang="en-IT" sz="900" i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8414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F3E9EB8-E785-F5F2-74A3-B36CC3A1C9D3}"/>
              </a:ext>
            </a:extLst>
          </p:cNvPr>
          <p:cNvSpPr txBox="1"/>
          <p:nvPr/>
        </p:nvSpPr>
        <p:spPr>
          <a:xfrm>
            <a:off x="9165601" y="6369515"/>
            <a:ext cx="25842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T" sz="800" i="1" dirty="0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†</a:t>
            </a:r>
            <a:r>
              <a:rPr lang="en-IT" sz="1000" i="1" dirty="0">
                <a:solidFill>
                  <a:srgbClr val="0E2841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 </a:t>
            </a:r>
            <a:r>
              <a:rPr lang="it-IT" sz="900" i="1" dirty="0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 </a:t>
            </a:r>
            <a:r>
              <a:rPr lang="it-IT" sz="900" i="1" dirty="0" err="1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p</a:t>
            </a:r>
            <a:r>
              <a:rPr lang="it-IT" sz="900" i="1" dirty="0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 &lt; 0.1, * </a:t>
            </a:r>
            <a:r>
              <a:rPr lang="it-IT" sz="900" i="1" dirty="0" err="1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p</a:t>
            </a:r>
            <a:r>
              <a:rPr lang="it-IT" sz="900" i="1" dirty="0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 &lt;  0.05, ** </a:t>
            </a:r>
            <a:r>
              <a:rPr lang="it-IT" sz="900" i="1" dirty="0" err="1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p</a:t>
            </a:r>
            <a:r>
              <a:rPr lang="it-IT" sz="900" i="1" dirty="0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 &lt; 0.01, *** </a:t>
            </a:r>
            <a:r>
              <a:rPr lang="it-IT" sz="900" i="1" dirty="0" err="1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p</a:t>
            </a:r>
            <a:r>
              <a:rPr lang="it-IT" sz="900" i="1" dirty="0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 &lt; 0.001</a:t>
            </a:r>
            <a:endParaRPr lang="en-IT" sz="1400" dirty="0">
              <a:effectLst/>
              <a:latin typeface="Montserrat" pitchFamily="2" charset="77"/>
              <a:ea typeface="Times New Roman" panose="02020603050405020304" pitchFamily="18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3FA43C1-2D86-E3B2-8392-17FAEA4B6D2A}"/>
              </a:ext>
            </a:extLst>
          </p:cNvPr>
          <p:cNvSpPr/>
          <p:nvPr/>
        </p:nvSpPr>
        <p:spPr>
          <a:xfrm>
            <a:off x="4139382" y="3108096"/>
            <a:ext cx="891631" cy="38151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FDA0760-8BB4-9968-F026-4FA7CED6A8D7}"/>
              </a:ext>
            </a:extLst>
          </p:cNvPr>
          <p:cNvSpPr/>
          <p:nvPr/>
        </p:nvSpPr>
        <p:spPr>
          <a:xfrm>
            <a:off x="4181422" y="5579746"/>
            <a:ext cx="891631" cy="38151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A9E5B8-4913-7CEF-9D3B-FB2A9FECC13E}"/>
              </a:ext>
            </a:extLst>
          </p:cNvPr>
          <p:cNvSpPr txBox="1"/>
          <p:nvPr/>
        </p:nvSpPr>
        <p:spPr>
          <a:xfrm>
            <a:off x="1330612" y="6142507"/>
            <a:ext cx="5298787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b="1" dirty="0">
                <a:solidFill>
                  <a:srgbClr val="000000"/>
                </a:solidFill>
                <a:latin typeface="Montserrat" pitchFamily="2" charset="77"/>
                <a:ea typeface="Times New Roman" panose="02020603050405020304" pitchFamily="18" charset="0"/>
              </a:rPr>
              <a:t>Note</a:t>
            </a:r>
            <a:r>
              <a:rPr lang="it-IT" sz="1000" dirty="0">
                <a:solidFill>
                  <a:srgbClr val="000000"/>
                </a:solidFill>
                <a:latin typeface="Montserrat" pitchFamily="2" charset="77"/>
                <a:ea typeface="Times New Roman" panose="02020603050405020304" pitchFamily="18" charset="0"/>
              </a:rPr>
              <a:t>:</a:t>
            </a:r>
          </a:p>
          <a:p>
            <a:endParaRPr lang="it-IT" sz="300" dirty="0">
              <a:solidFill>
                <a:srgbClr val="000000"/>
              </a:solidFill>
              <a:latin typeface="Montserrat" pitchFamily="2" charset="77"/>
              <a:ea typeface="Times New Roman" panose="02020603050405020304" pitchFamily="18" charset="0"/>
            </a:endParaRPr>
          </a:p>
          <a:p>
            <a:pPr marL="171450" indent="-171450">
              <a:buFont typeface="Wingdings" pitchFamily="2" charset="2"/>
              <a:buChar char="Ø"/>
            </a:pPr>
            <a:r>
              <a:rPr lang="en-GB" sz="1000" dirty="0" err="1">
                <a:latin typeface="Montserrat" pitchFamily="2" charset="77"/>
              </a:rPr>
              <a:t>Regressioni</a:t>
            </a:r>
            <a:r>
              <a:rPr lang="en-GB" sz="1000" dirty="0">
                <a:latin typeface="Montserrat" pitchFamily="2" charset="77"/>
              </a:rPr>
              <a:t> OLS.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GB" sz="1000" dirty="0" err="1">
                <a:latin typeface="Montserrat" pitchFamily="2" charset="77"/>
              </a:rPr>
              <a:t>Errori</a:t>
            </a:r>
            <a:r>
              <a:rPr lang="en-GB" sz="1000" dirty="0">
                <a:latin typeface="Montserrat" pitchFamily="2" charset="77"/>
              </a:rPr>
              <a:t> standard </a:t>
            </a:r>
            <a:r>
              <a:rPr lang="en-GB" sz="1000" dirty="0" err="1">
                <a:latin typeface="Montserrat" pitchFamily="2" charset="77"/>
              </a:rPr>
              <a:t>robusti</a:t>
            </a:r>
            <a:r>
              <a:rPr lang="en-GB" sz="1000" dirty="0">
                <a:latin typeface="Montserrat" pitchFamily="2" charset="77"/>
              </a:rPr>
              <a:t> (HC1) </a:t>
            </a:r>
            <a:r>
              <a:rPr lang="en-GB" sz="1000" dirty="0" err="1">
                <a:latin typeface="Montserrat" pitchFamily="2" charset="77"/>
              </a:rPr>
              <a:t>riportati</a:t>
            </a:r>
            <a:r>
              <a:rPr lang="en-GB" sz="1000" dirty="0">
                <a:latin typeface="Montserrat" pitchFamily="2" charset="77"/>
              </a:rPr>
              <a:t> </a:t>
            </a:r>
            <a:r>
              <a:rPr lang="en-GB" sz="1000" dirty="0" err="1">
                <a:latin typeface="Montserrat" pitchFamily="2" charset="77"/>
              </a:rPr>
              <a:t>tra</a:t>
            </a:r>
            <a:r>
              <a:rPr lang="en-GB" sz="1000" dirty="0">
                <a:latin typeface="Montserrat" pitchFamily="2" charset="77"/>
              </a:rPr>
              <a:t> </a:t>
            </a:r>
            <a:r>
              <a:rPr lang="en-GB" sz="1000" dirty="0" err="1">
                <a:latin typeface="Montserrat" pitchFamily="2" charset="77"/>
              </a:rPr>
              <a:t>parentesi</a:t>
            </a:r>
            <a:r>
              <a:rPr lang="en-GB" sz="1000" dirty="0">
                <a:latin typeface="Montserrat" pitchFamily="2" charset="77"/>
              </a:rPr>
              <a:t>. </a:t>
            </a:r>
            <a:endParaRPr lang="en-IT" dirty="0">
              <a:effectLst/>
              <a:latin typeface="Montserrat" pitchFamily="2" charset="77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759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268FC-F419-6213-B9DC-239B19087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ughnut 5">
            <a:extLst>
              <a:ext uri="{FF2B5EF4-FFF2-40B4-BE49-F238E27FC236}">
                <a16:creationId xmlns:a16="http://schemas.microsoft.com/office/drawing/2014/main" id="{BB78F176-200B-E421-C93C-588DC86BB57E}"/>
              </a:ext>
            </a:extLst>
          </p:cNvPr>
          <p:cNvSpPr/>
          <p:nvPr/>
        </p:nvSpPr>
        <p:spPr>
          <a:xfrm>
            <a:off x="-2510589" y="701842"/>
            <a:ext cx="5021179" cy="5021179"/>
          </a:xfrm>
          <a:prstGeom prst="donu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77A9DF50-14C8-C3AC-856E-34994BB19614}"/>
              </a:ext>
            </a:extLst>
          </p:cNvPr>
          <p:cNvSpPr/>
          <p:nvPr/>
        </p:nvSpPr>
        <p:spPr>
          <a:xfrm rot="4667719">
            <a:off x="-2759242" y="453189"/>
            <a:ext cx="5518483" cy="5518483"/>
          </a:xfrm>
          <a:prstGeom prst="blockArc">
            <a:avLst>
              <a:gd name="adj1" fmla="val 19356885"/>
              <a:gd name="adj2" fmla="val 53712"/>
              <a:gd name="adj3" fmla="val 31393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pic>
        <p:nvPicPr>
          <p:cNvPr id="12" name="Graphic 11" descr="Briefcase with solid fill">
            <a:extLst>
              <a:ext uri="{FF2B5EF4-FFF2-40B4-BE49-F238E27FC236}">
                <a16:creationId xmlns:a16="http://schemas.microsoft.com/office/drawing/2014/main" id="{78F081F6-B661-A34C-F24C-80C727CA4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105" y="1247714"/>
            <a:ext cx="603076" cy="603076"/>
          </a:xfrm>
          <a:prstGeom prst="rect">
            <a:avLst/>
          </a:prstGeom>
        </p:spPr>
      </p:pic>
      <p:pic>
        <p:nvPicPr>
          <p:cNvPr id="13" name="Graphic 12" descr="Gears with solid fill">
            <a:extLst>
              <a:ext uri="{FF2B5EF4-FFF2-40B4-BE49-F238E27FC236}">
                <a16:creationId xmlns:a16="http://schemas.microsoft.com/office/drawing/2014/main" id="{AD206670-82A9-D917-4A7E-65C93C78CF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0613" y="2131244"/>
            <a:ext cx="603077" cy="603077"/>
          </a:xfrm>
          <a:prstGeom prst="rect">
            <a:avLst/>
          </a:prstGeom>
        </p:spPr>
      </p:pic>
      <p:pic>
        <p:nvPicPr>
          <p:cNvPr id="14" name="Graphic 13" descr="Abacus with solid fill">
            <a:extLst>
              <a:ext uri="{FF2B5EF4-FFF2-40B4-BE49-F238E27FC236}">
                <a16:creationId xmlns:a16="http://schemas.microsoft.com/office/drawing/2014/main" id="{86C5C3AC-586E-C8FD-A21B-25FD4A21EB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30613" y="3520602"/>
            <a:ext cx="603077" cy="603077"/>
          </a:xfrm>
          <a:prstGeom prst="rect">
            <a:avLst/>
          </a:prstGeom>
        </p:spPr>
      </p:pic>
      <p:pic>
        <p:nvPicPr>
          <p:cNvPr id="15" name="Graphic 14" descr="Bar chart with solid fill">
            <a:extLst>
              <a:ext uri="{FF2B5EF4-FFF2-40B4-BE49-F238E27FC236}">
                <a16:creationId xmlns:a16="http://schemas.microsoft.com/office/drawing/2014/main" id="{F0139F5A-6C93-5525-DD54-9616B36444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8104" y="4394551"/>
            <a:ext cx="872388" cy="8723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C6AC607-B73B-1E4D-1E63-19C1FC38ADA6}"/>
              </a:ext>
            </a:extLst>
          </p:cNvPr>
          <p:cNvSpPr/>
          <p:nvPr/>
        </p:nvSpPr>
        <p:spPr>
          <a:xfrm>
            <a:off x="4139382" y="-216310"/>
            <a:ext cx="8760541" cy="1083639"/>
          </a:xfrm>
          <a:prstGeom prst="rect">
            <a:avLst/>
          </a:prstGeom>
          <a:solidFill>
            <a:srgbClr val="E7E6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Risultati modelli econometrici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1A2E0D0-B233-76BA-F00E-5A50A716EB9F}"/>
              </a:ext>
            </a:extLst>
          </p:cNvPr>
          <p:cNvGrpSpPr/>
          <p:nvPr/>
        </p:nvGrpSpPr>
        <p:grpSpPr>
          <a:xfrm>
            <a:off x="-673125" y="57287"/>
            <a:ext cx="3254142" cy="261610"/>
            <a:chOff x="-673125" y="57287"/>
            <a:chExt cx="3254142" cy="26161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CD1C0B5-4815-DF63-860D-DF8DDFACC46F}"/>
                </a:ext>
              </a:extLst>
            </p:cNvPr>
            <p:cNvSpPr/>
            <p:nvPr/>
          </p:nvSpPr>
          <p:spPr>
            <a:xfrm>
              <a:off x="-673125" y="71973"/>
              <a:ext cx="3254142" cy="232239"/>
            </a:xfrm>
            <a:prstGeom prst="round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970A3A-5EBE-D40D-0E29-43D76DB628AB}"/>
                </a:ext>
              </a:extLst>
            </p:cNvPr>
            <p:cNvSpPr txBox="1"/>
            <p:nvPr/>
          </p:nvSpPr>
          <p:spPr>
            <a:xfrm>
              <a:off x="128039" y="57287"/>
              <a:ext cx="22189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100" b="1" dirty="0">
                  <a:solidFill>
                    <a:schemeClr val="bg1"/>
                  </a:solidFill>
                  <a:latin typeface="Montserrat" pitchFamily="2" charset="77"/>
                </a:rPr>
                <a:t>Presentazione – II parte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7E5A1D7D-E23C-B3CE-8936-6A57F0F58F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7920928"/>
                  </p:ext>
                </p:extLst>
              </p:nvPr>
            </p:nvGraphicFramePr>
            <p:xfrm>
              <a:off x="2789099" y="4010059"/>
              <a:ext cx="8807100" cy="1954701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383740">
                      <a:extLst>
                        <a:ext uri="{9D8B030D-6E8A-4147-A177-3AD203B41FA5}">
                          <a16:colId xmlns:a16="http://schemas.microsoft.com/office/drawing/2014/main" val="240280279"/>
                        </a:ext>
                      </a:extLst>
                    </a:gridCol>
                    <a:gridCol w="927920">
                      <a:extLst>
                        <a:ext uri="{9D8B030D-6E8A-4147-A177-3AD203B41FA5}">
                          <a16:colId xmlns:a16="http://schemas.microsoft.com/office/drawing/2014/main" val="3287927618"/>
                        </a:ext>
                      </a:extLst>
                    </a:gridCol>
                    <a:gridCol w="927920">
                      <a:extLst>
                        <a:ext uri="{9D8B030D-6E8A-4147-A177-3AD203B41FA5}">
                          <a16:colId xmlns:a16="http://schemas.microsoft.com/office/drawing/2014/main" val="163700865"/>
                        </a:ext>
                      </a:extLst>
                    </a:gridCol>
                    <a:gridCol w="927920">
                      <a:extLst>
                        <a:ext uri="{9D8B030D-6E8A-4147-A177-3AD203B41FA5}">
                          <a16:colId xmlns:a16="http://schemas.microsoft.com/office/drawing/2014/main" val="1472129223"/>
                        </a:ext>
                      </a:extLst>
                    </a:gridCol>
                    <a:gridCol w="927920">
                      <a:extLst>
                        <a:ext uri="{9D8B030D-6E8A-4147-A177-3AD203B41FA5}">
                          <a16:colId xmlns:a16="http://schemas.microsoft.com/office/drawing/2014/main" val="2790346349"/>
                        </a:ext>
                      </a:extLst>
                    </a:gridCol>
                    <a:gridCol w="927920">
                      <a:extLst>
                        <a:ext uri="{9D8B030D-6E8A-4147-A177-3AD203B41FA5}">
                          <a16:colId xmlns:a16="http://schemas.microsoft.com/office/drawing/2014/main" val="914473306"/>
                        </a:ext>
                      </a:extLst>
                    </a:gridCol>
                    <a:gridCol w="927920">
                      <a:extLst>
                        <a:ext uri="{9D8B030D-6E8A-4147-A177-3AD203B41FA5}">
                          <a16:colId xmlns:a16="http://schemas.microsoft.com/office/drawing/2014/main" val="1760629413"/>
                        </a:ext>
                      </a:extLst>
                    </a:gridCol>
                    <a:gridCol w="927920">
                      <a:extLst>
                        <a:ext uri="{9D8B030D-6E8A-4147-A177-3AD203B41FA5}">
                          <a16:colId xmlns:a16="http://schemas.microsoft.com/office/drawing/2014/main" val="1712024286"/>
                        </a:ext>
                      </a:extLst>
                    </a:gridCol>
                    <a:gridCol w="927920">
                      <a:extLst>
                        <a:ext uri="{9D8B030D-6E8A-4147-A177-3AD203B41FA5}">
                          <a16:colId xmlns:a16="http://schemas.microsoft.com/office/drawing/2014/main" val="1778514338"/>
                        </a:ext>
                      </a:extLst>
                    </a:gridCol>
                  </a:tblGrid>
                  <a:tr h="432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8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1100" b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BROWNWASHER</a:t>
                          </a: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tc hMerge="1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endParaRPr dirty="0"/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2622008"/>
                      </a:ext>
                    </a:extLst>
                  </a:tr>
                  <a:tr h="648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1100" b="1" kern="100" dirty="0">
                              <a:solidFill>
                                <a:schemeClr val="tx1"/>
                              </a:solidFill>
                              <a:effectLst/>
                              <a:latin typeface="Montserrat" pitchFamily="2" charset="77"/>
                            </a:rPr>
                            <a:t>Modello (I)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1100" b="0" kern="100" dirty="0">
                              <a:solidFill>
                                <a:schemeClr val="tx1"/>
                              </a:solidFill>
                              <a:effectLst/>
                              <a:latin typeface="Montserrat" pitchFamily="2" charset="77"/>
                            </a:rPr>
                            <a:t>Variabile dipendente</a:t>
                          </a: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6CFCC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T" sz="1100" b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Modello (II)</a:t>
                          </a:r>
                          <a:br>
                            <a:rPr lang="en-IT" sz="1100" b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</a:br>
                          <a:r>
                            <a:rPr lang="en-IT" sz="1100" b="0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Variabile dipendente</a:t>
                          </a: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0" kern="100" dirty="0">
                            <a:solidFill>
                              <a:schemeClr val="tx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6CFCC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0" kern="100" dirty="0">
                            <a:solidFill>
                              <a:schemeClr val="tx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6CFCC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0" kern="100" dirty="0">
                            <a:solidFill>
                              <a:schemeClr val="tx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6CF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1347014"/>
                      </a:ext>
                    </a:extLst>
                  </a:tr>
                  <a:tr h="414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T" sz="1000" b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Variabile indipendente</a:t>
                          </a:r>
                          <a:endParaRPr lang="en-IT" sz="10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IT" sz="1000" b="0" i="0" u="none" strike="noStrike" kern="1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𝑫</m:t>
                                </m:r>
                                <m:sSub>
                                  <m:sSubPr>
                                    <m:ctrlPr>
                                      <a:rPr kumimoji="0" lang="en-IT" sz="1000" b="0" i="1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𝒊</m:t>
                                    </m:r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Montserrat" pitchFamily="2" charset="77"/>
                                        <a:ea typeface="+mn-ea"/>
                                        <a:cs typeface="+mn-cs"/>
                                      </a:rPr>
                                      <m:t> </m:t>
                                    </m:r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𝒕</m:t>
                                    </m:r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kumimoji="0" lang="it-IT" sz="1000" b="0" i="1" u="none" strike="noStrike" kern="1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6CFCC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T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  <m:sSub>
                                  <m:sSubPr>
                                    <m:ctrlPr>
                                      <a:rPr lang="en-IT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IT" sz="1000" kern="100">
                                        <a:effectLst/>
                                        <a:latin typeface="Montserrat" pitchFamily="2" charset="77"/>
                                      </a:rPr>
                                      <m:t> 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10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T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  <m:sSub>
                                  <m:sSubPr>
                                    <m:ctrlPr>
                                      <a:rPr lang="en-IT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IT" sz="1000" kern="100">
                                        <a:effectLst/>
                                        <a:latin typeface="Montserrat" pitchFamily="2" charset="77"/>
                                      </a:rPr>
                                      <m:t> 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T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  <m:sSub>
                                  <m:sSubPr>
                                    <m:ctrlPr>
                                      <a:rPr lang="en-IT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IT" sz="1000" kern="100">
                                        <a:effectLst/>
                                        <a:latin typeface="Montserrat" pitchFamily="2" charset="77"/>
                                      </a:rPr>
                                      <m:t> 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it-IT" sz="1000" b="1" i="1" u="none" strike="noStrike" kern="1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𝑮𝑷</m:t>
                                </m:r>
                                <m:sSub>
                                  <m:sSubPr>
                                    <m:ctrlPr>
                                      <a:rPr kumimoji="0" lang="en-IT" sz="1000" b="0" i="1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bg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bg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bg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𝒊</m:t>
                                    </m:r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bg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bg1"/>
                                        </a:solidFill>
                                        <a:effectLst/>
                                        <a:uLnTx/>
                                        <a:uFillTx/>
                                        <a:latin typeface="Montserrat" pitchFamily="2" charset="77"/>
                                        <a:ea typeface="+mn-ea"/>
                                        <a:cs typeface="+mn-cs"/>
                                      </a:rPr>
                                      <m:t> </m:t>
                                    </m:r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bg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𝒕</m:t>
                                    </m:r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bg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kumimoji="0" lang="it-IT" sz="1000" b="0" i="1" u="none" strike="noStrike" kern="1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bg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000" b="1" i="1" kern="10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𝑮𝑷</m:t>
                                </m:r>
                                <m:sSub>
                                  <m:sSubPr>
                                    <m:ctrlPr>
                                      <a:rPr lang="en-IT" sz="1000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IT" sz="10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IT" sz="10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IT" sz="10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Montserrat" pitchFamily="2" charset="77"/>
                                      </a:rPr>
                                      <m:t> </m:t>
                                    </m:r>
                                    <m:r>
                                      <a:rPr lang="en-IT" sz="10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IT" sz="10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10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000" b="1" i="1" kern="10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𝑮𝑷</m:t>
                                </m:r>
                                <m:sSub>
                                  <m:sSubPr>
                                    <m:ctrlPr>
                                      <a:rPr lang="en-IT" sz="1000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IT" sz="1000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00" b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IT" sz="1000" b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Montserrat" pitchFamily="2" charset="77"/>
                                      </a:rPr>
                                      <m:t> </m:t>
                                    </m:r>
                                    <m:r>
                                      <a:rPr lang="en-IT" sz="1000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𝐭</m:t>
                                    </m:r>
                                    <m:r>
                                      <a:rPr lang="en-IT" sz="1000" b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1000" b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000" b="1" i="1" kern="10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𝑮𝑷</m:t>
                                </m:r>
                                <m:sSub>
                                  <m:sSubPr>
                                    <m:ctrlPr>
                                      <a:rPr lang="en-IT" sz="1000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IT" sz="10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IT" sz="10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IT" sz="10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Montserrat" pitchFamily="2" charset="77"/>
                                      </a:rPr>
                                      <m:t> </m:t>
                                    </m:r>
                                    <m:r>
                                      <a:rPr lang="en-IT" sz="10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IT" sz="10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10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1000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7451806"/>
                      </a:ext>
                    </a:extLst>
                  </a:tr>
                  <a:tr h="4284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IT" sz="1050" b="0" i="0" u="none" strike="noStrike" kern="1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𝐃</m:t>
                                </m:r>
                                <m:sSub>
                                  <m:sSubPr>
                                    <m:ctrlPr>
                                      <a:rPr kumimoji="0" lang="en-IT" sz="1050" b="0" i="1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IT" sz="105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𝐈</m:t>
                                    </m:r>
                                  </m:e>
                                  <m:sub>
                                    <m:r>
                                      <a:rPr kumimoji="0" lang="en-IT" sz="105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𝐢</m:t>
                                    </m:r>
                                    <m:r>
                                      <a:rPr kumimoji="0" lang="en-IT" sz="105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 </m:t>
                                    </m:r>
                                    <m:r>
                                      <a:rPr kumimoji="0" lang="en-IT" sz="105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𝟐𝟎𝟏𝟓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6C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0.723***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(0.135)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0.511***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(0.166)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0.443***</a:t>
                          </a:r>
                          <a:r>
                            <a:rPr lang="en-IT" sz="800" b="1" kern="100" dirty="0">
                              <a:effectLst/>
                              <a:latin typeface="Montserrat" pitchFamily="2" charset="77"/>
                            </a:rPr>
                            <a:t> 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(0.175)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0.501***</a:t>
                          </a: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 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(0.219)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0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  <a:ea typeface="Times New Roman" panose="02020603050405020304" pitchFamily="18" charset="0"/>
                            </a:rPr>
                            <a:t>-0.101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  <a:ea typeface="Times New Roman" panose="02020603050405020304" pitchFamily="18" charset="0"/>
                            </a:rPr>
                            <a:t>(0.153)</a:t>
                          </a: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0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-0.159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(0.134)</a:t>
                          </a:r>
                          <a:endParaRPr lang="en-IT" sz="900" i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0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-0.151</a:t>
                          </a:r>
                          <a:endParaRPr lang="en-IT" sz="800" b="0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(0.120)</a:t>
                          </a:r>
                          <a:endParaRPr lang="en-IT" sz="900" i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0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-0.230</a:t>
                          </a:r>
                          <a:endParaRPr lang="en-IT" sz="800" b="0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(0.131)</a:t>
                          </a:r>
                          <a:endParaRPr lang="en-IT" sz="900" i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7818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7E5A1D7D-E23C-B3CE-8936-6A57F0F58F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7920928"/>
                  </p:ext>
                </p:extLst>
              </p:nvPr>
            </p:nvGraphicFramePr>
            <p:xfrm>
              <a:off x="2789099" y="4010059"/>
              <a:ext cx="8807100" cy="1954701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383740">
                      <a:extLst>
                        <a:ext uri="{9D8B030D-6E8A-4147-A177-3AD203B41FA5}">
                          <a16:colId xmlns:a16="http://schemas.microsoft.com/office/drawing/2014/main" val="240280279"/>
                        </a:ext>
                      </a:extLst>
                    </a:gridCol>
                    <a:gridCol w="927920">
                      <a:extLst>
                        <a:ext uri="{9D8B030D-6E8A-4147-A177-3AD203B41FA5}">
                          <a16:colId xmlns:a16="http://schemas.microsoft.com/office/drawing/2014/main" val="3287927618"/>
                        </a:ext>
                      </a:extLst>
                    </a:gridCol>
                    <a:gridCol w="927920">
                      <a:extLst>
                        <a:ext uri="{9D8B030D-6E8A-4147-A177-3AD203B41FA5}">
                          <a16:colId xmlns:a16="http://schemas.microsoft.com/office/drawing/2014/main" val="163700865"/>
                        </a:ext>
                      </a:extLst>
                    </a:gridCol>
                    <a:gridCol w="927920">
                      <a:extLst>
                        <a:ext uri="{9D8B030D-6E8A-4147-A177-3AD203B41FA5}">
                          <a16:colId xmlns:a16="http://schemas.microsoft.com/office/drawing/2014/main" val="1472129223"/>
                        </a:ext>
                      </a:extLst>
                    </a:gridCol>
                    <a:gridCol w="927920">
                      <a:extLst>
                        <a:ext uri="{9D8B030D-6E8A-4147-A177-3AD203B41FA5}">
                          <a16:colId xmlns:a16="http://schemas.microsoft.com/office/drawing/2014/main" val="2790346349"/>
                        </a:ext>
                      </a:extLst>
                    </a:gridCol>
                    <a:gridCol w="927920">
                      <a:extLst>
                        <a:ext uri="{9D8B030D-6E8A-4147-A177-3AD203B41FA5}">
                          <a16:colId xmlns:a16="http://schemas.microsoft.com/office/drawing/2014/main" val="914473306"/>
                        </a:ext>
                      </a:extLst>
                    </a:gridCol>
                    <a:gridCol w="927920">
                      <a:extLst>
                        <a:ext uri="{9D8B030D-6E8A-4147-A177-3AD203B41FA5}">
                          <a16:colId xmlns:a16="http://schemas.microsoft.com/office/drawing/2014/main" val="1760629413"/>
                        </a:ext>
                      </a:extLst>
                    </a:gridCol>
                    <a:gridCol w="927920">
                      <a:extLst>
                        <a:ext uri="{9D8B030D-6E8A-4147-A177-3AD203B41FA5}">
                          <a16:colId xmlns:a16="http://schemas.microsoft.com/office/drawing/2014/main" val="1712024286"/>
                        </a:ext>
                      </a:extLst>
                    </a:gridCol>
                    <a:gridCol w="927920">
                      <a:extLst>
                        <a:ext uri="{9D8B030D-6E8A-4147-A177-3AD203B41FA5}">
                          <a16:colId xmlns:a16="http://schemas.microsoft.com/office/drawing/2014/main" val="1778514338"/>
                        </a:ext>
                      </a:extLst>
                    </a:gridCol>
                  </a:tblGrid>
                  <a:tr h="432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8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1100" b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BROWNWASHER</a:t>
                          </a: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tc hMerge="1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endParaRPr dirty="0"/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2622008"/>
                      </a:ext>
                    </a:extLst>
                  </a:tr>
                  <a:tr h="648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1100" b="1" kern="100" dirty="0">
                              <a:solidFill>
                                <a:schemeClr val="tx1"/>
                              </a:solidFill>
                              <a:effectLst/>
                              <a:latin typeface="Montserrat" pitchFamily="2" charset="77"/>
                            </a:rPr>
                            <a:t>Modello (I)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1100" b="0" kern="100" dirty="0">
                              <a:solidFill>
                                <a:schemeClr val="tx1"/>
                              </a:solidFill>
                              <a:effectLst/>
                              <a:latin typeface="Montserrat" pitchFamily="2" charset="77"/>
                            </a:rPr>
                            <a:t>Variabile dipendente</a:t>
                          </a: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6CFCC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T" sz="1100" b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Modello (II)</a:t>
                          </a:r>
                          <a:br>
                            <a:rPr lang="en-IT" sz="1100" b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</a:br>
                          <a:r>
                            <a:rPr lang="en-IT" sz="1100" b="0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Variabile dipendente</a:t>
                          </a: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0" kern="100" dirty="0">
                            <a:solidFill>
                              <a:schemeClr val="tx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6CFCC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0" kern="100" dirty="0">
                            <a:solidFill>
                              <a:schemeClr val="tx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6CFCC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0" kern="100" dirty="0">
                            <a:solidFill>
                              <a:schemeClr val="tx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6CF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1347014"/>
                      </a:ext>
                    </a:extLst>
                  </a:tr>
                  <a:tr h="44630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T" sz="1000" b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Variabile indipendente</a:t>
                          </a:r>
                          <a:endParaRPr lang="en-IT" sz="10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50685" t="-248571" r="-705479" b="-1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247297" t="-248571" r="-595946" b="-1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352055" t="-248571" r="-504110" b="-1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452055" t="-248571" r="-404110" b="-1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552055" t="-248571" r="-304110" b="-1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441" marR="7441" marT="7441" marB="7441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643243" t="-248571" r="-200000" b="-1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441" marR="7441" marT="7441" marB="7441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753425" t="-248571" r="-102740" b="-1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441" marR="7441" marT="7441" marB="7441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853425" t="-248571" r="-2740" b="-10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7451806"/>
                      </a:ext>
                    </a:extLst>
                  </a:tr>
                  <a:tr h="428400"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917" t="-358824" r="-539450" b="-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0.723***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(0.135)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0.511***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(0.166)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0.443***</a:t>
                          </a:r>
                          <a:r>
                            <a:rPr lang="en-IT" sz="800" b="1" kern="100" dirty="0">
                              <a:effectLst/>
                              <a:latin typeface="Montserrat" pitchFamily="2" charset="77"/>
                            </a:rPr>
                            <a:t> 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(0.175)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0.501***</a:t>
                          </a: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 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(0.219)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0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  <a:ea typeface="Times New Roman" panose="02020603050405020304" pitchFamily="18" charset="0"/>
                            </a:rPr>
                            <a:t>-0.101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  <a:ea typeface="Times New Roman" panose="02020603050405020304" pitchFamily="18" charset="0"/>
                            </a:rPr>
                            <a:t>(0.153)</a:t>
                          </a: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0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-0.159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(0.134)</a:t>
                          </a:r>
                          <a:endParaRPr lang="en-IT" sz="900" i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0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-0.151</a:t>
                          </a:r>
                          <a:endParaRPr lang="en-IT" sz="800" b="0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(0.120)</a:t>
                          </a:r>
                          <a:endParaRPr lang="en-IT" sz="900" i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0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-0.230</a:t>
                          </a:r>
                          <a:endParaRPr lang="en-IT" sz="800" b="0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(0.131)</a:t>
                          </a:r>
                          <a:endParaRPr lang="en-IT" sz="900" i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78187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0A35DF5F-C76C-331D-4375-08FA6096B3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1906858"/>
                  </p:ext>
                </p:extLst>
              </p:nvPr>
            </p:nvGraphicFramePr>
            <p:xfrm>
              <a:off x="2789101" y="1567211"/>
              <a:ext cx="8807104" cy="192240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342800">
                      <a:extLst>
                        <a:ext uri="{9D8B030D-6E8A-4147-A177-3AD203B41FA5}">
                          <a16:colId xmlns:a16="http://schemas.microsoft.com/office/drawing/2014/main" val="3438314473"/>
                        </a:ext>
                      </a:extLst>
                    </a:gridCol>
                    <a:gridCol w="933038">
                      <a:extLst>
                        <a:ext uri="{9D8B030D-6E8A-4147-A177-3AD203B41FA5}">
                          <a16:colId xmlns:a16="http://schemas.microsoft.com/office/drawing/2014/main" val="329320303"/>
                        </a:ext>
                      </a:extLst>
                    </a:gridCol>
                    <a:gridCol w="933038">
                      <a:extLst>
                        <a:ext uri="{9D8B030D-6E8A-4147-A177-3AD203B41FA5}">
                          <a16:colId xmlns:a16="http://schemas.microsoft.com/office/drawing/2014/main" val="1230660759"/>
                        </a:ext>
                      </a:extLst>
                    </a:gridCol>
                    <a:gridCol w="933038">
                      <a:extLst>
                        <a:ext uri="{9D8B030D-6E8A-4147-A177-3AD203B41FA5}">
                          <a16:colId xmlns:a16="http://schemas.microsoft.com/office/drawing/2014/main" val="2318745744"/>
                        </a:ext>
                      </a:extLst>
                    </a:gridCol>
                    <a:gridCol w="933038">
                      <a:extLst>
                        <a:ext uri="{9D8B030D-6E8A-4147-A177-3AD203B41FA5}">
                          <a16:colId xmlns:a16="http://schemas.microsoft.com/office/drawing/2014/main" val="796140487"/>
                        </a:ext>
                      </a:extLst>
                    </a:gridCol>
                    <a:gridCol w="933038">
                      <a:extLst>
                        <a:ext uri="{9D8B030D-6E8A-4147-A177-3AD203B41FA5}">
                          <a16:colId xmlns:a16="http://schemas.microsoft.com/office/drawing/2014/main" val="1703025294"/>
                        </a:ext>
                      </a:extLst>
                    </a:gridCol>
                    <a:gridCol w="933038">
                      <a:extLst>
                        <a:ext uri="{9D8B030D-6E8A-4147-A177-3AD203B41FA5}">
                          <a16:colId xmlns:a16="http://schemas.microsoft.com/office/drawing/2014/main" val="4134542624"/>
                        </a:ext>
                      </a:extLst>
                    </a:gridCol>
                    <a:gridCol w="933038">
                      <a:extLst>
                        <a:ext uri="{9D8B030D-6E8A-4147-A177-3AD203B41FA5}">
                          <a16:colId xmlns:a16="http://schemas.microsoft.com/office/drawing/2014/main" val="527727368"/>
                        </a:ext>
                      </a:extLst>
                    </a:gridCol>
                    <a:gridCol w="933038">
                      <a:extLst>
                        <a:ext uri="{9D8B030D-6E8A-4147-A177-3AD203B41FA5}">
                          <a16:colId xmlns:a16="http://schemas.microsoft.com/office/drawing/2014/main" val="1670216597"/>
                        </a:ext>
                      </a:extLst>
                    </a:gridCol>
                  </a:tblGrid>
                  <a:tr h="43200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11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11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8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1100" b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GREENWASHER  </a:t>
                          </a: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/>
                        </a:solidFill>
                      </a:tcPr>
                    </a:tc>
                    <a:tc hMerge="1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endParaRPr dirty="0"/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8943070"/>
                      </a:ext>
                    </a:extLst>
                  </a:tr>
                  <a:tr h="64800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buNone/>
                          </a:pPr>
                          <a:endParaRPr lang="en-IT" sz="11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1100" b="1" kern="100" dirty="0">
                              <a:solidFill>
                                <a:schemeClr val="tx1"/>
                              </a:solidFill>
                              <a:effectLst/>
                              <a:latin typeface="Montserrat" pitchFamily="2" charset="77"/>
                            </a:rPr>
                            <a:t>Modello (I)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1100" b="0" kern="100" dirty="0">
                              <a:solidFill>
                                <a:schemeClr val="tx1"/>
                              </a:solidFill>
                              <a:effectLst/>
                              <a:latin typeface="Montserrat" pitchFamily="2" charset="77"/>
                            </a:rPr>
                            <a:t>Variabile dipendente</a:t>
                          </a: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CDED6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T" sz="1100" b="1" kern="100" dirty="0">
                              <a:solidFill>
                                <a:schemeClr val="tx1"/>
                              </a:solidFill>
                              <a:effectLst/>
                              <a:latin typeface="Montserrat" pitchFamily="2" charset="77"/>
                            </a:rPr>
                            <a:t>Modello (II)</a:t>
                          </a:r>
                          <a:br>
                            <a:rPr lang="en-IT" sz="1100" b="1" kern="100" dirty="0">
                              <a:solidFill>
                                <a:schemeClr val="tx1"/>
                              </a:solidFill>
                              <a:effectLst/>
                              <a:latin typeface="Montserrat" pitchFamily="2" charset="77"/>
                            </a:rPr>
                          </a:br>
                          <a:r>
                            <a:rPr lang="en-IT" sz="1100" b="0" kern="100" dirty="0">
                              <a:solidFill>
                                <a:schemeClr val="tx1"/>
                              </a:solidFill>
                              <a:effectLst/>
                              <a:latin typeface="Montserrat" pitchFamily="2" charset="77"/>
                            </a:rPr>
                            <a:t>Variabile dipendente</a:t>
                          </a: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0" kern="100" dirty="0">
                            <a:solidFill>
                              <a:schemeClr val="tx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CDED6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0" kern="100" dirty="0">
                            <a:solidFill>
                              <a:schemeClr val="tx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CDED6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0" kern="100" dirty="0">
                            <a:solidFill>
                              <a:schemeClr val="tx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CDE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9293067"/>
                      </a:ext>
                    </a:extLst>
                  </a:tr>
                  <a:tr h="41400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kern="100" dirty="0">
                              <a:effectLst/>
                              <a:latin typeface="Montserrat" pitchFamily="2" charset="77"/>
                            </a:rPr>
                            <a:t>Variabile indipendente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IT" sz="1000" b="0" i="0" u="none" strike="noStrike" kern="1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𝑫</m:t>
                                </m:r>
                                <m:sSub>
                                  <m:sSubPr>
                                    <m:ctrlPr>
                                      <a:rPr kumimoji="0" lang="en-IT" sz="1000" b="0" i="1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𝒊</m:t>
                                    </m:r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Montserrat" pitchFamily="2" charset="77"/>
                                        <a:ea typeface="+mn-ea"/>
                                        <a:cs typeface="+mn-cs"/>
                                      </a:rPr>
                                      <m:t> </m:t>
                                    </m:r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𝒕</m:t>
                                    </m:r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kumimoji="0" lang="it-IT" sz="1000" b="0" i="1" u="none" strike="noStrike" kern="1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IT" sz="1000" b="0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ontserrat" pitchFamily="2" charset="77"/>
                            <a:ea typeface="Times New Roman" panose="02020603050405020304" pitchFamily="18" charset="0"/>
                            <a:cs typeface="+mn-cs"/>
                          </a:endParaRPr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CDED6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T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  <m:sSub>
                                  <m:sSubPr>
                                    <m:ctrlPr>
                                      <a:rPr lang="en-IT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IT" sz="1000" kern="100">
                                        <a:effectLst/>
                                        <a:latin typeface="Montserrat" pitchFamily="2" charset="77"/>
                                      </a:rPr>
                                      <m:t> 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10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T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  <m:sSub>
                                  <m:sSubPr>
                                    <m:ctrlPr>
                                      <a:rPr lang="en-IT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IT" sz="1000" kern="100">
                                        <a:effectLst/>
                                        <a:latin typeface="Montserrat" pitchFamily="2" charset="77"/>
                                      </a:rPr>
                                      <m:t> 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T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  <m:sSub>
                                  <m:sSubPr>
                                    <m:ctrlPr>
                                      <a:rPr lang="en-IT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IT" sz="1000" kern="100">
                                        <a:effectLst/>
                                        <a:latin typeface="Montserrat" pitchFamily="2" charset="77"/>
                                      </a:rPr>
                                      <m:t> 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it-IT" sz="1000" b="1" i="1" u="none" strike="noStrike" kern="1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𝑮𝑷</m:t>
                                </m:r>
                                <m:sSub>
                                  <m:sSubPr>
                                    <m:ctrlPr>
                                      <a:rPr kumimoji="0" lang="en-IT" sz="1000" b="0" i="1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𝒊</m:t>
                                    </m:r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Montserrat" pitchFamily="2" charset="77"/>
                                        <a:ea typeface="+mn-ea"/>
                                        <a:cs typeface="+mn-cs"/>
                                      </a:rPr>
                                      <m:t> </m:t>
                                    </m:r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𝒕</m:t>
                                    </m:r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kumimoji="0" lang="it-IT" sz="1000" b="0" i="1" u="none" strike="noStrike" kern="1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000" b="1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𝑮𝑷</m:t>
                                </m:r>
                                <m:sSub>
                                  <m:sSubPr>
                                    <m:ctrlP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IT" sz="1000" b="1" kern="100">
                                        <a:effectLst/>
                                        <a:latin typeface="Montserrat" pitchFamily="2" charset="77"/>
                                      </a:rPr>
                                      <m:t> 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𝐭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1000" b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000" b="1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𝑮𝑷</m:t>
                                </m:r>
                                <m:sSub>
                                  <m:sSubPr>
                                    <m:ctrlPr>
                                      <a:rPr lang="en-IT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IT" sz="1000" kern="100">
                                        <a:effectLst/>
                                        <a:latin typeface="Montserrat" pitchFamily="2" charset="77"/>
                                      </a:rPr>
                                      <m:t> 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900" b="1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𝑮𝑷</m:t>
                                </m:r>
                                <m:sSub>
                                  <m:sSubPr>
                                    <m:ctrlPr>
                                      <a:rPr lang="en-IT" sz="9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9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IT" sz="9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IT" sz="9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IT" sz="900" kern="100">
                                        <a:effectLst/>
                                        <a:latin typeface="Montserrat" pitchFamily="2" charset="77"/>
                                      </a:rPr>
                                      <m:t> </m:t>
                                    </m:r>
                                    <m:r>
                                      <a:rPr lang="en-IT" sz="9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IT" sz="9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9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096107"/>
                      </a:ext>
                    </a:extLst>
                  </a:tr>
                  <a:tr h="42840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T" sz="1050" i="0" kern="10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𝐃</m:t>
                                </m:r>
                                <m:sSub>
                                  <m:sSubPr>
                                    <m:ctrlPr>
                                      <a:rPr lang="en-IT" sz="1050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50" i="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𝐈</m:t>
                                    </m:r>
                                  </m:e>
                                  <m:sub>
                                    <m:r>
                                      <a:rPr lang="en-IT" sz="1050" i="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50" i="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IT" sz="1050" i="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𝟐𝟎𝟏𝟓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1000" i="0" kern="100" dirty="0">
                            <a:solidFill>
                              <a:srgbClr val="FFFF00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0.962***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(0.110)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0.735***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(0.134)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0.501*** 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(0.139)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0.404***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(0.152)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-0.916***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(0.134)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-0.705***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(0.140)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-0.491*** 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(0.138)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-0.348**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(0.153)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8414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0A35DF5F-C76C-331D-4375-08FA6096B3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1906858"/>
                  </p:ext>
                </p:extLst>
              </p:nvPr>
            </p:nvGraphicFramePr>
            <p:xfrm>
              <a:off x="2789101" y="1567211"/>
              <a:ext cx="8807104" cy="192240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342800">
                      <a:extLst>
                        <a:ext uri="{9D8B030D-6E8A-4147-A177-3AD203B41FA5}">
                          <a16:colId xmlns:a16="http://schemas.microsoft.com/office/drawing/2014/main" val="3438314473"/>
                        </a:ext>
                      </a:extLst>
                    </a:gridCol>
                    <a:gridCol w="933038">
                      <a:extLst>
                        <a:ext uri="{9D8B030D-6E8A-4147-A177-3AD203B41FA5}">
                          <a16:colId xmlns:a16="http://schemas.microsoft.com/office/drawing/2014/main" val="329320303"/>
                        </a:ext>
                      </a:extLst>
                    </a:gridCol>
                    <a:gridCol w="933038">
                      <a:extLst>
                        <a:ext uri="{9D8B030D-6E8A-4147-A177-3AD203B41FA5}">
                          <a16:colId xmlns:a16="http://schemas.microsoft.com/office/drawing/2014/main" val="1230660759"/>
                        </a:ext>
                      </a:extLst>
                    </a:gridCol>
                    <a:gridCol w="933038">
                      <a:extLst>
                        <a:ext uri="{9D8B030D-6E8A-4147-A177-3AD203B41FA5}">
                          <a16:colId xmlns:a16="http://schemas.microsoft.com/office/drawing/2014/main" val="2318745744"/>
                        </a:ext>
                      </a:extLst>
                    </a:gridCol>
                    <a:gridCol w="933038">
                      <a:extLst>
                        <a:ext uri="{9D8B030D-6E8A-4147-A177-3AD203B41FA5}">
                          <a16:colId xmlns:a16="http://schemas.microsoft.com/office/drawing/2014/main" val="796140487"/>
                        </a:ext>
                      </a:extLst>
                    </a:gridCol>
                    <a:gridCol w="933038">
                      <a:extLst>
                        <a:ext uri="{9D8B030D-6E8A-4147-A177-3AD203B41FA5}">
                          <a16:colId xmlns:a16="http://schemas.microsoft.com/office/drawing/2014/main" val="1703025294"/>
                        </a:ext>
                      </a:extLst>
                    </a:gridCol>
                    <a:gridCol w="933038">
                      <a:extLst>
                        <a:ext uri="{9D8B030D-6E8A-4147-A177-3AD203B41FA5}">
                          <a16:colId xmlns:a16="http://schemas.microsoft.com/office/drawing/2014/main" val="4134542624"/>
                        </a:ext>
                      </a:extLst>
                    </a:gridCol>
                    <a:gridCol w="933038">
                      <a:extLst>
                        <a:ext uri="{9D8B030D-6E8A-4147-A177-3AD203B41FA5}">
                          <a16:colId xmlns:a16="http://schemas.microsoft.com/office/drawing/2014/main" val="527727368"/>
                        </a:ext>
                      </a:extLst>
                    </a:gridCol>
                    <a:gridCol w="933038">
                      <a:extLst>
                        <a:ext uri="{9D8B030D-6E8A-4147-A177-3AD203B41FA5}">
                          <a16:colId xmlns:a16="http://schemas.microsoft.com/office/drawing/2014/main" val="1670216597"/>
                        </a:ext>
                      </a:extLst>
                    </a:gridCol>
                  </a:tblGrid>
                  <a:tr h="43200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11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11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8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1100" b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GREENWASHER  </a:t>
                          </a: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/>
                        </a:solidFill>
                      </a:tcPr>
                    </a:tc>
                    <a:tc hMerge="1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endParaRPr dirty="0"/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8943070"/>
                      </a:ext>
                    </a:extLst>
                  </a:tr>
                  <a:tr h="64800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buNone/>
                          </a:pPr>
                          <a:endParaRPr lang="en-IT" sz="11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1100" b="1" kern="100" dirty="0">
                              <a:solidFill>
                                <a:schemeClr val="tx1"/>
                              </a:solidFill>
                              <a:effectLst/>
                              <a:latin typeface="Montserrat" pitchFamily="2" charset="77"/>
                            </a:rPr>
                            <a:t>Modello (I)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1100" b="0" kern="100" dirty="0">
                              <a:solidFill>
                                <a:schemeClr val="tx1"/>
                              </a:solidFill>
                              <a:effectLst/>
                              <a:latin typeface="Montserrat" pitchFamily="2" charset="77"/>
                            </a:rPr>
                            <a:t>Variabile dipendente</a:t>
                          </a: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CDED6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T" sz="1100" b="1" kern="100" dirty="0">
                              <a:solidFill>
                                <a:schemeClr val="tx1"/>
                              </a:solidFill>
                              <a:effectLst/>
                              <a:latin typeface="Montserrat" pitchFamily="2" charset="77"/>
                            </a:rPr>
                            <a:t>Modello (II)</a:t>
                          </a:r>
                          <a:br>
                            <a:rPr lang="en-IT" sz="1100" b="1" kern="100" dirty="0">
                              <a:solidFill>
                                <a:schemeClr val="tx1"/>
                              </a:solidFill>
                              <a:effectLst/>
                              <a:latin typeface="Montserrat" pitchFamily="2" charset="77"/>
                            </a:rPr>
                          </a:br>
                          <a:r>
                            <a:rPr lang="en-IT" sz="1100" b="0" kern="100" dirty="0">
                              <a:solidFill>
                                <a:schemeClr val="tx1"/>
                              </a:solidFill>
                              <a:effectLst/>
                              <a:latin typeface="Montserrat" pitchFamily="2" charset="77"/>
                            </a:rPr>
                            <a:t>Variabile dipendente</a:t>
                          </a: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0" kern="100" dirty="0">
                            <a:solidFill>
                              <a:schemeClr val="tx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CDED6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0" kern="100" dirty="0">
                            <a:solidFill>
                              <a:schemeClr val="tx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CDED6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0" kern="100" dirty="0">
                            <a:solidFill>
                              <a:schemeClr val="tx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CDE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9293067"/>
                      </a:ext>
                    </a:extLst>
                  </a:tr>
                  <a:tr h="41400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kern="100" dirty="0">
                              <a:effectLst/>
                              <a:latin typeface="Montserrat" pitchFamily="2" charset="77"/>
                            </a:rPr>
                            <a:t>Variabile indipendente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44595" t="-263636" r="-698649" b="-1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247945" t="-263636" r="-608219" b="-1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343243" t="-263636" r="-500000" b="-1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49315" t="-263636" r="-406849" b="-1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541892" t="-263636" r="-301351" b="-1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641892" t="-263636" r="-201351" b="-1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752055" t="-263636" r="-104110" b="-1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840541" t="-263636" r="-2703" b="-1151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096107"/>
                      </a:ext>
                    </a:extLst>
                  </a:tr>
                  <a:tr h="428400"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943" t="-352941" r="-557547" b="-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0.962***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(0.110)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0.735***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(0.134)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0.501*** 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(0.139)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0.404***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(0.152)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-0.916***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(0.134)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-0.705***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(0.140)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-0.491*** 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(0.138)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-0.348**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(0.153)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8414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BDC91E6-5CF9-84E5-C74D-CDB57A5AC8B6}"/>
              </a:ext>
            </a:extLst>
          </p:cNvPr>
          <p:cNvSpPr txBox="1"/>
          <p:nvPr/>
        </p:nvSpPr>
        <p:spPr>
          <a:xfrm>
            <a:off x="9165601" y="6369515"/>
            <a:ext cx="25842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T" sz="800" i="1" dirty="0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†</a:t>
            </a:r>
            <a:r>
              <a:rPr lang="en-IT" sz="1000" i="1" dirty="0">
                <a:solidFill>
                  <a:srgbClr val="0E2841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 </a:t>
            </a:r>
            <a:r>
              <a:rPr lang="it-IT" sz="900" i="1" dirty="0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 </a:t>
            </a:r>
            <a:r>
              <a:rPr lang="it-IT" sz="900" i="1" dirty="0" err="1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p</a:t>
            </a:r>
            <a:r>
              <a:rPr lang="it-IT" sz="900" i="1" dirty="0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 &lt; 0.1, * </a:t>
            </a:r>
            <a:r>
              <a:rPr lang="it-IT" sz="900" i="1" dirty="0" err="1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p</a:t>
            </a:r>
            <a:r>
              <a:rPr lang="it-IT" sz="900" i="1" dirty="0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 &lt;  0.05, ** </a:t>
            </a:r>
            <a:r>
              <a:rPr lang="it-IT" sz="900" i="1" dirty="0" err="1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p</a:t>
            </a:r>
            <a:r>
              <a:rPr lang="it-IT" sz="900" i="1" dirty="0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 &lt; 0.01, *** </a:t>
            </a:r>
            <a:r>
              <a:rPr lang="it-IT" sz="900" i="1" dirty="0" err="1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p</a:t>
            </a:r>
            <a:r>
              <a:rPr lang="it-IT" sz="900" i="1" dirty="0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 &lt; 0.001</a:t>
            </a:r>
            <a:endParaRPr lang="en-IT" sz="1400" dirty="0">
              <a:effectLst/>
              <a:latin typeface="Montserrat" pitchFamily="2" charset="77"/>
              <a:ea typeface="Times New Roman" panose="02020603050405020304" pitchFamily="18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E7EE802-FA65-3F85-929E-B9087BCB7FB1}"/>
              </a:ext>
            </a:extLst>
          </p:cNvPr>
          <p:cNvSpPr/>
          <p:nvPr/>
        </p:nvSpPr>
        <p:spPr>
          <a:xfrm>
            <a:off x="4139382" y="3108096"/>
            <a:ext cx="891631" cy="38151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1F451D3-8C10-586C-5103-32D391C0137E}"/>
              </a:ext>
            </a:extLst>
          </p:cNvPr>
          <p:cNvSpPr/>
          <p:nvPr/>
        </p:nvSpPr>
        <p:spPr>
          <a:xfrm>
            <a:off x="4181422" y="5579746"/>
            <a:ext cx="891631" cy="38151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AF33B7A-4E66-F5C4-103B-7DE50FC502F4}"/>
              </a:ext>
            </a:extLst>
          </p:cNvPr>
          <p:cNvSpPr/>
          <p:nvPr/>
        </p:nvSpPr>
        <p:spPr>
          <a:xfrm>
            <a:off x="7867793" y="3108095"/>
            <a:ext cx="891631" cy="38151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562C29-E824-FD33-EF10-527476A357D0}"/>
              </a:ext>
            </a:extLst>
          </p:cNvPr>
          <p:cNvSpPr txBox="1"/>
          <p:nvPr/>
        </p:nvSpPr>
        <p:spPr>
          <a:xfrm>
            <a:off x="1330612" y="6142507"/>
            <a:ext cx="5298787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b="1" dirty="0">
                <a:solidFill>
                  <a:srgbClr val="000000"/>
                </a:solidFill>
                <a:latin typeface="Montserrat" pitchFamily="2" charset="77"/>
                <a:ea typeface="Times New Roman" panose="02020603050405020304" pitchFamily="18" charset="0"/>
              </a:rPr>
              <a:t>Note</a:t>
            </a:r>
            <a:r>
              <a:rPr lang="it-IT" sz="1000" dirty="0">
                <a:solidFill>
                  <a:srgbClr val="000000"/>
                </a:solidFill>
                <a:latin typeface="Montserrat" pitchFamily="2" charset="77"/>
                <a:ea typeface="Times New Roman" panose="02020603050405020304" pitchFamily="18" charset="0"/>
              </a:rPr>
              <a:t>:</a:t>
            </a:r>
          </a:p>
          <a:p>
            <a:endParaRPr lang="it-IT" sz="300" dirty="0">
              <a:solidFill>
                <a:srgbClr val="000000"/>
              </a:solidFill>
              <a:latin typeface="Montserrat" pitchFamily="2" charset="77"/>
              <a:ea typeface="Times New Roman" panose="02020603050405020304" pitchFamily="18" charset="0"/>
            </a:endParaRPr>
          </a:p>
          <a:p>
            <a:pPr marL="171450" indent="-171450">
              <a:buFont typeface="Wingdings" pitchFamily="2" charset="2"/>
              <a:buChar char="Ø"/>
            </a:pPr>
            <a:r>
              <a:rPr lang="en-GB" sz="1000" dirty="0" err="1">
                <a:latin typeface="Montserrat" pitchFamily="2" charset="77"/>
              </a:rPr>
              <a:t>Regressioni</a:t>
            </a:r>
            <a:r>
              <a:rPr lang="en-GB" sz="1000" dirty="0">
                <a:latin typeface="Montserrat" pitchFamily="2" charset="77"/>
              </a:rPr>
              <a:t> OLS.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GB" sz="1000" dirty="0" err="1">
                <a:latin typeface="Montserrat" pitchFamily="2" charset="77"/>
              </a:rPr>
              <a:t>Errori</a:t>
            </a:r>
            <a:r>
              <a:rPr lang="en-GB" sz="1000" dirty="0">
                <a:latin typeface="Montserrat" pitchFamily="2" charset="77"/>
              </a:rPr>
              <a:t> standard </a:t>
            </a:r>
            <a:r>
              <a:rPr lang="en-GB" sz="1000" dirty="0" err="1">
                <a:latin typeface="Montserrat" pitchFamily="2" charset="77"/>
              </a:rPr>
              <a:t>robusti</a:t>
            </a:r>
            <a:r>
              <a:rPr lang="en-GB" sz="1000" dirty="0">
                <a:latin typeface="Montserrat" pitchFamily="2" charset="77"/>
              </a:rPr>
              <a:t> (HC1) </a:t>
            </a:r>
            <a:r>
              <a:rPr lang="en-GB" sz="1000" dirty="0" err="1">
                <a:latin typeface="Montserrat" pitchFamily="2" charset="77"/>
              </a:rPr>
              <a:t>riportati</a:t>
            </a:r>
            <a:r>
              <a:rPr lang="en-GB" sz="1000" dirty="0">
                <a:latin typeface="Montserrat" pitchFamily="2" charset="77"/>
              </a:rPr>
              <a:t> </a:t>
            </a:r>
            <a:r>
              <a:rPr lang="en-GB" sz="1000" dirty="0" err="1">
                <a:latin typeface="Montserrat" pitchFamily="2" charset="77"/>
              </a:rPr>
              <a:t>tra</a:t>
            </a:r>
            <a:r>
              <a:rPr lang="en-GB" sz="1000" dirty="0">
                <a:latin typeface="Montserrat" pitchFamily="2" charset="77"/>
              </a:rPr>
              <a:t> </a:t>
            </a:r>
            <a:r>
              <a:rPr lang="en-GB" sz="1000" dirty="0" err="1">
                <a:latin typeface="Montserrat" pitchFamily="2" charset="77"/>
              </a:rPr>
              <a:t>parentesi</a:t>
            </a:r>
            <a:r>
              <a:rPr lang="en-GB" sz="1000" dirty="0">
                <a:latin typeface="Montserrat" pitchFamily="2" charset="77"/>
              </a:rPr>
              <a:t>. </a:t>
            </a:r>
            <a:endParaRPr lang="en-IT" dirty="0">
              <a:effectLst/>
              <a:latin typeface="Montserrat" pitchFamily="2" charset="77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273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93013-1828-C431-EDBD-82050876F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ughnut 5">
            <a:extLst>
              <a:ext uri="{FF2B5EF4-FFF2-40B4-BE49-F238E27FC236}">
                <a16:creationId xmlns:a16="http://schemas.microsoft.com/office/drawing/2014/main" id="{AE00CF60-58AD-1039-BD7C-CF177E6CD8F9}"/>
              </a:ext>
            </a:extLst>
          </p:cNvPr>
          <p:cNvSpPr/>
          <p:nvPr/>
        </p:nvSpPr>
        <p:spPr>
          <a:xfrm>
            <a:off x="-2510589" y="701842"/>
            <a:ext cx="5021179" cy="5021179"/>
          </a:xfrm>
          <a:prstGeom prst="donu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14903607-C92D-AE99-6D39-BAA3DECD5D71}"/>
              </a:ext>
            </a:extLst>
          </p:cNvPr>
          <p:cNvSpPr/>
          <p:nvPr/>
        </p:nvSpPr>
        <p:spPr>
          <a:xfrm rot="4667719">
            <a:off x="-2759242" y="453189"/>
            <a:ext cx="5518483" cy="5518483"/>
          </a:xfrm>
          <a:prstGeom prst="blockArc">
            <a:avLst>
              <a:gd name="adj1" fmla="val 19356885"/>
              <a:gd name="adj2" fmla="val 53712"/>
              <a:gd name="adj3" fmla="val 31393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pic>
        <p:nvPicPr>
          <p:cNvPr id="12" name="Graphic 11" descr="Briefcase with solid fill">
            <a:extLst>
              <a:ext uri="{FF2B5EF4-FFF2-40B4-BE49-F238E27FC236}">
                <a16:creationId xmlns:a16="http://schemas.microsoft.com/office/drawing/2014/main" id="{1B542E2A-88AC-49BB-8999-0D4315A15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105" y="1247714"/>
            <a:ext cx="603076" cy="603076"/>
          </a:xfrm>
          <a:prstGeom prst="rect">
            <a:avLst/>
          </a:prstGeom>
        </p:spPr>
      </p:pic>
      <p:pic>
        <p:nvPicPr>
          <p:cNvPr id="13" name="Graphic 12" descr="Gears with solid fill">
            <a:extLst>
              <a:ext uri="{FF2B5EF4-FFF2-40B4-BE49-F238E27FC236}">
                <a16:creationId xmlns:a16="http://schemas.microsoft.com/office/drawing/2014/main" id="{2B67F845-5F1D-D06B-0BD8-C358A8476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0613" y="2131244"/>
            <a:ext cx="603077" cy="603077"/>
          </a:xfrm>
          <a:prstGeom prst="rect">
            <a:avLst/>
          </a:prstGeom>
        </p:spPr>
      </p:pic>
      <p:pic>
        <p:nvPicPr>
          <p:cNvPr id="14" name="Graphic 13" descr="Abacus with solid fill">
            <a:extLst>
              <a:ext uri="{FF2B5EF4-FFF2-40B4-BE49-F238E27FC236}">
                <a16:creationId xmlns:a16="http://schemas.microsoft.com/office/drawing/2014/main" id="{9F72CA33-E55D-5A17-9894-985A7149CC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30613" y="3520602"/>
            <a:ext cx="603077" cy="603077"/>
          </a:xfrm>
          <a:prstGeom prst="rect">
            <a:avLst/>
          </a:prstGeom>
        </p:spPr>
      </p:pic>
      <p:pic>
        <p:nvPicPr>
          <p:cNvPr id="15" name="Graphic 14" descr="Bar chart with solid fill">
            <a:extLst>
              <a:ext uri="{FF2B5EF4-FFF2-40B4-BE49-F238E27FC236}">
                <a16:creationId xmlns:a16="http://schemas.microsoft.com/office/drawing/2014/main" id="{D1BD17A8-5825-D02F-DC22-B73E770D43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8104" y="4394551"/>
            <a:ext cx="872388" cy="8723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EBE5E24-7106-194A-687A-BF1043D86435}"/>
              </a:ext>
            </a:extLst>
          </p:cNvPr>
          <p:cNvSpPr/>
          <p:nvPr/>
        </p:nvSpPr>
        <p:spPr>
          <a:xfrm>
            <a:off x="4139382" y="-216310"/>
            <a:ext cx="8760541" cy="1083639"/>
          </a:xfrm>
          <a:prstGeom prst="rect">
            <a:avLst/>
          </a:prstGeom>
          <a:solidFill>
            <a:srgbClr val="E7E6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Risultati modelli econometrici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ED73874-F985-F68E-F027-5D49557B0A92}"/>
              </a:ext>
            </a:extLst>
          </p:cNvPr>
          <p:cNvGrpSpPr/>
          <p:nvPr/>
        </p:nvGrpSpPr>
        <p:grpSpPr>
          <a:xfrm>
            <a:off x="-673125" y="57287"/>
            <a:ext cx="3254142" cy="261610"/>
            <a:chOff x="-673125" y="57287"/>
            <a:chExt cx="3254142" cy="26161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51A2454D-740E-C433-B11D-1AF60720B567}"/>
                </a:ext>
              </a:extLst>
            </p:cNvPr>
            <p:cNvSpPr/>
            <p:nvPr/>
          </p:nvSpPr>
          <p:spPr>
            <a:xfrm>
              <a:off x="-673125" y="71973"/>
              <a:ext cx="3254142" cy="232239"/>
            </a:xfrm>
            <a:prstGeom prst="round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B53280-BF93-BC77-A797-5274670994DF}"/>
                </a:ext>
              </a:extLst>
            </p:cNvPr>
            <p:cNvSpPr txBox="1"/>
            <p:nvPr/>
          </p:nvSpPr>
          <p:spPr>
            <a:xfrm>
              <a:off x="128039" y="57287"/>
              <a:ext cx="22189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100" b="1" dirty="0">
                  <a:solidFill>
                    <a:schemeClr val="bg1"/>
                  </a:solidFill>
                  <a:latin typeface="Montserrat" pitchFamily="2" charset="77"/>
                </a:rPr>
                <a:t>Presentazione – II parte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71D23D05-8C89-E1AE-2CAA-11D3B26D311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789099" y="4010059"/>
              <a:ext cx="8807100" cy="1954701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383740">
                      <a:extLst>
                        <a:ext uri="{9D8B030D-6E8A-4147-A177-3AD203B41FA5}">
                          <a16:colId xmlns:a16="http://schemas.microsoft.com/office/drawing/2014/main" val="240280279"/>
                        </a:ext>
                      </a:extLst>
                    </a:gridCol>
                    <a:gridCol w="927920">
                      <a:extLst>
                        <a:ext uri="{9D8B030D-6E8A-4147-A177-3AD203B41FA5}">
                          <a16:colId xmlns:a16="http://schemas.microsoft.com/office/drawing/2014/main" val="3287927618"/>
                        </a:ext>
                      </a:extLst>
                    </a:gridCol>
                    <a:gridCol w="927920">
                      <a:extLst>
                        <a:ext uri="{9D8B030D-6E8A-4147-A177-3AD203B41FA5}">
                          <a16:colId xmlns:a16="http://schemas.microsoft.com/office/drawing/2014/main" val="163700865"/>
                        </a:ext>
                      </a:extLst>
                    </a:gridCol>
                    <a:gridCol w="927920">
                      <a:extLst>
                        <a:ext uri="{9D8B030D-6E8A-4147-A177-3AD203B41FA5}">
                          <a16:colId xmlns:a16="http://schemas.microsoft.com/office/drawing/2014/main" val="1472129223"/>
                        </a:ext>
                      </a:extLst>
                    </a:gridCol>
                    <a:gridCol w="927920">
                      <a:extLst>
                        <a:ext uri="{9D8B030D-6E8A-4147-A177-3AD203B41FA5}">
                          <a16:colId xmlns:a16="http://schemas.microsoft.com/office/drawing/2014/main" val="2790346349"/>
                        </a:ext>
                      </a:extLst>
                    </a:gridCol>
                    <a:gridCol w="927920">
                      <a:extLst>
                        <a:ext uri="{9D8B030D-6E8A-4147-A177-3AD203B41FA5}">
                          <a16:colId xmlns:a16="http://schemas.microsoft.com/office/drawing/2014/main" val="914473306"/>
                        </a:ext>
                      </a:extLst>
                    </a:gridCol>
                    <a:gridCol w="927920">
                      <a:extLst>
                        <a:ext uri="{9D8B030D-6E8A-4147-A177-3AD203B41FA5}">
                          <a16:colId xmlns:a16="http://schemas.microsoft.com/office/drawing/2014/main" val="1760629413"/>
                        </a:ext>
                      </a:extLst>
                    </a:gridCol>
                    <a:gridCol w="927920">
                      <a:extLst>
                        <a:ext uri="{9D8B030D-6E8A-4147-A177-3AD203B41FA5}">
                          <a16:colId xmlns:a16="http://schemas.microsoft.com/office/drawing/2014/main" val="1712024286"/>
                        </a:ext>
                      </a:extLst>
                    </a:gridCol>
                    <a:gridCol w="927920">
                      <a:extLst>
                        <a:ext uri="{9D8B030D-6E8A-4147-A177-3AD203B41FA5}">
                          <a16:colId xmlns:a16="http://schemas.microsoft.com/office/drawing/2014/main" val="1778514338"/>
                        </a:ext>
                      </a:extLst>
                    </a:gridCol>
                  </a:tblGrid>
                  <a:tr h="432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8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1100" b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BROWNWASHER</a:t>
                          </a: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tc hMerge="1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endParaRPr dirty="0"/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2622008"/>
                      </a:ext>
                    </a:extLst>
                  </a:tr>
                  <a:tr h="648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1100" b="1" kern="100" dirty="0">
                              <a:solidFill>
                                <a:schemeClr val="tx1"/>
                              </a:solidFill>
                              <a:effectLst/>
                              <a:latin typeface="Montserrat" pitchFamily="2" charset="77"/>
                            </a:rPr>
                            <a:t>Modello (I)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1100" b="0" kern="100" dirty="0">
                              <a:solidFill>
                                <a:schemeClr val="tx1"/>
                              </a:solidFill>
                              <a:effectLst/>
                              <a:latin typeface="Montserrat" pitchFamily="2" charset="77"/>
                            </a:rPr>
                            <a:t>Variabile dipendente</a:t>
                          </a: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6CFCC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T" sz="1100" b="1" kern="100" dirty="0">
                              <a:solidFill>
                                <a:schemeClr val="tx1"/>
                              </a:solidFill>
                              <a:effectLst/>
                              <a:latin typeface="Montserrat" pitchFamily="2" charset="77"/>
                            </a:rPr>
                            <a:t>Modello (II)</a:t>
                          </a:r>
                          <a:br>
                            <a:rPr lang="en-IT" sz="1100" b="1" kern="100" dirty="0">
                              <a:solidFill>
                                <a:schemeClr val="tx1"/>
                              </a:solidFill>
                              <a:effectLst/>
                              <a:latin typeface="Montserrat" pitchFamily="2" charset="77"/>
                            </a:rPr>
                          </a:br>
                          <a:r>
                            <a:rPr lang="en-IT" sz="1100" b="0" kern="100" dirty="0">
                              <a:solidFill>
                                <a:schemeClr val="tx1"/>
                              </a:solidFill>
                              <a:effectLst/>
                              <a:latin typeface="Montserrat" pitchFamily="2" charset="77"/>
                            </a:rPr>
                            <a:t>Variabile dipendente</a:t>
                          </a: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0" kern="100" dirty="0">
                            <a:solidFill>
                              <a:schemeClr val="tx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6CFCC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0" kern="100" dirty="0">
                            <a:solidFill>
                              <a:schemeClr val="tx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6CFCC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0" kern="100" dirty="0">
                            <a:solidFill>
                              <a:schemeClr val="tx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6CF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1347014"/>
                      </a:ext>
                    </a:extLst>
                  </a:tr>
                  <a:tr h="414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T" sz="1000" b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Variabile indipendente</a:t>
                          </a:r>
                          <a:endParaRPr lang="en-IT" sz="10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IT" sz="1000" b="0" i="0" u="none" strike="noStrike" kern="1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𝑫</m:t>
                                </m:r>
                                <m:sSub>
                                  <m:sSubPr>
                                    <m:ctrlPr>
                                      <a:rPr kumimoji="0" lang="en-IT" sz="1000" b="0" i="1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𝒊</m:t>
                                    </m:r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Montserrat" pitchFamily="2" charset="77"/>
                                        <a:ea typeface="+mn-ea"/>
                                        <a:cs typeface="+mn-cs"/>
                                      </a:rPr>
                                      <m:t> </m:t>
                                    </m:r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𝒕</m:t>
                                    </m:r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kumimoji="0" lang="it-IT" sz="1000" b="0" i="1" u="none" strike="noStrike" kern="1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6CFCC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T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  <m:sSub>
                                  <m:sSubPr>
                                    <m:ctrlPr>
                                      <a:rPr lang="en-IT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IT" sz="1000" kern="100">
                                        <a:effectLst/>
                                        <a:latin typeface="Montserrat" pitchFamily="2" charset="77"/>
                                      </a:rPr>
                                      <m:t> 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10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T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  <m:sSub>
                                  <m:sSubPr>
                                    <m:ctrlPr>
                                      <a:rPr lang="en-IT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IT" sz="1000" kern="100">
                                        <a:effectLst/>
                                        <a:latin typeface="Montserrat" pitchFamily="2" charset="77"/>
                                      </a:rPr>
                                      <m:t> 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T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  <m:sSub>
                                  <m:sSubPr>
                                    <m:ctrlPr>
                                      <a:rPr lang="en-IT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IT" sz="1000" kern="100">
                                        <a:effectLst/>
                                        <a:latin typeface="Montserrat" pitchFamily="2" charset="77"/>
                                      </a:rPr>
                                      <m:t> 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it-IT" sz="1000" b="1" i="1" u="none" strike="noStrike" kern="1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𝑮𝑷</m:t>
                                </m:r>
                                <m:sSub>
                                  <m:sSubPr>
                                    <m:ctrlPr>
                                      <a:rPr kumimoji="0" lang="en-IT" sz="1000" b="0" i="1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𝒊</m:t>
                                    </m:r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Montserrat" pitchFamily="2" charset="77"/>
                                        <a:ea typeface="+mn-ea"/>
                                        <a:cs typeface="+mn-cs"/>
                                      </a:rPr>
                                      <m:t> </m:t>
                                    </m:r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𝒕</m:t>
                                    </m:r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kumimoji="0" lang="it-IT" sz="1000" b="0" i="1" u="none" strike="noStrike" kern="1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000" b="1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𝑮𝑷</m:t>
                                </m:r>
                                <m:sSub>
                                  <m:sSubPr>
                                    <m:ctrlPr>
                                      <a:rPr lang="en-IT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IT" sz="1000" kern="100">
                                        <a:effectLst/>
                                        <a:latin typeface="Montserrat" pitchFamily="2" charset="77"/>
                                      </a:rPr>
                                      <m:t> 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000" b="1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𝑮𝑷</m:t>
                                </m:r>
                                <m:sSub>
                                  <m:sSubPr>
                                    <m:ctrlP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IT" sz="1000" b="1" kern="100">
                                        <a:effectLst/>
                                        <a:latin typeface="Montserrat" pitchFamily="2" charset="77"/>
                                      </a:rPr>
                                      <m:t> 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𝐭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b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000" b="1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𝑮𝑷</m:t>
                                </m:r>
                                <m:sSub>
                                  <m:sSubPr>
                                    <m:ctrlPr>
                                      <a:rPr lang="en-IT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IT" sz="1000" kern="100">
                                        <a:effectLst/>
                                        <a:latin typeface="Montserrat" pitchFamily="2" charset="77"/>
                                      </a:rPr>
                                      <m:t> 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10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7451806"/>
                      </a:ext>
                    </a:extLst>
                  </a:tr>
                  <a:tr h="4284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IT" sz="1050" b="0" i="0" u="none" strike="noStrike" kern="1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𝐃</m:t>
                                </m:r>
                                <m:sSub>
                                  <m:sSubPr>
                                    <m:ctrlPr>
                                      <a:rPr kumimoji="0" lang="en-IT" sz="1050" b="0" i="1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IT" sz="105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𝐈</m:t>
                                    </m:r>
                                  </m:e>
                                  <m:sub>
                                    <m:r>
                                      <a:rPr kumimoji="0" lang="en-IT" sz="105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𝐢</m:t>
                                    </m:r>
                                    <m:r>
                                      <a:rPr kumimoji="0" lang="en-IT" sz="105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 </m:t>
                                    </m:r>
                                    <m:r>
                                      <a:rPr kumimoji="0" lang="en-IT" sz="105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𝟐𝟎𝟏𝟓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6C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0.723***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(0.135)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0.511***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(0.166)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0.443***</a:t>
                          </a:r>
                          <a:r>
                            <a:rPr lang="en-IT" sz="800" b="1" kern="100" dirty="0">
                              <a:effectLst/>
                              <a:latin typeface="Montserrat" pitchFamily="2" charset="77"/>
                            </a:rPr>
                            <a:t> 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(0.175)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0.501***</a:t>
                          </a: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 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(0.219)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0" kern="100" dirty="0">
                              <a:effectLst/>
                              <a:latin typeface="Montserrat" pitchFamily="2" charset="77"/>
                              <a:ea typeface="Times New Roman" panose="02020603050405020304" pitchFamily="18" charset="0"/>
                            </a:rPr>
                            <a:t>-0.101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  <a:ea typeface="Times New Roman" panose="02020603050405020304" pitchFamily="18" charset="0"/>
                            </a:rPr>
                            <a:t>(0.153)</a:t>
                          </a: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0" kern="100" dirty="0">
                              <a:effectLst/>
                              <a:latin typeface="Montserrat" pitchFamily="2" charset="77"/>
                            </a:rPr>
                            <a:t>-0.159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(0.134)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0" kern="100" dirty="0">
                              <a:effectLst/>
                              <a:latin typeface="Montserrat" pitchFamily="2" charset="77"/>
                            </a:rPr>
                            <a:t>-0.151</a:t>
                          </a:r>
                          <a:endParaRPr lang="en-IT" sz="800" b="0" kern="100" dirty="0">
                            <a:effectLst/>
                            <a:latin typeface="Montserrat" pitchFamily="2" charset="77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(0.120)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0" kern="100" dirty="0">
                              <a:effectLst/>
                              <a:latin typeface="Montserrat" pitchFamily="2" charset="77"/>
                            </a:rPr>
                            <a:t>-0.230</a:t>
                          </a:r>
                          <a:endParaRPr lang="en-IT" sz="800" b="0" kern="100" dirty="0">
                            <a:effectLst/>
                            <a:latin typeface="Montserrat" pitchFamily="2" charset="77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(0.131)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7818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7B92C090-98EB-1505-1471-2ACDCF2AD33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789099" y="4010059"/>
              <a:ext cx="8807100" cy="1954701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383740">
                      <a:extLst>
                        <a:ext uri="{9D8B030D-6E8A-4147-A177-3AD203B41FA5}">
                          <a16:colId xmlns:a16="http://schemas.microsoft.com/office/drawing/2014/main" val="240280279"/>
                        </a:ext>
                      </a:extLst>
                    </a:gridCol>
                    <a:gridCol w="927920">
                      <a:extLst>
                        <a:ext uri="{9D8B030D-6E8A-4147-A177-3AD203B41FA5}">
                          <a16:colId xmlns:a16="http://schemas.microsoft.com/office/drawing/2014/main" val="3287927618"/>
                        </a:ext>
                      </a:extLst>
                    </a:gridCol>
                    <a:gridCol w="927920">
                      <a:extLst>
                        <a:ext uri="{9D8B030D-6E8A-4147-A177-3AD203B41FA5}">
                          <a16:colId xmlns:a16="http://schemas.microsoft.com/office/drawing/2014/main" val="163700865"/>
                        </a:ext>
                      </a:extLst>
                    </a:gridCol>
                    <a:gridCol w="927920">
                      <a:extLst>
                        <a:ext uri="{9D8B030D-6E8A-4147-A177-3AD203B41FA5}">
                          <a16:colId xmlns:a16="http://schemas.microsoft.com/office/drawing/2014/main" val="1472129223"/>
                        </a:ext>
                      </a:extLst>
                    </a:gridCol>
                    <a:gridCol w="927920">
                      <a:extLst>
                        <a:ext uri="{9D8B030D-6E8A-4147-A177-3AD203B41FA5}">
                          <a16:colId xmlns:a16="http://schemas.microsoft.com/office/drawing/2014/main" val="2790346349"/>
                        </a:ext>
                      </a:extLst>
                    </a:gridCol>
                    <a:gridCol w="927920">
                      <a:extLst>
                        <a:ext uri="{9D8B030D-6E8A-4147-A177-3AD203B41FA5}">
                          <a16:colId xmlns:a16="http://schemas.microsoft.com/office/drawing/2014/main" val="914473306"/>
                        </a:ext>
                      </a:extLst>
                    </a:gridCol>
                    <a:gridCol w="927920">
                      <a:extLst>
                        <a:ext uri="{9D8B030D-6E8A-4147-A177-3AD203B41FA5}">
                          <a16:colId xmlns:a16="http://schemas.microsoft.com/office/drawing/2014/main" val="1760629413"/>
                        </a:ext>
                      </a:extLst>
                    </a:gridCol>
                    <a:gridCol w="927920">
                      <a:extLst>
                        <a:ext uri="{9D8B030D-6E8A-4147-A177-3AD203B41FA5}">
                          <a16:colId xmlns:a16="http://schemas.microsoft.com/office/drawing/2014/main" val="1712024286"/>
                        </a:ext>
                      </a:extLst>
                    </a:gridCol>
                    <a:gridCol w="927920">
                      <a:extLst>
                        <a:ext uri="{9D8B030D-6E8A-4147-A177-3AD203B41FA5}">
                          <a16:colId xmlns:a16="http://schemas.microsoft.com/office/drawing/2014/main" val="1778514338"/>
                        </a:ext>
                      </a:extLst>
                    </a:gridCol>
                  </a:tblGrid>
                  <a:tr h="432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8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1100" b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BROWNWASHER</a:t>
                          </a: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tc hMerge="1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endParaRPr dirty="0"/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9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2622008"/>
                      </a:ext>
                    </a:extLst>
                  </a:tr>
                  <a:tr h="648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1100" b="1" kern="100" dirty="0">
                              <a:solidFill>
                                <a:schemeClr val="tx1"/>
                              </a:solidFill>
                              <a:effectLst/>
                              <a:latin typeface="Montserrat" pitchFamily="2" charset="77"/>
                            </a:rPr>
                            <a:t>Modello (I)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1100" b="0" kern="100" dirty="0">
                              <a:solidFill>
                                <a:schemeClr val="tx1"/>
                              </a:solidFill>
                              <a:effectLst/>
                              <a:latin typeface="Montserrat" pitchFamily="2" charset="77"/>
                            </a:rPr>
                            <a:t>Variabile dipendente</a:t>
                          </a: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6CFCC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T" sz="1100" b="1" kern="100" dirty="0">
                              <a:solidFill>
                                <a:schemeClr val="tx1"/>
                              </a:solidFill>
                              <a:effectLst/>
                              <a:latin typeface="Montserrat" pitchFamily="2" charset="77"/>
                            </a:rPr>
                            <a:t>Modello (II)</a:t>
                          </a:r>
                          <a:br>
                            <a:rPr lang="en-IT" sz="1100" b="1" kern="100" dirty="0">
                              <a:solidFill>
                                <a:schemeClr val="tx1"/>
                              </a:solidFill>
                              <a:effectLst/>
                              <a:latin typeface="Montserrat" pitchFamily="2" charset="77"/>
                            </a:rPr>
                          </a:br>
                          <a:r>
                            <a:rPr lang="en-IT" sz="1100" b="0" kern="100" dirty="0">
                              <a:solidFill>
                                <a:schemeClr val="tx1"/>
                              </a:solidFill>
                              <a:effectLst/>
                              <a:latin typeface="Montserrat" pitchFamily="2" charset="77"/>
                            </a:rPr>
                            <a:t>Variabile dipendente</a:t>
                          </a: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0" kern="100" dirty="0">
                            <a:solidFill>
                              <a:schemeClr val="tx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6CFCC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0" kern="100" dirty="0">
                            <a:solidFill>
                              <a:schemeClr val="tx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6CFCC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0" kern="100" dirty="0">
                            <a:solidFill>
                              <a:schemeClr val="tx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6CF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1347014"/>
                      </a:ext>
                    </a:extLst>
                  </a:tr>
                  <a:tr h="44630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T" sz="1000" b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Variabile indipendente</a:t>
                          </a:r>
                          <a:endParaRPr lang="en-IT" sz="10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7491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50685" t="-248571" r="-705479" b="-1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247297" t="-248571" r="-595946" b="-1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352055" t="-248571" r="-504110" b="-1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452055" t="-248571" r="-404110" b="-1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552055" t="-248571" r="-304110" b="-1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441" marR="7441" marT="7441" marB="7441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643243" t="-248571" r="-200000" b="-1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441" marR="7441" marT="7441" marB="7441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753425" t="-248571" r="-102740" b="-1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441" marR="7441" marT="7441" marB="7441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853425" t="-248571" r="-2740" b="-10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7451806"/>
                      </a:ext>
                    </a:extLst>
                  </a:tr>
                  <a:tr h="428400"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917" t="-358824" r="-539450" b="-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0.723***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(0.135)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0.511***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(0.166)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0.443***</a:t>
                          </a:r>
                          <a:r>
                            <a:rPr lang="en-IT" sz="800" b="1" kern="100" dirty="0">
                              <a:effectLst/>
                              <a:latin typeface="Montserrat" pitchFamily="2" charset="77"/>
                            </a:rPr>
                            <a:t> 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(0.175)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0.501***</a:t>
                          </a:r>
                          <a:r>
                            <a:rPr lang="en-IT" sz="800" kern="100" dirty="0">
                              <a:effectLst/>
                              <a:latin typeface="Montserrat" pitchFamily="2" charset="77"/>
                            </a:rPr>
                            <a:t> 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(0.219)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0" kern="100" dirty="0">
                              <a:effectLst/>
                              <a:latin typeface="Montserrat" pitchFamily="2" charset="77"/>
                              <a:ea typeface="Times New Roman" panose="02020603050405020304" pitchFamily="18" charset="0"/>
                            </a:rPr>
                            <a:t>-0.101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  <a:ea typeface="Times New Roman" panose="02020603050405020304" pitchFamily="18" charset="0"/>
                            </a:rPr>
                            <a:t>(0.153)</a:t>
                          </a: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0" kern="100" dirty="0">
                              <a:effectLst/>
                              <a:latin typeface="Montserrat" pitchFamily="2" charset="77"/>
                            </a:rPr>
                            <a:t>-0.159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(0.134)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0" kern="100" dirty="0">
                              <a:effectLst/>
                              <a:latin typeface="Montserrat" pitchFamily="2" charset="77"/>
                            </a:rPr>
                            <a:t>-0.151</a:t>
                          </a:r>
                          <a:endParaRPr lang="en-IT" sz="800" b="0" kern="100" dirty="0">
                            <a:effectLst/>
                            <a:latin typeface="Montserrat" pitchFamily="2" charset="77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(0.120)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0" kern="100" dirty="0">
                              <a:effectLst/>
                              <a:latin typeface="Montserrat" pitchFamily="2" charset="77"/>
                            </a:rPr>
                            <a:t>-0.230</a:t>
                          </a:r>
                          <a:endParaRPr lang="en-IT" sz="800" b="0" kern="100" dirty="0">
                            <a:effectLst/>
                            <a:latin typeface="Montserrat" pitchFamily="2" charset="77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(0.131)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441" marR="7441" marT="7441" marB="7441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78187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A679EB3D-1675-00BB-946E-A249653B56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9284547"/>
                  </p:ext>
                </p:extLst>
              </p:nvPr>
            </p:nvGraphicFramePr>
            <p:xfrm>
              <a:off x="2789101" y="1567211"/>
              <a:ext cx="8807104" cy="192240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342800">
                      <a:extLst>
                        <a:ext uri="{9D8B030D-6E8A-4147-A177-3AD203B41FA5}">
                          <a16:colId xmlns:a16="http://schemas.microsoft.com/office/drawing/2014/main" val="3438314473"/>
                        </a:ext>
                      </a:extLst>
                    </a:gridCol>
                    <a:gridCol w="933038">
                      <a:extLst>
                        <a:ext uri="{9D8B030D-6E8A-4147-A177-3AD203B41FA5}">
                          <a16:colId xmlns:a16="http://schemas.microsoft.com/office/drawing/2014/main" val="329320303"/>
                        </a:ext>
                      </a:extLst>
                    </a:gridCol>
                    <a:gridCol w="933038">
                      <a:extLst>
                        <a:ext uri="{9D8B030D-6E8A-4147-A177-3AD203B41FA5}">
                          <a16:colId xmlns:a16="http://schemas.microsoft.com/office/drawing/2014/main" val="1230660759"/>
                        </a:ext>
                      </a:extLst>
                    </a:gridCol>
                    <a:gridCol w="933038">
                      <a:extLst>
                        <a:ext uri="{9D8B030D-6E8A-4147-A177-3AD203B41FA5}">
                          <a16:colId xmlns:a16="http://schemas.microsoft.com/office/drawing/2014/main" val="2318745744"/>
                        </a:ext>
                      </a:extLst>
                    </a:gridCol>
                    <a:gridCol w="933038">
                      <a:extLst>
                        <a:ext uri="{9D8B030D-6E8A-4147-A177-3AD203B41FA5}">
                          <a16:colId xmlns:a16="http://schemas.microsoft.com/office/drawing/2014/main" val="796140487"/>
                        </a:ext>
                      </a:extLst>
                    </a:gridCol>
                    <a:gridCol w="933038">
                      <a:extLst>
                        <a:ext uri="{9D8B030D-6E8A-4147-A177-3AD203B41FA5}">
                          <a16:colId xmlns:a16="http://schemas.microsoft.com/office/drawing/2014/main" val="1703025294"/>
                        </a:ext>
                      </a:extLst>
                    </a:gridCol>
                    <a:gridCol w="933038">
                      <a:extLst>
                        <a:ext uri="{9D8B030D-6E8A-4147-A177-3AD203B41FA5}">
                          <a16:colId xmlns:a16="http://schemas.microsoft.com/office/drawing/2014/main" val="4134542624"/>
                        </a:ext>
                      </a:extLst>
                    </a:gridCol>
                    <a:gridCol w="933038">
                      <a:extLst>
                        <a:ext uri="{9D8B030D-6E8A-4147-A177-3AD203B41FA5}">
                          <a16:colId xmlns:a16="http://schemas.microsoft.com/office/drawing/2014/main" val="527727368"/>
                        </a:ext>
                      </a:extLst>
                    </a:gridCol>
                    <a:gridCol w="933038">
                      <a:extLst>
                        <a:ext uri="{9D8B030D-6E8A-4147-A177-3AD203B41FA5}">
                          <a16:colId xmlns:a16="http://schemas.microsoft.com/office/drawing/2014/main" val="1670216597"/>
                        </a:ext>
                      </a:extLst>
                    </a:gridCol>
                  </a:tblGrid>
                  <a:tr h="43200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11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11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8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1100" b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GREENWASHER  </a:t>
                          </a: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/>
                        </a:solidFill>
                      </a:tcPr>
                    </a:tc>
                    <a:tc hMerge="1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endParaRPr dirty="0"/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8943070"/>
                      </a:ext>
                    </a:extLst>
                  </a:tr>
                  <a:tr h="64800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buNone/>
                          </a:pPr>
                          <a:endParaRPr lang="en-IT" sz="11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1100" b="1" kern="100" dirty="0">
                              <a:solidFill>
                                <a:schemeClr val="tx1"/>
                              </a:solidFill>
                              <a:effectLst/>
                              <a:latin typeface="Montserrat" pitchFamily="2" charset="77"/>
                            </a:rPr>
                            <a:t>Modello (I)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1100" b="0" kern="100" dirty="0">
                              <a:solidFill>
                                <a:schemeClr val="tx1"/>
                              </a:solidFill>
                              <a:effectLst/>
                              <a:latin typeface="Montserrat" pitchFamily="2" charset="77"/>
                            </a:rPr>
                            <a:t>Variabile dipendente</a:t>
                          </a: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CDED6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T" sz="1100" b="1" kern="100" dirty="0">
                              <a:solidFill>
                                <a:schemeClr val="tx1"/>
                              </a:solidFill>
                              <a:effectLst/>
                              <a:latin typeface="Montserrat" pitchFamily="2" charset="77"/>
                            </a:rPr>
                            <a:t>Modello (II)</a:t>
                          </a:r>
                          <a:br>
                            <a:rPr lang="en-IT" sz="1100" b="1" kern="100" dirty="0">
                              <a:solidFill>
                                <a:schemeClr val="tx1"/>
                              </a:solidFill>
                              <a:effectLst/>
                              <a:latin typeface="Montserrat" pitchFamily="2" charset="77"/>
                            </a:rPr>
                          </a:br>
                          <a:r>
                            <a:rPr lang="en-IT" sz="1100" b="0" kern="100" dirty="0">
                              <a:solidFill>
                                <a:schemeClr val="tx1"/>
                              </a:solidFill>
                              <a:effectLst/>
                              <a:latin typeface="Montserrat" pitchFamily="2" charset="77"/>
                            </a:rPr>
                            <a:t>Variabile dipendente</a:t>
                          </a: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0" kern="100" dirty="0">
                            <a:solidFill>
                              <a:schemeClr val="tx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CDED6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0" kern="100" dirty="0">
                            <a:solidFill>
                              <a:schemeClr val="tx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CDED6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0" kern="100" dirty="0">
                            <a:solidFill>
                              <a:schemeClr val="tx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CDE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9293067"/>
                      </a:ext>
                    </a:extLst>
                  </a:tr>
                  <a:tr h="41400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kern="100" dirty="0">
                              <a:effectLst/>
                              <a:latin typeface="Montserrat" pitchFamily="2" charset="77"/>
                            </a:rPr>
                            <a:t>Variabile indipendente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IT" sz="1000" b="0" i="0" u="none" strike="noStrike" kern="1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𝑫</m:t>
                                </m:r>
                                <m:sSub>
                                  <m:sSubPr>
                                    <m:ctrlPr>
                                      <a:rPr kumimoji="0" lang="en-IT" sz="1000" b="0" i="1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𝒊</m:t>
                                    </m:r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Montserrat" pitchFamily="2" charset="77"/>
                                        <a:ea typeface="+mn-ea"/>
                                        <a:cs typeface="+mn-cs"/>
                                      </a:rPr>
                                      <m:t> </m:t>
                                    </m:r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𝒕</m:t>
                                    </m:r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kumimoji="0" lang="it-IT" sz="1000" b="0" i="1" u="none" strike="noStrike" kern="1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IT" sz="1000" b="0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ontserrat" pitchFamily="2" charset="77"/>
                            <a:ea typeface="Times New Roman" panose="02020603050405020304" pitchFamily="18" charset="0"/>
                            <a:cs typeface="+mn-cs"/>
                          </a:endParaRPr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CDED6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T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  <m:sSub>
                                  <m:sSubPr>
                                    <m:ctrlPr>
                                      <a:rPr lang="en-IT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IT" sz="1000" kern="100">
                                        <a:effectLst/>
                                        <a:latin typeface="Montserrat" pitchFamily="2" charset="77"/>
                                      </a:rPr>
                                      <m:t> 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10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T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  <m:sSub>
                                  <m:sSubPr>
                                    <m:ctrlPr>
                                      <a:rPr lang="en-IT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IT" sz="1000" kern="100">
                                        <a:effectLst/>
                                        <a:latin typeface="Montserrat" pitchFamily="2" charset="77"/>
                                      </a:rPr>
                                      <m:t> 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T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  <m:sSub>
                                  <m:sSubPr>
                                    <m:ctrlPr>
                                      <a:rPr lang="en-IT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IT" sz="1000" kern="100">
                                        <a:effectLst/>
                                        <a:latin typeface="Montserrat" pitchFamily="2" charset="77"/>
                                      </a:rPr>
                                      <m:t> 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it-IT" sz="1000" b="1" i="1" u="none" strike="noStrike" kern="1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𝑮𝑷</m:t>
                                </m:r>
                                <m:sSub>
                                  <m:sSubPr>
                                    <m:ctrlPr>
                                      <a:rPr kumimoji="0" lang="en-IT" sz="1000" b="0" i="1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𝒊</m:t>
                                    </m:r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Montserrat" pitchFamily="2" charset="77"/>
                                        <a:ea typeface="+mn-ea"/>
                                        <a:cs typeface="+mn-cs"/>
                                      </a:rPr>
                                      <m:t> </m:t>
                                    </m:r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𝒕</m:t>
                                    </m:r>
                                    <m:r>
                                      <a:rPr kumimoji="0" lang="en-IT" sz="10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kumimoji="0" lang="it-IT" sz="1000" b="0" i="1" u="none" strike="noStrike" kern="1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000" b="1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𝑮𝑷</m:t>
                                </m:r>
                                <m:sSub>
                                  <m:sSubPr>
                                    <m:ctrlP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IT" sz="1000" b="1" kern="100">
                                        <a:effectLst/>
                                        <a:latin typeface="Montserrat" pitchFamily="2" charset="77"/>
                                      </a:rPr>
                                      <m:t> </m:t>
                                    </m:r>
                                    <m:r>
                                      <a:rPr lang="en-IT" sz="1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𝐭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1000" b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1000" b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000" b="1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𝑮𝑷</m:t>
                                </m:r>
                                <m:sSub>
                                  <m:sSubPr>
                                    <m:ctrlPr>
                                      <a:rPr lang="en-IT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IT" sz="1000" kern="100">
                                        <a:effectLst/>
                                        <a:latin typeface="Montserrat" pitchFamily="2" charset="77"/>
                                      </a:rPr>
                                      <m:t> 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900" b="1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𝑮𝑷</m:t>
                                </m:r>
                                <m:sSub>
                                  <m:sSubPr>
                                    <m:ctrlPr>
                                      <a:rPr lang="en-IT" sz="9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9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IT" sz="9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IT" sz="9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IT" sz="900" kern="100">
                                        <a:effectLst/>
                                        <a:latin typeface="Montserrat" pitchFamily="2" charset="77"/>
                                      </a:rPr>
                                      <m:t> </m:t>
                                    </m:r>
                                    <m:r>
                                      <a:rPr lang="en-IT" sz="9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IT" sz="9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T" sz="9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9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096107"/>
                      </a:ext>
                    </a:extLst>
                  </a:tr>
                  <a:tr h="42840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T" sz="1050" i="0" kern="10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𝐃</m:t>
                                </m:r>
                                <m:sSub>
                                  <m:sSubPr>
                                    <m:ctrlPr>
                                      <a:rPr lang="en-IT" sz="1050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T" sz="1050" i="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𝐈</m:t>
                                    </m:r>
                                  </m:e>
                                  <m:sub>
                                    <m:r>
                                      <a:rPr lang="en-IT" sz="1050" i="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IT" sz="1050" i="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IT" sz="1050" i="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𝟐𝟎𝟏𝟓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T" sz="1000" i="0" kern="100" dirty="0">
                            <a:solidFill>
                              <a:srgbClr val="FFFF00"/>
                            </a:solidFill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0.962***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(0.110)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0.735***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(0.134)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0.501*** 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(0.139)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0.404***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(0.152)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-0.916***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(0.134)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-0.705***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(0.140)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-0.491*** 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(0.138)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-0.348**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(0.153)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8414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A679EB3D-1675-00BB-946E-A249653B56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9284547"/>
                  </p:ext>
                </p:extLst>
              </p:nvPr>
            </p:nvGraphicFramePr>
            <p:xfrm>
              <a:off x="2789101" y="1567211"/>
              <a:ext cx="8807104" cy="192240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342800">
                      <a:extLst>
                        <a:ext uri="{9D8B030D-6E8A-4147-A177-3AD203B41FA5}">
                          <a16:colId xmlns:a16="http://schemas.microsoft.com/office/drawing/2014/main" val="3438314473"/>
                        </a:ext>
                      </a:extLst>
                    </a:gridCol>
                    <a:gridCol w="933038">
                      <a:extLst>
                        <a:ext uri="{9D8B030D-6E8A-4147-A177-3AD203B41FA5}">
                          <a16:colId xmlns:a16="http://schemas.microsoft.com/office/drawing/2014/main" val="329320303"/>
                        </a:ext>
                      </a:extLst>
                    </a:gridCol>
                    <a:gridCol w="933038">
                      <a:extLst>
                        <a:ext uri="{9D8B030D-6E8A-4147-A177-3AD203B41FA5}">
                          <a16:colId xmlns:a16="http://schemas.microsoft.com/office/drawing/2014/main" val="1230660759"/>
                        </a:ext>
                      </a:extLst>
                    </a:gridCol>
                    <a:gridCol w="933038">
                      <a:extLst>
                        <a:ext uri="{9D8B030D-6E8A-4147-A177-3AD203B41FA5}">
                          <a16:colId xmlns:a16="http://schemas.microsoft.com/office/drawing/2014/main" val="2318745744"/>
                        </a:ext>
                      </a:extLst>
                    </a:gridCol>
                    <a:gridCol w="933038">
                      <a:extLst>
                        <a:ext uri="{9D8B030D-6E8A-4147-A177-3AD203B41FA5}">
                          <a16:colId xmlns:a16="http://schemas.microsoft.com/office/drawing/2014/main" val="796140487"/>
                        </a:ext>
                      </a:extLst>
                    </a:gridCol>
                    <a:gridCol w="933038">
                      <a:extLst>
                        <a:ext uri="{9D8B030D-6E8A-4147-A177-3AD203B41FA5}">
                          <a16:colId xmlns:a16="http://schemas.microsoft.com/office/drawing/2014/main" val="1703025294"/>
                        </a:ext>
                      </a:extLst>
                    </a:gridCol>
                    <a:gridCol w="933038">
                      <a:extLst>
                        <a:ext uri="{9D8B030D-6E8A-4147-A177-3AD203B41FA5}">
                          <a16:colId xmlns:a16="http://schemas.microsoft.com/office/drawing/2014/main" val="4134542624"/>
                        </a:ext>
                      </a:extLst>
                    </a:gridCol>
                    <a:gridCol w="933038">
                      <a:extLst>
                        <a:ext uri="{9D8B030D-6E8A-4147-A177-3AD203B41FA5}">
                          <a16:colId xmlns:a16="http://schemas.microsoft.com/office/drawing/2014/main" val="527727368"/>
                        </a:ext>
                      </a:extLst>
                    </a:gridCol>
                    <a:gridCol w="933038">
                      <a:extLst>
                        <a:ext uri="{9D8B030D-6E8A-4147-A177-3AD203B41FA5}">
                          <a16:colId xmlns:a16="http://schemas.microsoft.com/office/drawing/2014/main" val="1670216597"/>
                        </a:ext>
                      </a:extLst>
                    </a:gridCol>
                  </a:tblGrid>
                  <a:tr h="43200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1100" kern="100" dirty="0">
                              <a:effectLst/>
                              <a:latin typeface="Montserrat" pitchFamily="2" charset="77"/>
                            </a:rPr>
                            <a:t> </a:t>
                          </a:r>
                          <a:endParaRPr lang="en-IT" sz="11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8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1100" b="1" kern="100" dirty="0">
                              <a:solidFill>
                                <a:schemeClr val="bg1"/>
                              </a:solidFill>
                              <a:effectLst/>
                              <a:latin typeface="Montserrat" pitchFamily="2" charset="77"/>
                            </a:rPr>
                            <a:t>GREENWASHER  </a:t>
                          </a: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/>
                        </a:solidFill>
                      </a:tcPr>
                    </a:tc>
                    <a:tc hMerge="1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endParaRPr dirty="0"/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1" kern="100" dirty="0">
                            <a:solidFill>
                              <a:schemeClr val="bg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8943070"/>
                      </a:ext>
                    </a:extLst>
                  </a:tr>
                  <a:tr h="64800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buNone/>
                          </a:pPr>
                          <a:endParaRPr lang="en-IT" sz="11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1100" b="1" kern="100" dirty="0">
                              <a:solidFill>
                                <a:schemeClr val="tx1"/>
                              </a:solidFill>
                              <a:effectLst/>
                              <a:latin typeface="Montserrat" pitchFamily="2" charset="77"/>
                            </a:rPr>
                            <a:t>Modello (I)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1100" b="0" kern="100" dirty="0">
                              <a:solidFill>
                                <a:schemeClr val="tx1"/>
                              </a:solidFill>
                              <a:effectLst/>
                              <a:latin typeface="Montserrat" pitchFamily="2" charset="77"/>
                            </a:rPr>
                            <a:t>Variabile dipendente</a:t>
                          </a: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CDED6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T" sz="1100" b="1" kern="100" dirty="0">
                              <a:solidFill>
                                <a:schemeClr val="tx1"/>
                              </a:solidFill>
                              <a:effectLst/>
                              <a:latin typeface="Montserrat" pitchFamily="2" charset="77"/>
                            </a:rPr>
                            <a:t>Modello (II)</a:t>
                          </a:r>
                          <a:br>
                            <a:rPr lang="en-IT" sz="1100" b="1" kern="100" dirty="0">
                              <a:solidFill>
                                <a:schemeClr val="tx1"/>
                              </a:solidFill>
                              <a:effectLst/>
                              <a:latin typeface="Montserrat" pitchFamily="2" charset="77"/>
                            </a:rPr>
                          </a:br>
                          <a:r>
                            <a:rPr lang="en-IT" sz="1100" b="0" kern="100" dirty="0">
                              <a:solidFill>
                                <a:schemeClr val="tx1"/>
                              </a:solidFill>
                              <a:effectLst/>
                              <a:latin typeface="Montserrat" pitchFamily="2" charset="77"/>
                            </a:rPr>
                            <a:t>Variabile dipendente</a:t>
                          </a: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0" kern="100" dirty="0">
                            <a:solidFill>
                              <a:schemeClr val="tx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CDED6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0" kern="100" dirty="0">
                            <a:solidFill>
                              <a:schemeClr val="tx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CDED6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endParaRPr lang="en-IT" sz="1100" b="0" kern="100" dirty="0">
                            <a:solidFill>
                              <a:schemeClr val="tx1"/>
                            </a:solidFill>
                            <a:effectLst/>
                            <a:latin typeface="Montserrat" pitchFamily="2" charset="77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CDE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9293067"/>
                      </a:ext>
                    </a:extLst>
                  </a:tr>
                  <a:tr h="41400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kern="100" dirty="0">
                              <a:effectLst/>
                              <a:latin typeface="Montserrat" pitchFamily="2" charset="77"/>
                            </a:rPr>
                            <a:t>Variabile indipendente</a:t>
                          </a:r>
                          <a:endParaRPr lang="en-IT" sz="900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D9A7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44595" t="-263636" r="-698649" b="-1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247945" t="-263636" r="-608219" b="-1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343243" t="-263636" r="-500000" b="-1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449315" t="-263636" r="-406849" b="-1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541892" t="-263636" r="-301351" b="-1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641892" t="-263636" r="-201351" b="-1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752055" t="-263636" r="-104110" b="-1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840541" t="-263636" r="-2703" b="-1151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096107"/>
                      </a:ext>
                    </a:extLst>
                  </a:tr>
                  <a:tr h="428400"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 marL="7502" marR="7502" marT="7502" marB="7502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943" t="-352941" r="-557547" b="-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0.962***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(0.110)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0.735***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(0.134)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0.501*** 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(0.139)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0.404***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(0.152)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-0.916***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(0.134)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-0.705***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(0.140)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-0.491*** 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(0.138)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b="1" kern="100" dirty="0">
                              <a:effectLst/>
                              <a:latin typeface="Montserrat" pitchFamily="2" charset="77"/>
                            </a:rPr>
                            <a:t>-0.348**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buNone/>
                          </a:pPr>
                          <a:r>
                            <a:rPr lang="en-IT" sz="900" i="1" kern="100" dirty="0">
                              <a:effectLst/>
                              <a:latin typeface="Montserrat" pitchFamily="2" charset="77"/>
                            </a:rPr>
                            <a:t>(0.153)</a:t>
                          </a:r>
                          <a:endParaRPr lang="en-IT" sz="900" i="1" kern="100" dirty="0">
                            <a:effectLst/>
                            <a:latin typeface="Montserrat" pitchFamily="2" charset="77"/>
                            <a:ea typeface="Times New Roman" panose="02020603050405020304" pitchFamily="18" charset="0"/>
                          </a:endParaRPr>
                        </a:p>
                      </a:txBody>
                      <a:tcPr marL="7502" marR="7502" marT="7502" marB="7502"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8414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BEDC3D7-9B9A-BFAB-F5FF-8B642F99B57C}"/>
              </a:ext>
            </a:extLst>
          </p:cNvPr>
          <p:cNvSpPr txBox="1"/>
          <p:nvPr/>
        </p:nvSpPr>
        <p:spPr>
          <a:xfrm>
            <a:off x="9165601" y="6369515"/>
            <a:ext cx="25842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T" sz="800" i="1" dirty="0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†</a:t>
            </a:r>
            <a:r>
              <a:rPr lang="en-IT" sz="1000" i="1" dirty="0">
                <a:solidFill>
                  <a:srgbClr val="0E2841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 </a:t>
            </a:r>
            <a:r>
              <a:rPr lang="it-IT" sz="900" i="1" dirty="0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 </a:t>
            </a:r>
            <a:r>
              <a:rPr lang="it-IT" sz="900" i="1" dirty="0" err="1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p</a:t>
            </a:r>
            <a:r>
              <a:rPr lang="it-IT" sz="900" i="1" dirty="0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 &lt; 0.1, * </a:t>
            </a:r>
            <a:r>
              <a:rPr lang="it-IT" sz="900" i="1" dirty="0" err="1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p</a:t>
            </a:r>
            <a:r>
              <a:rPr lang="it-IT" sz="900" i="1" dirty="0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 &lt;  0.05, ** </a:t>
            </a:r>
            <a:r>
              <a:rPr lang="it-IT" sz="900" i="1" dirty="0" err="1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p</a:t>
            </a:r>
            <a:r>
              <a:rPr lang="it-IT" sz="900" i="1" dirty="0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 &lt; 0.01, *** </a:t>
            </a:r>
            <a:r>
              <a:rPr lang="it-IT" sz="900" i="1" dirty="0" err="1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p</a:t>
            </a:r>
            <a:r>
              <a:rPr lang="it-IT" sz="900" i="1" dirty="0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 &lt; 0.001</a:t>
            </a:r>
            <a:endParaRPr lang="en-IT" sz="1400" dirty="0">
              <a:effectLst/>
              <a:latin typeface="Montserrat" pitchFamily="2" charset="77"/>
              <a:ea typeface="Times New Roman" panose="02020603050405020304" pitchFamily="18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F93BE63-C6B7-F008-4667-F261FB7E5454}"/>
              </a:ext>
            </a:extLst>
          </p:cNvPr>
          <p:cNvSpPr/>
          <p:nvPr/>
        </p:nvSpPr>
        <p:spPr>
          <a:xfrm>
            <a:off x="4139382" y="3108096"/>
            <a:ext cx="891631" cy="38151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AF36857-B6DE-E280-38F8-EF4B9409997C}"/>
              </a:ext>
            </a:extLst>
          </p:cNvPr>
          <p:cNvSpPr/>
          <p:nvPr/>
        </p:nvSpPr>
        <p:spPr>
          <a:xfrm>
            <a:off x="4181422" y="5579746"/>
            <a:ext cx="891631" cy="38151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88BA5F1-97E8-A23D-CC33-862EEDB964B6}"/>
              </a:ext>
            </a:extLst>
          </p:cNvPr>
          <p:cNvSpPr/>
          <p:nvPr/>
        </p:nvSpPr>
        <p:spPr>
          <a:xfrm>
            <a:off x="7867793" y="3108095"/>
            <a:ext cx="891631" cy="38151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694A6D-21BD-8B6F-F362-43873804D45C}"/>
              </a:ext>
            </a:extLst>
          </p:cNvPr>
          <p:cNvSpPr txBox="1"/>
          <p:nvPr/>
        </p:nvSpPr>
        <p:spPr>
          <a:xfrm>
            <a:off x="1330612" y="6142507"/>
            <a:ext cx="5298787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b="1" dirty="0">
                <a:solidFill>
                  <a:srgbClr val="000000"/>
                </a:solidFill>
                <a:latin typeface="Montserrat" pitchFamily="2" charset="77"/>
                <a:ea typeface="Times New Roman" panose="02020603050405020304" pitchFamily="18" charset="0"/>
              </a:rPr>
              <a:t>Note</a:t>
            </a:r>
            <a:r>
              <a:rPr lang="it-IT" sz="1000" dirty="0">
                <a:solidFill>
                  <a:srgbClr val="000000"/>
                </a:solidFill>
                <a:latin typeface="Montserrat" pitchFamily="2" charset="77"/>
                <a:ea typeface="Times New Roman" panose="02020603050405020304" pitchFamily="18" charset="0"/>
              </a:rPr>
              <a:t>:</a:t>
            </a:r>
          </a:p>
          <a:p>
            <a:endParaRPr lang="it-IT" sz="300" dirty="0">
              <a:solidFill>
                <a:srgbClr val="000000"/>
              </a:solidFill>
              <a:latin typeface="Montserrat" pitchFamily="2" charset="77"/>
              <a:ea typeface="Times New Roman" panose="02020603050405020304" pitchFamily="18" charset="0"/>
            </a:endParaRPr>
          </a:p>
          <a:p>
            <a:pPr marL="171450" indent="-171450">
              <a:buFont typeface="Wingdings" pitchFamily="2" charset="2"/>
              <a:buChar char="Ø"/>
            </a:pPr>
            <a:r>
              <a:rPr lang="en-GB" sz="1000" dirty="0" err="1">
                <a:latin typeface="Montserrat" pitchFamily="2" charset="77"/>
              </a:rPr>
              <a:t>Regressioni</a:t>
            </a:r>
            <a:r>
              <a:rPr lang="en-GB" sz="1000" dirty="0">
                <a:latin typeface="Montserrat" pitchFamily="2" charset="77"/>
              </a:rPr>
              <a:t> OLS.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GB" sz="1000" dirty="0" err="1">
                <a:latin typeface="Montserrat" pitchFamily="2" charset="77"/>
              </a:rPr>
              <a:t>Errori</a:t>
            </a:r>
            <a:r>
              <a:rPr lang="en-GB" sz="1000" dirty="0">
                <a:latin typeface="Montserrat" pitchFamily="2" charset="77"/>
              </a:rPr>
              <a:t> standard </a:t>
            </a:r>
            <a:r>
              <a:rPr lang="en-GB" sz="1000" dirty="0" err="1">
                <a:latin typeface="Montserrat" pitchFamily="2" charset="77"/>
              </a:rPr>
              <a:t>robusti</a:t>
            </a:r>
            <a:r>
              <a:rPr lang="en-GB" sz="1000" dirty="0">
                <a:latin typeface="Montserrat" pitchFamily="2" charset="77"/>
              </a:rPr>
              <a:t> (HC1) </a:t>
            </a:r>
            <a:r>
              <a:rPr lang="en-GB" sz="1000" dirty="0" err="1">
                <a:latin typeface="Montserrat" pitchFamily="2" charset="77"/>
              </a:rPr>
              <a:t>riportati</a:t>
            </a:r>
            <a:r>
              <a:rPr lang="en-GB" sz="1000" dirty="0">
                <a:latin typeface="Montserrat" pitchFamily="2" charset="77"/>
              </a:rPr>
              <a:t> </a:t>
            </a:r>
            <a:r>
              <a:rPr lang="en-GB" sz="1000" dirty="0" err="1">
                <a:latin typeface="Montserrat" pitchFamily="2" charset="77"/>
              </a:rPr>
              <a:t>tra</a:t>
            </a:r>
            <a:r>
              <a:rPr lang="en-GB" sz="1000" dirty="0">
                <a:latin typeface="Montserrat" pitchFamily="2" charset="77"/>
              </a:rPr>
              <a:t> </a:t>
            </a:r>
            <a:r>
              <a:rPr lang="en-GB" sz="1000" dirty="0" err="1">
                <a:latin typeface="Montserrat" pitchFamily="2" charset="77"/>
              </a:rPr>
              <a:t>parentesi</a:t>
            </a:r>
            <a:r>
              <a:rPr lang="en-GB" sz="1000" dirty="0">
                <a:latin typeface="Montserrat" pitchFamily="2" charset="77"/>
              </a:rPr>
              <a:t>. </a:t>
            </a:r>
            <a:endParaRPr lang="en-IT" dirty="0">
              <a:effectLst/>
              <a:latin typeface="Montserrat" pitchFamily="2" charset="77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644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0F1CE-80D5-DC8B-B1B9-56B8E29E3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ughnut 5">
            <a:extLst>
              <a:ext uri="{FF2B5EF4-FFF2-40B4-BE49-F238E27FC236}">
                <a16:creationId xmlns:a16="http://schemas.microsoft.com/office/drawing/2014/main" id="{E46B399C-A62B-4988-797F-1E3D4B7033ED}"/>
              </a:ext>
            </a:extLst>
          </p:cNvPr>
          <p:cNvSpPr/>
          <p:nvPr/>
        </p:nvSpPr>
        <p:spPr>
          <a:xfrm>
            <a:off x="-2510589" y="701842"/>
            <a:ext cx="5021179" cy="5021179"/>
          </a:xfrm>
          <a:prstGeom prst="donu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9AE28F9D-18A0-AFE4-B18F-56AF315AC8E9}"/>
              </a:ext>
            </a:extLst>
          </p:cNvPr>
          <p:cNvSpPr/>
          <p:nvPr/>
        </p:nvSpPr>
        <p:spPr>
          <a:xfrm rot="4667719">
            <a:off x="-2759242" y="453189"/>
            <a:ext cx="5518483" cy="5518483"/>
          </a:xfrm>
          <a:prstGeom prst="blockArc">
            <a:avLst>
              <a:gd name="adj1" fmla="val 19356885"/>
              <a:gd name="adj2" fmla="val 53712"/>
              <a:gd name="adj3" fmla="val 31393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pic>
        <p:nvPicPr>
          <p:cNvPr id="12" name="Graphic 11" descr="Briefcase with solid fill">
            <a:extLst>
              <a:ext uri="{FF2B5EF4-FFF2-40B4-BE49-F238E27FC236}">
                <a16:creationId xmlns:a16="http://schemas.microsoft.com/office/drawing/2014/main" id="{A9DF82DF-8776-C777-EE8B-643D8CB02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105" y="1247714"/>
            <a:ext cx="603076" cy="603076"/>
          </a:xfrm>
          <a:prstGeom prst="rect">
            <a:avLst/>
          </a:prstGeom>
        </p:spPr>
      </p:pic>
      <p:pic>
        <p:nvPicPr>
          <p:cNvPr id="13" name="Graphic 12" descr="Gears with solid fill">
            <a:extLst>
              <a:ext uri="{FF2B5EF4-FFF2-40B4-BE49-F238E27FC236}">
                <a16:creationId xmlns:a16="http://schemas.microsoft.com/office/drawing/2014/main" id="{B1098E19-08DD-AF2A-1E74-96A38C5A1A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0613" y="2131244"/>
            <a:ext cx="603077" cy="603077"/>
          </a:xfrm>
          <a:prstGeom prst="rect">
            <a:avLst/>
          </a:prstGeom>
        </p:spPr>
      </p:pic>
      <p:pic>
        <p:nvPicPr>
          <p:cNvPr id="14" name="Graphic 13" descr="Abacus with solid fill">
            <a:extLst>
              <a:ext uri="{FF2B5EF4-FFF2-40B4-BE49-F238E27FC236}">
                <a16:creationId xmlns:a16="http://schemas.microsoft.com/office/drawing/2014/main" id="{6F9CDC7D-502D-5C5A-BEF6-46A72FD42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30613" y="3520602"/>
            <a:ext cx="603077" cy="603077"/>
          </a:xfrm>
          <a:prstGeom prst="rect">
            <a:avLst/>
          </a:prstGeom>
        </p:spPr>
      </p:pic>
      <p:pic>
        <p:nvPicPr>
          <p:cNvPr id="15" name="Graphic 14" descr="Bar chart with solid fill">
            <a:extLst>
              <a:ext uri="{FF2B5EF4-FFF2-40B4-BE49-F238E27FC236}">
                <a16:creationId xmlns:a16="http://schemas.microsoft.com/office/drawing/2014/main" id="{8814D337-F329-DE71-C171-2920CAA5DE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8104" y="4394551"/>
            <a:ext cx="872388" cy="8723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980D227-BD22-5C10-96C4-ECD065FEE87E}"/>
              </a:ext>
            </a:extLst>
          </p:cNvPr>
          <p:cNvSpPr/>
          <p:nvPr/>
        </p:nvSpPr>
        <p:spPr>
          <a:xfrm>
            <a:off x="4139382" y="-216310"/>
            <a:ext cx="8760541" cy="1083639"/>
          </a:xfrm>
          <a:prstGeom prst="rect">
            <a:avLst/>
          </a:prstGeom>
          <a:solidFill>
            <a:srgbClr val="E7E6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Test di robustezza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29E6D39-759D-5418-9400-06F2D9E5B168}"/>
              </a:ext>
            </a:extLst>
          </p:cNvPr>
          <p:cNvGrpSpPr/>
          <p:nvPr/>
        </p:nvGrpSpPr>
        <p:grpSpPr>
          <a:xfrm>
            <a:off x="-673125" y="57287"/>
            <a:ext cx="3254142" cy="261610"/>
            <a:chOff x="-673125" y="57287"/>
            <a:chExt cx="3254142" cy="26161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EBDB763F-D43D-45F0-CE5C-9E2B44EE3670}"/>
                </a:ext>
              </a:extLst>
            </p:cNvPr>
            <p:cNvSpPr/>
            <p:nvPr/>
          </p:nvSpPr>
          <p:spPr>
            <a:xfrm>
              <a:off x="-673125" y="71973"/>
              <a:ext cx="3254142" cy="232239"/>
            </a:xfrm>
            <a:prstGeom prst="round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03BE2B0-E434-CAF0-57BF-B1D23514A2B7}"/>
                </a:ext>
              </a:extLst>
            </p:cNvPr>
            <p:cNvSpPr txBox="1"/>
            <p:nvPr/>
          </p:nvSpPr>
          <p:spPr>
            <a:xfrm>
              <a:off x="128039" y="57287"/>
              <a:ext cx="22189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100" b="1" dirty="0">
                  <a:solidFill>
                    <a:schemeClr val="bg1"/>
                  </a:solidFill>
                  <a:latin typeface="Montserrat" pitchFamily="2" charset="77"/>
                </a:rPr>
                <a:t>Presentazione – II parte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BA46272-61E5-A51C-BD22-0921539AD813}"/>
              </a:ext>
            </a:extLst>
          </p:cNvPr>
          <p:cNvSpPr txBox="1"/>
          <p:nvPr/>
        </p:nvSpPr>
        <p:spPr>
          <a:xfrm>
            <a:off x="3280195" y="4615037"/>
            <a:ext cx="8760540" cy="1158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GB" sz="1600" dirty="0">
                <a:latin typeface="Montserrat" pitchFamily="2" charset="77"/>
              </a:rPr>
              <a:t>I </a:t>
            </a:r>
            <a:r>
              <a:rPr lang="en-GB" sz="1600" b="1" dirty="0" err="1">
                <a:latin typeface="Montserrat" pitchFamily="2" charset="77"/>
              </a:rPr>
              <a:t>risultati</a:t>
            </a:r>
            <a:r>
              <a:rPr lang="en-GB" sz="1600" dirty="0">
                <a:latin typeface="Montserrat" pitchFamily="2" charset="77"/>
              </a:rPr>
              <a:t> </a:t>
            </a:r>
            <a:r>
              <a:rPr lang="en-GB" sz="1600" dirty="0" err="1">
                <a:latin typeface="Montserrat" pitchFamily="2" charset="77"/>
              </a:rPr>
              <a:t>ottenuti</a:t>
            </a:r>
            <a:r>
              <a:rPr lang="en-GB" sz="1600" dirty="0">
                <a:latin typeface="Montserrat" pitchFamily="2" charset="77"/>
              </a:rPr>
              <a:t> </a:t>
            </a:r>
            <a:r>
              <a:rPr lang="en-GB" sz="1600" dirty="0" err="1">
                <a:latin typeface="Montserrat" pitchFamily="2" charset="77"/>
              </a:rPr>
              <a:t>sono</a:t>
            </a:r>
            <a:r>
              <a:rPr lang="en-GB" sz="1600" dirty="0">
                <a:latin typeface="Montserrat" pitchFamily="2" charset="77"/>
              </a:rPr>
              <a:t> </a:t>
            </a:r>
            <a:r>
              <a:rPr lang="en-GB" sz="1600" b="1" dirty="0" err="1">
                <a:latin typeface="Montserrat" pitchFamily="2" charset="77"/>
              </a:rPr>
              <a:t>coerenti</a:t>
            </a:r>
            <a:r>
              <a:rPr lang="en-GB" sz="1600" dirty="0">
                <a:latin typeface="Montserrat" pitchFamily="2" charset="77"/>
              </a:rPr>
              <a:t> con quelle </a:t>
            </a:r>
            <a:r>
              <a:rPr lang="en-GB" sz="1600" dirty="0" err="1">
                <a:latin typeface="Montserrat" pitchFamily="2" charset="77"/>
              </a:rPr>
              <a:t>emerse</a:t>
            </a:r>
            <a:r>
              <a:rPr lang="en-GB" sz="1600" dirty="0">
                <a:latin typeface="Montserrat" pitchFamily="2" charset="77"/>
              </a:rPr>
              <a:t> dal </a:t>
            </a:r>
            <a:r>
              <a:rPr lang="en-GB" sz="1600" dirty="0" err="1">
                <a:latin typeface="Montserrat" pitchFamily="2" charset="77"/>
              </a:rPr>
              <a:t>modello</a:t>
            </a:r>
            <a:r>
              <a:rPr lang="en-GB" sz="1600" dirty="0">
                <a:latin typeface="Montserrat" pitchFamily="2" charset="77"/>
              </a:rPr>
              <a:t> </a:t>
            </a:r>
            <a:r>
              <a:rPr lang="en-GB" sz="1600" dirty="0" err="1">
                <a:latin typeface="Montserrat" pitchFamily="2" charset="77"/>
              </a:rPr>
              <a:t>principale</a:t>
            </a:r>
            <a:r>
              <a:rPr lang="en-GB" sz="1600" dirty="0">
                <a:latin typeface="Montserrat" pitchFamily="2" charset="77"/>
              </a:rPr>
              <a:t>, </a:t>
            </a:r>
            <a:r>
              <a:rPr lang="en-GB" sz="1600" dirty="0" err="1">
                <a:latin typeface="Montserrat" pitchFamily="2" charset="77"/>
              </a:rPr>
              <a:t>confermando</a:t>
            </a:r>
            <a:r>
              <a:rPr lang="en-GB" sz="1600" dirty="0">
                <a:latin typeface="Montserrat" pitchFamily="2" charset="77"/>
              </a:rPr>
              <a:t> come la dinamica </a:t>
            </a:r>
            <a:r>
              <a:rPr lang="en-GB" sz="1600" dirty="0" err="1">
                <a:latin typeface="Montserrat" pitchFamily="2" charset="77"/>
              </a:rPr>
              <a:t>osservata</a:t>
            </a:r>
            <a:r>
              <a:rPr lang="en-GB" sz="1600" dirty="0">
                <a:latin typeface="Montserrat" pitchFamily="2" charset="77"/>
              </a:rPr>
              <a:t> </a:t>
            </a:r>
            <a:r>
              <a:rPr lang="en-GB" sz="1600" b="1" dirty="0">
                <a:latin typeface="Montserrat" pitchFamily="2" charset="77"/>
              </a:rPr>
              <a:t>non </a:t>
            </a:r>
            <a:r>
              <a:rPr lang="en-GB" sz="1600" b="1" dirty="0" err="1">
                <a:latin typeface="Montserrat" pitchFamily="2" charset="77"/>
              </a:rPr>
              <a:t>dipende</a:t>
            </a:r>
            <a:r>
              <a:rPr lang="en-GB" sz="1600" b="1" dirty="0">
                <a:latin typeface="Montserrat" pitchFamily="2" charset="77"/>
              </a:rPr>
              <a:t> </a:t>
            </a:r>
            <a:r>
              <a:rPr lang="en-GB" sz="1600" b="1" dirty="0" err="1">
                <a:latin typeface="Montserrat" pitchFamily="2" charset="77"/>
              </a:rPr>
              <a:t>dall’anno</a:t>
            </a:r>
            <a:r>
              <a:rPr lang="en-GB" sz="1600" b="1" dirty="0">
                <a:latin typeface="Montserrat" pitchFamily="2" charset="77"/>
              </a:rPr>
              <a:t> di </a:t>
            </a:r>
            <a:r>
              <a:rPr lang="en-GB" sz="1600" b="1" dirty="0" err="1">
                <a:latin typeface="Montserrat" pitchFamily="2" charset="77"/>
              </a:rPr>
              <a:t>riferimento</a:t>
            </a:r>
            <a:r>
              <a:rPr lang="en-GB" sz="1600" b="1" dirty="0">
                <a:latin typeface="Montserrat" pitchFamily="2" charset="77"/>
              </a:rPr>
              <a:t> </a:t>
            </a:r>
            <a:r>
              <a:rPr lang="en-GB" sz="1600" b="1" dirty="0" err="1">
                <a:latin typeface="Montserrat" pitchFamily="2" charset="77"/>
              </a:rPr>
              <a:t>scelto</a:t>
            </a:r>
            <a:r>
              <a:rPr lang="en-GB" sz="1600" dirty="0">
                <a:latin typeface="Montserrat" pitchFamily="2" charset="77"/>
              </a:rPr>
              <a:t>.</a:t>
            </a:r>
          </a:p>
        </p:txBody>
      </p:sp>
      <p:pic>
        <p:nvPicPr>
          <p:cNvPr id="4" name="Graphic 3" descr="Target with solid fill">
            <a:extLst>
              <a:ext uri="{FF2B5EF4-FFF2-40B4-BE49-F238E27FC236}">
                <a16:creationId xmlns:a16="http://schemas.microsoft.com/office/drawing/2014/main" id="{2F98C368-B6C7-ED32-9C4B-0EF7489324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70537" y="1247714"/>
            <a:ext cx="1183396" cy="11833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CBC420-031E-E236-28D0-C353B3A0F9FC}"/>
              </a:ext>
            </a:extLst>
          </p:cNvPr>
          <p:cNvSpPr txBox="1"/>
          <p:nvPr/>
        </p:nvSpPr>
        <p:spPr>
          <a:xfrm>
            <a:off x="6230552" y="3025505"/>
            <a:ext cx="56294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sz="1600" dirty="0" err="1">
                <a:latin typeface="Montserrat" pitchFamily="2" charset="77"/>
              </a:rPr>
              <a:t>Ricostruendo</a:t>
            </a:r>
            <a:r>
              <a:rPr lang="en-GB" sz="1600" dirty="0">
                <a:latin typeface="Montserrat" pitchFamily="2" charset="77"/>
              </a:rPr>
              <a:t> </a:t>
            </a:r>
            <a:r>
              <a:rPr lang="en-GB" sz="1600" dirty="0" err="1">
                <a:latin typeface="Montserrat" pitchFamily="2" charset="77"/>
              </a:rPr>
              <a:t>i</a:t>
            </a:r>
            <a:r>
              <a:rPr lang="en-GB" sz="1600" dirty="0">
                <a:latin typeface="Montserrat" pitchFamily="2" charset="77"/>
              </a:rPr>
              <a:t> due </a:t>
            </a:r>
            <a:r>
              <a:rPr lang="en-GB" sz="1600" dirty="0" err="1">
                <a:latin typeface="Montserrat" pitchFamily="2" charset="77"/>
              </a:rPr>
              <a:t>gruppi</a:t>
            </a:r>
            <a:r>
              <a:rPr lang="en-GB" sz="1600" dirty="0">
                <a:latin typeface="Montserrat" pitchFamily="2" charset="77"/>
              </a:rPr>
              <a:t> </a:t>
            </a:r>
            <a:r>
              <a:rPr lang="en-GB" sz="1600" i="1" dirty="0">
                <a:latin typeface="Montserrat" pitchFamily="2" charset="77"/>
              </a:rPr>
              <a:t>Greenwasher</a:t>
            </a:r>
            <a:r>
              <a:rPr lang="en-GB" sz="1600" dirty="0">
                <a:latin typeface="Montserrat" pitchFamily="2" charset="77"/>
              </a:rPr>
              <a:t> e </a:t>
            </a:r>
            <a:r>
              <a:rPr lang="en-GB" sz="1600" i="1" dirty="0">
                <a:latin typeface="Montserrat" pitchFamily="2" charset="77"/>
              </a:rPr>
              <a:t>Brownwasher</a:t>
            </a:r>
            <a:r>
              <a:rPr lang="en-GB" sz="1600" dirty="0">
                <a:latin typeface="Montserrat" pitchFamily="2" charset="77"/>
              </a:rPr>
              <a:t> in base alla </a:t>
            </a:r>
            <a:r>
              <a:rPr lang="en-GB" sz="1600" dirty="0" err="1">
                <a:latin typeface="Montserrat" pitchFamily="2" charset="77"/>
              </a:rPr>
              <a:t>distribuzione</a:t>
            </a:r>
            <a:r>
              <a:rPr lang="en-GB" sz="1600" dirty="0">
                <a:latin typeface="Montserrat" pitchFamily="2" charset="77"/>
              </a:rPr>
              <a:t> del DI in </a:t>
            </a:r>
            <a:r>
              <a:rPr lang="en-GB" sz="1600" dirty="0" err="1">
                <a:latin typeface="Montserrat" pitchFamily="2" charset="77"/>
              </a:rPr>
              <a:t>quei</a:t>
            </a:r>
            <a:r>
              <a:rPr lang="en-GB" sz="1600" dirty="0">
                <a:latin typeface="Montserrat" pitchFamily="2" charset="77"/>
              </a:rPr>
              <a:t> </a:t>
            </a:r>
            <a:r>
              <a:rPr lang="en-GB" sz="1600" dirty="0" err="1">
                <a:latin typeface="Montserrat" pitchFamily="2" charset="77"/>
              </a:rPr>
              <a:t>rispettivi</a:t>
            </a:r>
            <a:r>
              <a:rPr lang="en-GB" sz="1600" dirty="0">
                <a:latin typeface="Montserrat" pitchFamily="2" charset="77"/>
              </a:rPr>
              <a:t> anni.</a:t>
            </a:r>
          </a:p>
          <a:p>
            <a:endParaRPr lang="en-IT" sz="1600" dirty="0"/>
          </a:p>
        </p:txBody>
      </p:sp>
      <p:graphicFrame>
        <p:nvGraphicFramePr>
          <p:cNvPr id="5" name="New Table">
            <a:extLst>
              <a:ext uri="{FF2B5EF4-FFF2-40B4-BE49-F238E27FC236}">
                <a16:creationId xmlns:a16="http://schemas.microsoft.com/office/drawing/2014/main" id="{791C9475-E4BD-CA0A-0B86-E698E627F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268387"/>
              </p:ext>
            </p:extLst>
          </p:nvPr>
        </p:nvGraphicFramePr>
        <p:xfrm>
          <a:off x="4420851" y="1977993"/>
          <a:ext cx="1540599" cy="224784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40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27331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it-IT" sz="1400" b="1" u="none" dirty="0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Anno base</a:t>
                      </a:r>
                      <a:endParaRPr sz="1400" b="1" i="0" u="none" dirty="0">
                        <a:solidFill>
                          <a:schemeClr val="bg1"/>
                        </a:solidFill>
                        <a:latin typeface="Montserrat" pitchFamily="2" charset="77"/>
                      </a:endParaRPr>
                    </a:p>
                  </a:txBody>
                  <a:tcPr anchor="ctr">
                    <a:lnB w="38100" cmpd="sng">
                      <a:noFill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025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it-IT" sz="1600" b="1" u="none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2013</a:t>
                      </a:r>
                      <a:endParaRPr sz="1600" b="1" i="0" u="none" dirty="0">
                        <a:solidFill>
                          <a:schemeClr val="tx2"/>
                        </a:solidFill>
                        <a:latin typeface="Montserrat" pitchFamily="2" charset="7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025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it-IT" sz="1600" b="1" u="none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2018</a:t>
                      </a:r>
                      <a:endParaRPr sz="1600" b="1" i="0" u="none" dirty="0">
                        <a:solidFill>
                          <a:schemeClr val="tx2"/>
                        </a:solidFill>
                        <a:latin typeface="Montserrat" pitchFamily="2" charset="7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1725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C31F572-0B91-DC3C-3633-7A3EECAB2E93}"/>
              </a:ext>
            </a:extLst>
          </p:cNvPr>
          <p:cNvSpPr/>
          <p:nvPr/>
        </p:nvSpPr>
        <p:spPr>
          <a:xfrm>
            <a:off x="0" y="0"/>
            <a:ext cx="4074694" cy="6858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2FA4C8-DB4B-C001-D7C1-24B917CAD525}"/>
              </a:ext>
            </a:extLst>
          </p:cNvPr>
          <p:cNvSpPr/>
          <p:nvPr/>
        </p:nvSpPr>
        <p:spPr>
          <a:xfrm>
            <a:off x="8117306" y="0"/>
            <a:ext cx="4074694" cy="6858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41680E-CE78-5998-D2F7-0DEF4C1FEBA0}"/>
              </a:ext>
            </a:extLst>
          </p:cNvPr>
          <p:cNvSpPr/>
          <p:nvPr/>
        </p:nvSpPr>
        <p:spPr>
          <a:xfrm>
            <a:off x="4074694" y="0"/>
            <a:ext cx="4042612" cy="6858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15" name="Graphic 14" descr="Bullseye with solid fill">
            <a:extLst>
              <a:ext uri="{FF2B5EF4-FFF2-40B4-BE49-F238E27FC236}">
                <a16:creationId xmlns:a16="http://schemas.microsoft.com/office/drawing/2014/main" id="{6D926905-CD43-7A80-02CC-C09CBCDF3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023" y="172733"/>
            <a:ext cx="535021" cy="53502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72FD4D-759F-0942-86F7-1BE927ECF576}"/>
              </a:ext>
            </a:extLst>
          </p:cNvPr>
          <p:cNvSpPr txBox="1"/>
          <p:nvPr/>
        </p:nvSpPr>
        <p:spPr>
          <a:xfrm>
            <a:off x="1027169" y="658572"/>
            <a:ext cx="2098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Conclusioni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I PARTE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0A9480-4DCA-4989-E035-574318ACA2F2}"/>
              </a:ext>
            </a:extLst>
          </p:cNvPr>
          <p:cNvSpPr txBox="1"/>
          <p:nvPr/>
        </p:nvSpPr>
        <p:spPr>
          <a:xfrm>
            <a:off x="253023" y="2024898"/>
            <a:ext cx="3771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H1 </a:t>
            </a:r>
            <a:r>
              <a:rPr kumimoji="0" lang="en-IT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– Il Greenwashing riduce la performance finanziaria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E3B158-2BEC-AEBD-551A-45EFFC309049}"/>
              </a:ext>
            </a:extLst>
          </p:cNvPr>
          <p:cNvSpPr txBox="1"/>
          <p:nvPr/>
        </p:nvSpPr>
        <p:spPr>
          <a:xfrm>
            <a:off x="253023" y="3853218"/>
            <a:ext cx="3538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H2 </a:t>
            </a:r>
            <a:r>
              <a:rPr kumimoji="0" lang="en-IT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– Il Brownwashing riduce la performance finanziaria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DAD016-A16B-5458-929D-B16ED2ADE28D}"/>
              </a:ext>
            </a:extLst>
          </p:cNvPr>
          <p:cNvSpPr txBox="1"/>
          <p:nvPr/>
        </p:nvSpPr>
        <p:spPr>
          <a:xfrm>
            <a:off x="873405" y="2787180"/>
            <a:ext cx="2677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IT" sz="16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Ipotesi confermata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E0E62D-0D31-2DCA-2794-ECCCD6844A30}"/>
              </a:ext>
            </a:extLst>
          </p:cNvPr>
          <p:cNvSpPr txBox="1"/>
          <p:nvPr/>
        </p:nvSpPr>
        <p:spPr>
          <a:xfrm>
            <a:off x="873405" y="4634571"/>
            <a:ext cx="2552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x"/>
              <a:tabLst/>
              <a:defRPr/>
            </a:pPr>
            <a:r>
              <a:rPr kumimoji="0" lang="en-IT" sz="16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Ipotesi rigettata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A4AA65-E612-E78F-257C-BE6B2EFAB16A}"/>
              </a:ext>
            </a:extLst>
          </p:cNvPr>
          <p:cNvSpPr txBox="1"/>
          <p:nvPr/>
        </p:nvSpPr>
        <p:spPr>
          <a:xfrm>
            <a:off x="4156828" y="658492"/>
            <a:ext cx="3667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Conclusioni </a:t>
            </a:r>
            <a:endParaRPr lang="en-IT" sz="2000" b="1" dirty="0">
              <a:solidFill>
                <a:schemeClr val="bg1"/>
              </a:solidFill>
              <a:latin typeface="Montserrat" pitchFamily="2" charset="7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II PARTE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B81211-0A7B-B01C-3310-D83459FABAAA}"/>
              </a:ext>
            </a:extLst>
          </p:cNvPr>
          <p:cNvSpPr txBox="1"/>
          <p:nvPr/>
        </p:nvSpPr>
        <p:spPr>
          <a:xfrm>
            <a:off x="4299606" y="2027883"/>
            <a:ext cx="3767482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Le 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imprese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che adottano comportamenti incoerenti 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tendono nel tempo a riallineare la propria condotta</a:t>
            </a:r>
            <a:r>
              <a:rPr lang="it-IT" sz="1600" dirty="0">
                <a:solidFill>
                  <a:schemeClr val="bg1"/>
                </a:solidFill>
                <a:latin typeface="Montserrat" pitchFamily="2" charset="77"/>
              </a:rPr>
              <a:t>.</a:t>
            </a: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1F01EE-4764-D615-D3C9-CDB50BE5C423}"/>
              </a:ext>
            </a:extLst>
          </p:cNvPr>
          <p:cNvSpPr txBox="1"/>
          <p:nvPr/>
        </p:nvSpPr>
        <p:spPr>
          <a:xfrm>
            <a:off x="4309228" y="3579339"/>
            <a:ext cx="1786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>
                <a:solidFill>
                  <a:schemeClr val="bg1"/>
                </a:solidFill>
              </a:rPr>
              <a:t>Greenwasher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9F68A6-4009-0920-6FAB-3A13DA40FBCC}"/>
              </a:ext>
            </a:extLst>
          </p:cNvPr>
          <p:cNvSpPr txBox="1"/>
          <p:nvPr/>
        </p:nvSpPr>
        <p:spPr>
          <a:xfrm>
            <a:off x="4309229" y="4069985"/>
            <a:ext cx="1786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>
                <a:solidFill>
                  <a:schemeClr val="bg1"/>
                </a:solidFill>
              </a:rPr>
              <a:t>Brownwasher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69AC4F-8176-F969-6939-A643001437A3}"/>
              </a:ext>
            </a:extLst>
          </p:cNvPr>
          <p:cNvSpPr txBox="1"/>
          <p:nvPr/>
        </p:nvSpPr>
        <p:spPr>
          <a:xfrm>
            <a:off x="6185490" y="3569085"/>
            <a:ext cx="46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>
                <a:solidFill>
                  <a:schemeClr val="bg1"/>
                </a:solidFill>
              </a:rPr>
              <a:t>DI </a:t>
            </a:r>
            <a:r>
              <a:rPr lang="en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1CCC0-B3F3-8AE8-4D43-76D17922CFD6}"/>
              </a:ext>
            </a:extLst>
          </p:cNvPr>
          <p:cNvSpPr txBox="1"/>
          <p:nvPr/>
        </p:nvSpPr>
        <p:spPr>
          <a:xfrm>
            <a:off x="7056658" y="3571860"/>
            <a:ext cx="650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>
                <a:solidFill>
                  <a:schemeClr val="bg1"/>
                </a:solidFill>
              </a:rPr>
              <a:t>GPI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85502E-0BDA-A725-52BE-422C44694524}"/>
              </a:ext>
            </a:extLst>
          </p:cNvPr>
          <p:cNvSpPr txBox="1"/>
          <p:nvPr/>
        </p:nvSpPr>
        <p:spPr>
          <a:xfrm>
            <a:off x="6198438" y="4069985"/>
            <a:ext cx="497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>
                <a:solidFill>
                  <a:schemeClr val="bg1"/>
                </a:solidFill>
              </a:rPr>
              <a:t>DI </a:t>
            </a:r>
            <a:r>
              <a:rPr lang="en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79DEF6-830B-98AC-9EED-DF30193F9CF4}"/>
              </a:ext>
            </a:extLst>
          </p:cNvPr>
          <p:cNvSpPr txBox="1"/>
          <p:nvPr/>
        </p:nvSpPr>
        <p:spPr>
          <a:xfrm>
            <a:off x="7044977" y="4068661"/>
            <a:ext cx="650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>
                <a:solidFill>
                  <a:schemeClr val="bg1"/>
                </a:solidFill>
              </a:rPr>
              <a:t>GCI</a:t>
            </a:r>
          </a:p>
        </p:txBody>
      </p:sp>
      <p:sp>
        <p:nvSpPr>
          <p:cNvPr id="29" name="Up Arrow 28">
            <a:extLst>
              <a:ext uri="{FF2B5EF4-FFF2-40B4-BE49-F238E27FC236}">
                <a16:creationId xmlns:a16="http://schemas.microsoft.com/office/drawing/2014/main" id="{E9EB649B-1D4C-CC2C-4753-C7E735E79346}"/>
              </a:ext>
            </a:extLst>
          </p:cNvPr>
          <p:cNvSpPr/>
          <p:nvPr/>
        </p:nvSpPr>
        <p:spPr>
          <a:xfrm>
            <a:off x="7634476" y="4114497"/>
            <a:ext cx="317366" cy="280391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bg1"/>
              </a:solidFill>
            </a:endParaRPr>
          </a:p>
        </p:txBody>
      </p:sp>
      <p:sp>
        <p:nvSpPr>
          <p:cNvPr id="30" name="Up Arrow 29">
            <a:extLst>
              <a:ext uri="{FF2B5EF4-FFF2-40B4-BE49-F238E27FC236}">
                <a16:creationId xmlns:a16="http://schemas.microsoft.com/office/drawing/2014/main" id="{6FD6C37F-BCAC-D43A-0216-D651BE3EBE78}"/>
              </a:ext>
            </a:extLst>
          </p:cNvPr>
          <p:cNvSpPr/>
          <p:nvPr/>
        </p:nvSpPr>
        <p:spPr>
          <a:xfrm>
            <a:off x="7608738" y="3613555"/>
            <a:ext cx="317366" cy="280391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bg1"/>
              </a:solidFill>
            </a:endParaRPr>
          </a:p>
        </p:txBody>
      </p:sp>
      <p:sp>
        <p:nvSpPr>
          <p:cNvPr id="31" name="Up Arrow 30">
            <a:extLst>
              <a:ext uri="{FF2B5EF4-FFF2-40B4-BE49-F238E27FC236}">
                <a16:creationId xmlns:a16="http://schemas.microsoft.com/office/drawing/2014/main" id="{C9781CAF-2CFD-15A7-3651-D90AE240CA2A}"/>
              </a:ext>
            </a:extLst>
          </p:cNvPr>
          <p:cNvSpPr/>
          <p:nvPr/>
        </p:nvSpPr>
        <p:spPr>
          <a:xfrm rot="10800000">
            <a:off x="6617397" y="3623809"/>
            <a:ext cx="317366" cy="280391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bg1"/>
              </a:solidFill>
            </a:endParaRPr>
          </a:p>
        </p:txBody>
      </p:sp>
      <p:pic>
        <p:nvPicPr>
          <p:cNvPr id="32" name="Graphic 31" descr="Bullseye with solid fill">
            <a:extLst>
              <a:ext uri="{FF2B5EF4-FFF2-40B4-BE49-F238E27FC236}">
                <a16:creationId xmlns:a16="http://schemas.microsoft.com/office/drawing/2014/main" id="{CAA7A56E-0B61-93E2-EF63-EA8232388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5635" y="172712"/>
            <a:ext cx="535021" cy="535021"/>
          </a:xfrm>
          <a:prstGeom prst="rect">
            <a:avLst/>
          </a:prstGeom>
        </p:spPr>
      </p:pic>
      <p:sp>
        <p:nvSpPr>
          <p:cNvPr id="33" name="Up Arrow 32">
            <a:extLst>
              <a:ext uri="{FF2B5EF4-FFF2-40B4-BE49-F238E27FC236}">
                <a16:creationId xmlns:a16="http://schemas.microsoft.com/office/drawing/2014/main" id="{206070F9-AFE0-AE0E-F7CB-44F7C18C483E}"/>
              </a:ext>
            </a:extLst>
          </p:cNvPr>
          <p:cNvSpPr/>
          <p:nvPr/>
        </p:nvSpPr>
        <p:spPr>
          <a:xfrm rot="10800000">
            <a:off x="6648079" y="4114496"/>
            <a:ext cx="317366" cy="280391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3E4A26-1163-362A-636F-379ED3453B42}"/>
              </a:ext>
            </a:extLst>
          </p:cNvPr>
          <p:cNvSpPr txBox="1"/>
          <p:nvPr/>
        </p:nvSpPr>
        <p:spPr>
          <a:xfrm>
            <a:off x="8358513" y="2024898"/>
            <a:ext cx="34216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Includere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</a:t>
            </a:r>
            <a:r>
              <a:rPr kumimoji="0" lang="en-GB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variabili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di governance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struttura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proprietaria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composizione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del board,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incentivi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).</a:t>
            </a:r>
            <a:endParaRPr kumimoji="0" lang="en-IT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35" name="Graphic 34" descr="Rocket with solid fill">
            <a:extLst>
              <a:ext uri="{FF2B5EF4-FFF2-40B4-BE49-F238E27FC236}">
                <a16:creationId xmlns:a16="http://schemas.microsoft.com/office/drawing/2014/main" id="{82902682-EFAF-607B-92F3-435D8D6D2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0545" y="168289"/>
            <a:ext cx="535022" cy="53502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656A434-E644-5ED0-F0EC-5B4C537C1B0A}"/>
              </a:ext>
            </a:extLst>
          </p:cNvPr>
          <p:cNvSpPr txBox="1"/>
          <p:nvPr/>
        </p:nvSpPr>
        <p:spPr>
          <a:xfrm>
            <a:off x="8320773" y="703311"/>
            <a:ext cx="3667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Limiti 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Sviluppi futuri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0C734B3-063D-314D-9CE8-74F0739DC599}"/>
              </a:ext>
            </a:extLst>
          </p:cNvPr>
          <p:cNvGrpSpPr/>
          <p:nvPr/>
        </p:nvGrpSpPr>
        <p:grpSpPr>
          <a:xfrm>
            <a:off x="0" y="0"/>
            <a:ext cx="4074694" cy="6858000"/>
            <a:chOff x="0" y="0"/>
            <a:chExt cx="4074694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2CAB9FF-CDE1-F8AD-2EEC-8746677D7096}"/>
                </a:ext>
              </a:extLst>
            </p:cNvPr>
            <p:cNvSpPr/>
            <p:nvPr/>
          </p:nvSpPr>
          <p:spPr>
            <a:xfrm>
              <a:off x="0" y="0"/>
              <a:ext cx="4074694" cy="6858000"/>
            </a:xfrm>
            <a:prstGeom prst="rect">
              <a:avLst/>
            </a:prstGeom>
            <a:solidFill>
              <a:srgbClr val="4454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pic>
          <p:nvPicPr>
            <p:cNvPr id="9" name="Graphic 8" descr="Bullseye with solid fill">
              <a:extLst>
                <a:ext uri="{FF2B5EF4-FFF2-40B4-BE49-F238E27FC236}">
                  <a16:creationId xmlns:a16="http://schemas.microsoft.com/office/drawing/2014/main" id="{2A6DF6DD-0439-3977-3371-F8F14B4DD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80853" y="201372"/>
              <a:ext cx="912986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2B7BE5-8780-4AD7-ADDA-FA915D261AEC}"/>
                </a:ext>
              </a:extLst>
            </p:cNvPr>
            <p:cNvSpPr txBox="1"/>
            <p:nvPr/>
          </p:nvSpPr>
          <p:spPr>
            <a:xfrm>
              <a:off x="206304" y="1317144"/>
              <a:ext cx="36620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Conclusioni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I PARTE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4A49FE5-F537-047B-4B03-A41F8E028993}"/>
              </a:ext>
            </a:extLst>
          </p:cNvPr>
          <p:cNvGrpSpPr/>
          <p:nvPr/>
        </p:nvGrpSpPr>
        <p:grpSpPr>
          <a:xfrm>
            <a:off x="4074694" y="0"/>
            <a:ext cx="4042612" cy="6858000"/>
            <a:chOff x="4074694" y="0"/>
            <a:chExt cx="4042612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3315693-18C0-C9E8-7A1C-024EED29A0C0}"/>
                </a:ext>
              </a:extLst>
            </p:cNvPr>
            <p:cNvSpPr/>
            <p:nvPr/>
          </p:nvSpPr>
          <p:spPr>
            <a:xfrm>
              <a:off x="4074694" y="0"/>
              <a:ext cx="4042612" cy="6858000"/>
            </a:xfrm>
            <a:prstGeom prst="rect">
              <a:avLst/>
            </a:prstGeom>
            <a:solidFill>
              <a:srgbClr val="4454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pic>
          <p:nvPicPr>
            <p:cNvPr id="11" name="Graphic 10" descr="Bullseye with solid fill">
              <a:extLst>
                <a:ext uri="{FF2B5EF4-FFF2-40B4-BE49-F238E27FC236}">
                  <a16:creationId xmlns:a16="http://schemas.microsoft.com/office/drawing/2014/main" id="{63DACCA4-6CE2-3269-67C9-05057621A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54124" y="201372"/>
              <a:ext cx="915832" cy="914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CF2F8F4-2015-5546-DBC4-6AC69A5B4AB9}"/>
                </a:ext>
              </a:extLst>
            </p:cNvPr>
            <p:cNvSpPr txBox="1"/>
            <p:nvPr/>
          </p:nvSpPr>
          <p:spPr>
            <a:xfrm>
              <a:off x="4275288" y="1317144"/>
              <a:ext cx="36735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Conclusioni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II PARTE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5977092-E72B-F467-F0BE-D241F63AB549}"/>
              </a:ext>
            </a:extLst>
          </p:cNvPr>
          <p:cNvGrpSpPr/>
          <p:nvPr/>
        </p:nvGrpSpPr>
        <p:grpSpPr>
          <a:xfrm>
            <a:off x="7765975" y="0"/>
            <a:ext cx="4777356" cy="6858000"/>
            <a:chOff x="7765975" y="0"/>
            <a:chExt cx="4777356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D20015D-9900-AA7A-9397-5E97B2AB71FF}"/>
                </a:ext>
              </a:extLst>
            </p:cNvPr>
            <p:cNvSpPr/>
            <p:nvPr/>
          </p:nvSpPr>
          <p:spPr>
            <a:xfrm>
              <a:off x="8117306" y="0"/>
              <a:ext cx="4074694" cy="6858000"/>
            </a:xfrm>
            <a:prstGeom prst="rect">
              <a:avLst/>
            </a:prstGeom>
            <a:solidFill>
              <a:srgbClr val="4454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pic>
          <p:nvPicPr>
            <p:cNvPr id="13" name="Graphic 12" descr="Rocket with solid fill">
              <a:extLst>
                <a:ext uri="{FF2B5EF4-FFF2-40B4-BE49-F238E27FC236}">
                  <a16:creationId xmlns:a16="http://schemas.microsoft.com/office/drawing/2014/main" id="{7B1AD667-7ED6-4250-7671-EF2C1F6E5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38679" y="201372"/>
              <a:ext cx="914400" cy="914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2CB1E6-C28C-83C3-B332-6931704768AE}"/>
                </a:ext>
              </a:extLst>
            </p:cNvPr>
            <p:cNvSpPr txBox="1"/>
            <p:nvPr/>
          </p:nvSpPr>
          <p:spPr>
            <a:xfrm>
              <a:off x="7765975" y="1354952"/>
              <a:ext cx="47773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Limiti e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Sviluppi futuri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1379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25B87-83E7-EC8D-1EB0-13A641B11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E79FDFF-C961-5AC8-B34D-45C6101ADE8F}"/>
              </a:ext>
            </a:extLst>
          </p:cNvPr>
          <p:cNvSpPr/>
          <p:nvPr/>
        </p:nvSpPr>
        <p:spPr>
          <a:xfrm>
            <a:off x="4074694" y="0"/>
            <a:ext cx="4042612" cy="6858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E17EED-60B3-082D-8AC2-C7D4A82FCFD3}"/>
              </a:ext>
            </a:extLst>
          </p:cNvPr>
          <p:cNvSpPr txBox="1"/>
          <p:nvPr/>
        </p:nvSpPr>
        <p:spPr>
          <a:xfrm>
            <a:off x="4156828" y="658492"/>
            <a:ext cx="3667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Conclusioni </a:t>
            </a:r>
            <a:endParaRPr lang="en-IT" sz="2000" b="1" dirty="0">
              <a:solidFill>
                <a:schemeClr val="bg1"/>
              </a:solidFill>
              <a:latin typeface="Montserrat" pitchFamily="2" charset="7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II PARTE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A1200B-76E7-0191-A6E1-86542D1342E9}"/>
              </a:ext>
            </a:extLst>
          </p:cNvPr>
          <p:cNvSpPr txBox="1"/>
          <p:nvPr/>
        </p:nvSpPr>
        <p:spPr>
          <a:xfrm>
            <a:off x="4299606" y="2027883"/>
            <a:ext cx="3767482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Le 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imprese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che adottano comportamenti incoerenti 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tendono nel tempo a riallineare la propria condotta</a:t>
            </a:r>
            <a:r>
              <a:rPr lang="it-IT" sz="1600" dirty="0">
                <a:solidFill>
                  <a:schemeClr val="bg1"/>
                </a:solidFill>
                <a:latin typeface="Montserrat" pitchFamily="2" charset="77"/>
              </a:rPr>
              <a:t>.</a:t>
            </a: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07EA9A-C84E-556F-25D9-1709DC8F39EE}"/>
              </a:ext>
            </a:extLst>
          </p:cNvPr>
          <p:cNvSpPr txBox="1"/>
          <p:nvPr/>
        </p:nvSpPr>
        <p:spPr>
          <a:xfrm>
            <a:off x="4309228" y="3579339"/>
            <a:ext cx="1786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>
                <a:solidFill>
                  <a:schemeClr val="bg1"/>
                </a:solidFill>
              </a:rPr>
              <a:t>Greenwasher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E37AE1-228E-BEED-6959-9FD7FCFBBAE5}"/>
              </a:ext>
            </a:extLst>
          </p:cNvPr>
          <p:cNvSpPr txBox="1"/>
          <p:nvPr/>
        </p:nvSpPr>
        <p:spPr>
          <a:xfrm>
            <a:off x="4309229" y="4069985"/>
            <a:ext cx="1786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>
                <a:solidFill>
                  <a:schemeClr val="bg1"/>
                </a:solidFill>
              </a:rPr>
              <a:t>Brownwasher </a:t>
            </a:r>
          </a:p>
        </p:txBody>
      </p:sp>
      <p:pic>
        <p:nvPicPr>
          <p:cNvPr id="32" name="Graphic 31" descr="Bullseye with solid fill">
            <a:extLst>
              <a:ext uri="{FF2B5EF4-FFF2-40B4-BE49-F238E27FC236}">
                <a16:creationId xmlns:a16="http://schemas.microsoft.com/office/drawing/2014/main" id="{49C97079-3D4B-1784-E52B-B5077C10E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5635" y="172712"/>
            <a:ext cx="535021" cy="53502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F1C3F25-EAF3-BEE3-A1DF-55C338EDD8B6}"/>
              </a:ext>
            </a:extLst>
          </p:cNvPr>
          <p:cNvSpPr txBox="1"/>
          <p:nvPr/>
        </p:nvSpPr>
        <p:spPr>
          <a:xfrm>
            <a:off x="6506609" y="3590253"/>
            <a:ext cx="650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>
                <a:solidFill>
                  <a:schemeClr val="bg1"/>
                </a:solidFill>
              </a:rPr>
              <a:t>GPI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C8B1369-3BEF-CB3F-2EF2-DD9224E2733D}"/>
              </a:ext>
            </a:extLst>
          </p:cNvPr>
          <p:cNvSpPr txBox="1"/>
          <p:nvPr/>
        </p:nvSpPr>
        <p:spPr>
          <a:xfrm>
            <a:off x="6494928" y="4087054"/>
            <a:ext cx="650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>
                <a:solidFill>
                  <a:schemeClr val="bg1"/>
                </a:solidFill>
              </a:rPr>
              <a:t>GCI</a:t>
            </a:r>
          </a:p>
        </p:txBody>
      </p:sp>
      <p:sp>
        <p:nvSpPr>
          <p:cNvPr id="41" name="Up Arrow 40">
            <a:extLst>
              <a:ext uri="{FF2B5EF4-FFF2-40B4-BE49-F238E27FC236}">
                <a16:creationId xmlns:a16="http://schemas.microsoft.com/office/drawing/2014/main" id="{79F1A7DB-BC6E-D053-9AB2-87BF5134E76A}"/>
              </a:ext>
            </a:extLst>
          </p:cNvPr>
          <p:cNvSpPr/>
          <p:nvPr/>
        </p:nvSpPr>
        <p:spPr>
          <a:xfrm>
            <a:off x="7084427" y="4132890"/>
            <a:ext cx="317366" cy="280391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bg1"/>
              </a:solidFill>
            </a:endParaRPr>
          </a:p>
        </p:txBody>
      </p:sp>
      <p:sp>
        <p:nvSpPr>
          <p:cNvPr id="42" name="Up Arrow 41">
            <a:extLst>
              <a:ext uri="{FF2B5EF4-FFF2-40B4-BE49-F238E27FC236}">
                <a16:creationId xmlns:a16="http://schemas.microsoft.com/office/drawing/2014/main" id="{F301B797-53B1-B96A-DFA6-9C230FDB78E9}"/>
              </a:ext>
            </a:extLst>
          </p:cNvPr>
          <p:cNvSpPr/>
          <p:nvPr/>
        </p:nvSpPr>
        <p:spPr>
          <a:xfrm>
            <a:off x="7058689" y="3631948"/>
            <a:ext cx="317366" cy="280391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bg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ABB72B6-D015-29D4-F313-30C785333697}"/>
              </a:ext>
            </a:extLst>
          </p:cNvPr>
          <p:cNvGrpSpPr/>
          <p:nvPr/>
        </p:nvGrpSpPr>
        <p:grpSpPr>
          <a:xfrm>
            <a:off x="4074694" y="0"/>
            <a:ext cx="4042612" cy="6858000"/>
            <a:chOff x="4074694" y="0"/>
            <a:chExt cx="4042612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B471061-6332-AD9E-E6FF-D1EECAA87227}"/>
                </a:ext>
              </a:extLst>
            </p:cNvPr>
            <p:cNvSpPr/>
            <p:nvPr/>
          </p:nvSpPr>
          <p:spPr>
            <a:xfrm>
              <a:off x="4074694" y="0"/>
              <a:ext cx="4042612" cy="6858000"/>
            </a:xfrm>
            <a:prstGeom prst="rect">
              <a:avLst/>
            </a:prstGeom>
            <a:solidFill>
              <a:srgbClr val="4454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pic>
          <p:nvPicPr>
            <p:cNvPr id="11" name="Graphic 10" descr="Bullseye with solid fill">
              <a:extLst>
                <a:ext uri="{FF2B5EF4-FFF2-40B4-BE49-F238E27FC236}">
                  <a16:creationId xmlns:a16="http://schemas.microsoft.com/office/drawing/2014/main" id="{5B081C23-44B2-1BAD-033C-30B376F02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54124" y="201372"/>
              <a:ext cx="915832" cy="914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5DE8AB4-4F8D-5438-4BFF-D54E1B0227FC}"/>
                </a:ext>
              </a:extLst>
            </p:cNvPr>
            <p:cNvSpPr txBox="1"/>
            <p:nvPr/>
          </p:nvSpPr>
          <p:spPr>
            <a:xfrm>
              <a:off x="4275288" y="1317144"/>
              <a:ext cx="36735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Conclusioni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II PARTE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0D6847C1-D70D-1AAD-6E0B-859BDD1AEAFA}"/>
              </a:ext>
            </a:extLst>
          </p:cNvPr>
          <p:cNvSpPr/>
          <p:nvPr/>
        </p:nvSpPr>
        <p:spPr>
          <a:xfrm>
            <a:off x="0" y="0"/>
            <a:ext cx="4074694" cy="6858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72EF2C-0155-4F49-35ED-0C26853577FE}"/>
              </a:ext>
            </a:extLst>
          </p:cNvPr>
          <p:cNvSpPr/>
          <p:nvPr/>
        </p:nvSpPr>
        <p:spPr>
          <a:xfrm>
            <a:off x="8117306" y="0"/>
            <a:ext cx="4074694" cy="6858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pic>
        <p:nvPicPr>
          <p:cNvPr id="15" name="Graphic 14" descr="Bullseye with solid fill">
            <a:extLst>
              <a:ext uri="{FF2B5EF4-FFF2-40B4-BE49-F238E27FC236}">
                <a16:creationId xmlns:a16="http://schemas.microsoft.com/office/drawing/2014/main" id="{3ED66675-CE75-E8B2-4BBA-E0E9C39964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3023" y="172733"/>
            <a:ext cx="535021" cy="53502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957A696-2A42-E972-6EDE-05918D4A5DE7}"/>
              </a:ext>
            </a:extLst>
          </p:cNvPr>
          <p:cNvSpPr txBox="1"/>
          <p:nvPr/>
        </p:nvSpPr>
        <p:spPr>
          <a:xfrm>
            <a:off x="1027169" y="658572"/>
            <a:ext cx="2098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2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Conclusioni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2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I PARTE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FF1BF3-E01C-35FC-C029-6CA2068219E2}"/>
              </a:ext>
            </a:extLst>
          </p:cNvPr>
          <p:cNvSpPr txBox="1"/>
          <p:nvPr/>
        </p:nvSpPr>
        <p:spPr>
          <a:xfrm>
            <a:off x="253023" y="2024898"/>
            <a:ext cx="3771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H1 </a:t>
            </a:r>
            <a:r>
              <a:rPr kumimoji="0" lang="en-IT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– Il Greenwashing riduce la performance finanziaria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B51E9D-C124-DE0B-11D1-5FF72310BBD4}"/>
              </a:ext>
            </a:extLst>
          </p:cNvPr>
          <p:cNvSpPr txBox="1"/>
          <p:nvPr/>
        </p:nvSpPr>
        <p:spPr>
          <a:xfrm>
            <a:off x="253023" y="3853218"/>
            <a:ext cx="3538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H2 </a:t>
            </a:r>
            <a:r>
              <a:rPr kumimoji="0" lang="en-IT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– Il Brownwashing riduce la performance finanziaria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22368E-73FA-3D27-2FB4-9D80529226D8}"/>
              </a:ext>
            </a:extLst>
          </p:cNvPr>
          <p:cNvSpPr txBox="1"/>
          <p:nvPr/>
        </p:nvSpPr>
        <p:spPr>
          <a:xfrm>
            <a:off x="873405" y="2787180"/>
            <a:ext cx="2677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IT" sz="1600" b="1" i="1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Ipotesi confermata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E2B06D-F23E-5445-1966-E3083E5E0024}"/>
              </a:ext>
            </a:extLst>
          </p:cNvPr>
          <p:cNvSpPr txBox="1"/>
          <p:nvPr/>
        </p:nvSpPr>
        <p:spPr>
          <a:xfrm>
            <a:off x="873405" y="4634571"/>
            <a:ext cx="2552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x"/>
              <a:tabLst/>
              <a:defRPr/>
            </a:pPr>
            <a:r>
              <a:rPr kumimoji="0" lang="en-IT" sz="1600" b="1" i="1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Ipotesi rigettata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3968A6-659B-4D75-D6AC-83CC2FC790AD}"/>
              </a:ext>
            </a:extLst>
          </p:cNvPr>
          <p:cNvSpPr txBox="1"/>
          <p:nvPr/>
        </p:nvSpPr>
        <p:spPr>
          <a:xfrm>
            <a:off x="8358513" y="2024898"/>
            <a:ext cx="34216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Includere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</a:t>
            </a:r>
            <a:r>
              <a:rPr kumimoji="0" lang="en-GB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variabili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di governance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struttura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proprietaria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composizione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del board,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incentivi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).</a:t>
            </a:r>
            <a:endParaRPr kumimoji="0" lang="en-IT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35" name="Graphic 34" descr="Rocket with solid fill">
            <a:extLst>
              <a:ext uri="{FF2B5EF4-FFF2-40B4-BE49-F238E27FC236}">
                <a16:creationId xmlns:a16="http://schemas.microsoft.com/office/drawing/2014/main" id="{36E5DC57-9897-23E0-E2BB-A36CB7E666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80545" y="168289"/>
            <a:ext cx="535022" cy="53502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00C7210-0B85-F586-E83F-6E5DF6A4AB4B}"/>
              </a:ext>
            </a:extLst>
          </p:cNvPr>
          <p:cNvSpPr txBox="1"/>
          <p:nvPr/>
        </p:nvSpPr>
        <p:spPr>
          <a:xfrm>
            <a:off x="8320773" y="703311"/>
            <a:ext cx="3667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Limiti 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Sviluppi futuri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BD712A-C824-0B33-D692-A17135D4DD4C}"/>
              </a:ext>
            </a:extLst>
          </p:cNvPr>
          <p:cNvGrpSpPr/>
          <p:nvPr/>
        </p:nvGrpSpPr>
        <p:grpSpPr>
          <a:xfrm>
            <a:off x="2373" y="7054578"/>
            <a:ext cx="4074694" cy="6858000"/>
            <a:chOff x="2373" y="7054578"/>
            <a:chExt cx="4074694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889E1B1-E30B-21C6-A438-EA5D90DB719F}"/>
                </a:ext>
              </a:extLst>
            </p:cNvPr>
            <p:cNvSpPr/>
            <p:nvPr/>
          </p:nvSpPr>
          <p:spPr>
            <a:xfrm>
              <a:off x="2373" y="7054578"/>
              <a:ext cx="4074694" cy="6858000"/>
            </a:xfrm>
            <a:prstGeom prst="rect">
              <a:avLst/>
            </a:prstGeom>
            <a:solidFill>
              <a:srgbClr val="4454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pic>
          <p:nvPicPr>
            <p:cNvPr id="9" name="Graphic 8" descr="Bullseye with solid fill">
              <a:extLst>
                <a:ext uri="{FF2B5EF4-FFF2-40B4-BE49-F238E27FC236}">
                  <a16:creationId xmlns:a16="http://schemas.microsoft.com/office/drawing/2014/main" id="{56599611-2ED0-B2D9-8E18-1538EFC27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83226" y="7255950"/>
              <a:ext cx="912986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B41E67-4066-3AAF-BFA6-6F6569DB44FB}"/>
                </a:ext>
              </a:extLst>
            </p:cNvPr>
            <p:cNvSpPr txBox="1"/>
            <p:nvPr/>
          </p:nvSpPr>
          <p:spPr>
            <a:xfrm>
              <a:off x="208677" y="8371722"/>
              <a:ext cx="36620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Conclusioni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I PARTE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6C1142E-93BE-2805-0C18-71F9FCC52E10}"/>
              </a:ext>
            </a:extLst>
          </p:cNvPr>
          <p:cNvGrpSpPr/>
          <p:nvPr/>
        </p:nvGrpSpPr>
        <p:grpSpPr>
          <a:xfrm>
            <a:off x="7765975" y="0"/>
            <a:ext cx="4777356" cy="6858000"/>
            <a:chOff x="7765975" y="0"/>
            <a:chExt cx="4777356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79301BE-31C6-9B34-F02D-2A0BE0FD5557}"/>
                </a:ext>
              </a:extLst>
            </p:cNvPr>
            <p:cNvSpPr/>
            <p:nvPr/>
          </p:nvSpPr>
          <p:spPr>
            <a:xfrm>
              <a:off x="8117306" y="0"/>
              <a:ext cx="4074694" cy="6858000"/>
            </a:xfrm>
            <a:prstGeom prst="rect">
              <a:avLst/>
            </a:prstGeom>
            <a:solidFill>
              <a:srgbClr val="4454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pic>
          <p:nvPicPr>
            <p:cNvPr id="13" name="Graphic 12" descr="Rocket with solid fill">
              <a:extLst>
                <a:ext uri="{FF2B5EF4-FFF2-40B4-BE49-F238E27FC236}">
                  <a16:creationId xmlns:a16="http://schemas.microsoft.com/office/drawing/2014/main" id="{EC959E81-119D-2FA3-E87B-885F06354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38679" y="201372"/>
              <a:ext cx="914400" cy="914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F6E5A78-E6D9-EC48-7C55-3C35723F76B3}"/>
                </a:ext>
              </a:extLst>
            </p:cNvPr>
            <p:cNvSpPr txBox="1"/>
            <p:nvPr/>
          </p:nvSpPr>
          <p:spPr>
            <a:xfrm>
              <a:off x="7765975" y="1354952"/>
              <a:ext cx="47773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Limiti e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Sviluppi futuri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2921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B0FFD-5FD8-9018-C7AA-9629231BC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24A8E85-9DF5-31BB-250C-9BC1010AFC71}"/>
              </a:ext>
            </a:extLst>
          </p:cNvPr>
          <p:cNvSpPr/>
          <p:nvPr/>
        </p:nvSpPr>
        <p:spPr>
          <a:xfrm>
            <a:off x="-673125" y="71973"/>
            <a:ext cx="3254142" cy="23223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1000" dirty="0">
                <a:solidFill>
                  <a:schemeClr val="bg1"/>
                </a:solidFill>
                <a:latin typeface="Montserrat" pitchFamily="2" charset="77"/>
              </a:rPr>
              <a:t>FONDAMENTI TEORICI</a:t>
            </a:r>
          </a:p>
        </p:txBody>
      </p:sp>
      <p:sp>
        <p:nvSpPr>
          <p:cNvPr id="17" name="New shape">
            <a:extLst>
              <a:ext uri="{FF2B5EF4-FFF2-40B4-BE49-F238E27FC236}">
                <a16:creationId xmlns:a16="http://schemas.microsoft.com/office/drawing/2014/main" id="{63829051-EDF0-4ECA-2F51-E1FBB3EA9950}"/>
              </a:ext>
            </a:extLst>
          </p:cNvPr>
          <p:cNvSpPr/>
          <p:nvPr/>
        </p:nvSpPr>
        <p:spPr>
          <a:xfrm>
            <a:off x="9379283" y="1002291"/>
            <a:ext cx="2812717" cy="665760"/>
          </a:xfrm>
          <a:prstGeom prst="rect">
            <a:avLst/>
          </a:prstGeom>
          <a:noFill/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2800" b="1" dirty="0" err="1">
                <a:solidFill>
                  <a:schemeClr val="tx1"/>
                </a:solidFill>
                <a:latin typeface="Montserrat" pitchFamily="2" charset="77"/>
              </a:rPr>
              <a:t>Definizione</a:t>
            </a:r>
            <a:endParaRPr lang="en-GB" sz="2800" b="1" dirty="0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18" name="New shape">
            <a:extLst>
              <a:ext uri="{FF2B5EF4-FFF2-40B4-BE49-F238E27FC236}">
                <a16:creationId xmlns:a16="http://schemas.microsoft.com/office/drawing/2014/main" id="{FB93F234-D52A-434E-41AD-DD5D1AEF1E35}"/>
              </a:ext>
            </a:extLst>
          </p:cNvPr>
          <p:cNvSpPr/>
          <p:nvPr/>
        </p:nvSpPr>
        <p:spPr>
          <a:xfrm>
            <a:off x="3712873" y="1632278"/>
            <a:ext cx="5418692" cy="1943545"/>
          </a:xfrm>
          <a:prstGeom prst="rect">
            <a:avLst/>
          </a:prstGeom>
          <a:noFill/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1600" dirty="0" err="1">
                <a:solidFill>
                  <a:schemeClr val="tx1"/>
                </a:solidFill>
                <a:latin typeface="Montserrat" pitchFamily="2" charset="77"/>
              </a:rPr>
              <a:t>Strategia</a:t>
            </a:r>
            <a:r>
              <a:rPr lang="en-GB" sz="1600" dirty="0">
                <a:solidFill>
                  <a:schemeClr val="tx1"/>
                </a:solidFill>
                <a:latin typeface="Montserrat" pitchFamily="2" charset="77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Montserrat" pitchFamily="2" charset="77"/>
              </a:rPr>
              <a:t>comunicativa</a:t>
            </a:r>
            <a:r>
              <a:rPr lang="en-GB" sz="1600" dirty="0">
                <a:solidFill>
                  <a:schemeClr val="tx1"/>
                </a:solidFill>
                <a:latin typeface="Montserrat" pitchFamily="2" charset="77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Montserrat" pitchFamily="2" charset="77"/>
              </a:rPr>
              <a:t>attraverso</a:t>
            </a:r>
            <a:r>
              <a:rPr lang="en-GB" sz="1600" dirty="0">
                <a:solidFill>
                  <a:schemeClr val="tx1"/>
                </a:solidFill>
                <a:latin typeface="Montserrat" pitchFamily="2" charset="77"/>
              </a:rPr>
              <a:t> cui </a:t>
            </a:r>
            <a:r>
              <a:rPr lang="en-GB" sz="1600" dirty="0" err="1">
                <a:solidFill>
                  <a:schemeClr val="tx1"/>
                </a:solidFill>
                <a:latin typeface="Montserrat" pitchFamily="2" charset="77"/>
              </a:rPr>
              <a:t>l’impresa</a:t>
            </a:r>
            <a:r>
              <a:rPr lang="en-GB" sz="1600" dirty="0">
                <a:solidFill>
                  <a:schemeClr val="tx1"/>
                </a:solidFill>
                <a:latin typeface="Montserrat" pitchFamily="2" charset="77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Montserrat" pitchFamily="2" charset="77"/>
              </a:rPr>
              <a:t>enfatizza</a:t>
            </a:r>
            <a:r>
              <a:rPr lang="en-GB" sz="1600" dirty="0">
                <a:solidFill>
                  <a:schemeClr val="tx1"/>
                </a:solidFill>
                <a:latin typeface="Montserrat" pitchFamily="2" charset="77"/>
              </a:rPr>
              <a:t> il proprio </a:t>
            </a:r>
            <a:r>
              <a:rPr lang="en-GB" sz="1600" dirty="0" err="1">
                <a:solidFill>
                  <a:schemeClr val="tx1"/>
                </a:solidFill>
                <a:latin typeface="Montserrat" pitchFamily="2" charset="77"/>
              </a:rPr>
              <a:t>impegno</a:t>
            </a:r>
            <a:r>
              <a:rPr lang="en-GB" sz="1600" dirty="0">
                <a:solidFill>
                  <a:schemeClr val="tx1"/>
                </a:solidFill>
                <a:latin typeface="Montserrat" pitchFamily="2" charset="77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Montserrat" pitchFamily="2" charset="77"/>
              </a:rPr>
              <a:t>ambientale</a:t>
            </a:r>
            <a:r>
              <a:rPr lang="en-GB" sz="1600" dirty="0">
                <a:solidFill>
                  <a:schemeClr val="tx1"/>
                </a:solidFill>
                <a:latin typeface="Montserrat" pitchFamily="2" charset="77"/>
              </a:rPr>
              <a:t>, </a:t>
            </a:r>
            <a:r>
              <a:rPr lang="en-GB" sz="1600" dirty="0" err="1">
                <a:solidFill>
                  <a:schemeClr val="tx1"/>
                </a:solidFill>
                <a:latin typeface="Montserrat" pitchFamily="2" charset="77"/>
              </a:rPr>
              <a:t>generando</a:t>
            </a:r>
            <a:r>
              <a:rPr lang="en-GB" sz="1600" dirty="0">
                <a:solidFill>
                  <a:schemeClr val="tx1"/>
                </a:solidFill>
                <a:latin typeface="Montserrat" pitchFamily="2" charset="77"/>
              </a:rPr>
              <a:t> un </a:t>
            </a:r>
            <a:r>
              <a:rPr lang="en-GB" sz="1600" dirty="0" err="1">
                <a:solidFill>
                  <a:schemeClr val="tx1"/>
                </a:solidFill>
                <a:latin typeface="Montserrat" pitchFamily="2" charset="77"/>
              </a:rPr>
              <a:t>divario</a:t>
            </a:r>
            <a:r>
              <a:rPr lang="en-GB" sz="1600" dirty="0">
                <a:solidFill>
                  <a:schemeClr val="tx1"/>
                </a:solidFill>
                <a:latin typeface="Montserrat" pitchFamily="2" charset="77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Montserrat" pitchFamily="2" charset="77"/>
              </a:rPr>
              <a:t>tra</a:t>
            </a:r>
            <a:r>
              <a:rPr lang="en-GB" sz="1600" dirty="0">
                <a:solidFill>
                  <a:schemeClr val="tx1"/>
                </a:solidFill>
                <a:latin typeface="Montserrat" pitchFamily="2" charset="77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Montserrat" pitchFamily="2" charset="77"/>
              </a:rPr>
              <a:t>comunicazione</a:t>
            </a:r>
            <a:r>
              <a:rPr lang="en-GB" sz="1600" dirty="0">
                <a:solidFill>
                  <a:schemeClr val="tx1"/>
                </a:solidFill>
                <a:latin typeface="Montserrat" pitchFamily="2" charset="77"/>
              </a:rPr>
              <a:t> e </a:t>
            </a:r>
            <a:r>
              <a:rPr lang="en-GB" sz="1600" dirty="0" err="1">
                <a:solidFill>
                  <a:schemeClr val="tx1"/>
                </a:solidFill>
                <a:latin typeface="Montserrat" pitchFamily="2" charset="77"/>
              </a:rPr>
              <a:t>pratiche</a:t>
            </a:r>
            <a:r>
              <a:rPr lang="en-GB" sz="1600" dirty="0">
                <a:solidFill>
                  <a:schemeClr val="tx1"/>
                </a:solidFill>
                <a:latin typeface="Montserrat" pitchFamily="2" charset="77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Montserrat" pitchFamily="2" charset="77"/>
              </a:rPr>
              <a:t>reali</a:t>
            </a:r>
            <a:r>
              <a:rPr lang="en-GB" sz="1600" dirty="0">
                <a:solidFill>
                  <a:schemeClr val="tx1"/>
                </a:solidFill>
                <a:latin typeface="Montserrat" pitchFamily="2" charset="77"/>
              </a:rPr>
              <a:t>  (</a:t>
            </a:r>
            <a:r>
              <a:rPr lang="it-IT" sz="1600" i="1" dirty="0">
                <a:solidFill>
                  <a:schemeClr val="tx1"/>
                </a:solidFill>
                <a:latin typeface="Montserrat" pitchFamily="2" charset="77"/>
              </a:rPr>
              <a:t>Delmas &amp; Burbano, 2011</a:t>
            </a:r>
            <a:r>
              <a:rPr lang="it-IT" sz="1600" dirty="0">
                <a:solidFill>
                  <a:schemeClr val="tx1"/>
                </a:solidFill>
                <a:latin typeface="Montserrat" pitchFamily="2" charset="77"/>
              </a:rPr>
              <a:t>)</a:t>
            </a:r>
            <a:r>
              <a:rPr lang="en-IT" dirty="0">
                <a:solidFill>
                  <a:schemeClr val="tx1"/>
                </a:solidFill>
                <a:latin typeface="Montserrat" pitchFamily="2" charset="77"/>
              </a:rPr>
              <a:t>.</a:t>
            </a:r>
            <a:endParaRPr lang="en-GB" dirty="0">
              <a:solidFill>
                <a:schemeClr val="tx1"/>
              </a:solidFill>
              <a:latin typeface="Montserrat" pitchFamily="2" charset="77"/>
            </a:endParaRPr>
          </a:p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sz="1600" b="0" i="0" u="none" dirty="0">
              <a:solidFill>
                <a:schemeClr val="tx1"/>
              </a:solidFill>
              <a:latin typeface="Montserrat" pitchFamily="2" charset="77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84070A5-598D-8DDE-2D50-80CE0935B6DD}"/>
              </a:ext>
            </a:extLst>
          </p:cNvPr>
          <p:cNvGrpSpPr/>
          <p:nvPr/>
        </p:nvGrpSpPr>
        <p:grpSpPr>
          <a:xfrm>
            <a:off x="5450046" y="-202934"/>
            <a:ext cx="8760541" cy="1142958"/>
            <a:chOff x="5450046" y="-202934"/>
            <a:chExt cx="8760541" cy="114295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AED0D87-97F1-CC9D-84F3-4E29CDCB874F}"/>
                </a:ext>
              </a:extLst>
            </p:cNvPr>
            <p:cNvSpPr/>
            <p:nvPr/>
          </p:nvSpPr>
          <p:spPr>
            <a:xfrm>
              <a:off x="5450046" y="-202934"/>
              <a:ext cx="8760541" cy="108363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C8B0E2F-DC4D-3970-A179-7EB830423A8A}"/>
                </a:ext>
              </a:extLst>
            </p:cNvPr>
            <p:cNvSpPr txBox="1"/>
            <p:nvPr/>
          </p:nvSpPr>
          <p:spPr>
            <a:xfrm>
              <a:off x="6605257" y="16694"/>
              <a:ext cx="53486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3600" b="1" kern="0" dirty="0">
                  <a:solidFill>
                    <a:prstClr val="black"/>
                  </a:solidFill>
                  <a:latin typeface="Montserrat" pitchFamily="2" charset="77"/>
                </a:rPr>
                <a:t>GREENWASHING</a:t>
              </a:r>
              <a:endParaRPr lang="en-IT" sz="3200" b="1" kern="0" dirty="0">
                <a:solidFill>
                  <a:prstClr val="black"/>
                </a:solidFill>
                <a:latin typeface="Montserrat" pitchFamily="2" charset="77"/>
              </a:endParaRPr>
            </a:p>
            <a:p>
              <a:endParaRPr lang="en-IT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230FBAA-4044-EA12-3AD8-BCC2B3914834}"/>
              </a:ext>
            </a:extLst>
          </p:cNvPr>
          <p:cNvSpPr txBox="1"/>
          <p:nvPr/>
        </p:nvSpPr>
        <p:spPr>
          <a:xfrm>
            <a:off x="3712873" y="4540509"/>
            <a:ext cx="6304046" cy="1281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endParaRPr lang="it-IT" sz="1600" b="1" dirty="0">
              <a:latin typeface="Montserrat" pitchFamily="2" charset="77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it-IT" sz="1600" dirty="0">
                <a:latin typeface="Montserrat" pitchFamily="2" charset="77"/>
              </a:rPr>
              <a:t>Pressioni istituzionali (regolatori, media, ONG).</a:t>
            </a:r>
          </a:p>
          <a:p>
            <a:pPr marL="285750" marR="0" indent="-2857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it-IT" sz="1600" dirty="0">
                <a:latin typeface="Montserrat" pitchFamily="2" charset="77"/>
              </a:rPr>
              <a:t>Attrarre investitori e consumatori sensibili ai criteri ESG.</a:t>
            </a:r>
          </a:p>
          <a:p>
            <a:pPr marL="285750" marR="0" indent="-2857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it-IT" sz="1600" dirty="0">
                <a:latin typeface="Montserrat" pitchFamily="2" charset="77"/>
              </a:rPr>
              <a:t>Incentivi interni orientati ad obiettivi di breve periodo.</a:t>
            </a:r>
          </a:p>
        </p:txBody>
      </p:sp>
      <p:sp>
        <p:nvSpPr>
          <p:cNvPr id="10" name="New shape">
            <a:extLst>
              <a:ext uri="{FF2B5EF4-FFF2-40B4-BE49-F238E27FC236}">
                <a16:creationId xmlns:a16="http://schemas.microsoft.com/office/drawing/2014/main" id="{9026777E-3019-D718-C660-939E119873B6}"/>
              </a:ext>
            </a:extLst>
          </p:cNvPr>
          <p:cNvSpPr/>
          <p:nvPr/>
        </p:nvSpPr>
        <p:spPr>
          <a:xfrm>
            <a:off x="7855282" y="3679320"/>
            <a:ext cx="4336718" cy="665760"/>
          </a:xfrm>
          <a:prstGeom prst="rect">
            <a:avLst/>
          </a:prstGeom>
          <a:noFill/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2800" b="1" dirty="0" err="1">
                <a:solidFill>
                  <a:schemeClr val="tx1"/>
                </a:solidFill>
                <a:latin typeface="Montserrat" pitchFamily="2" charset="77"/>
              </a:rPr>
              <a:t>Motivazioni</a:t>
            </a:r>
            <a:r>
              <a:rPr lang="en-GB" sz="2800" b="1" dirty="0">
                <a:solidFill>
                  <a:schemeClr val="tx1"/>
                </a:solidFill>
                <a:latin typeface="Montserrat" pitchFamily="2" charset="77"/>
              </a:rPr>
              <a:t> Principali</a:t>
            </a:r>
          </a:p>
        </p:txBody>
      </p:sp>
      <p:sp>
        <p:nvSpPr>
          <p:cNvPr id="11" name="Doughnut 10">
            <a:extLst>
              <a:ext uri="{FF2B5EF4-FFF2-40B4-BE49-F238E27FC236}">
                <a16:creationId xmlns:a16="http://schemas.microsoft.com/office/drawing/2014/main" id="{7E868BFB-8066-6D54-1288-F69902337C2C}"/>
              </a:ext>
            </a:extLst>
          </p:cNvPr>
          <p:cNvSpPr/>
          <p:nvPr/>
        </p:nvSpPr>
        <p:spPr>
          <a:xfrm>
            <a:off x="-2573291" y="1349609"/>
            <a:ext cx="5021179" cy="5021179"/>
          </a:xfrm>
          <a:prstGeom prst="donu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12" name="Block Arc 11">
            <a:extLst>
              <a:ext uri="{FF2B5EF4-FFF2-40B4-BE49-F238E27FC236}">
                <a16:creationId xmlns:a16="http://schemas.microsoft.com/office/drawing/2014/main" id="{03EC5134-A77F-7819-2341-5D69F5FE28FE}"/>
              </a:ext>
            </a:extLst>
          </p:cNvPr>
          <p:cNvSpPr/>
          <p:nvPr/>
        </p:nvSpPr>
        <p:spPr>
          <a:xfrm rot="558121">
            <a:off x="-2867224" y="1124733"/>
            <a:ext cx="5518483" cy="5518483"/>
          </a:xfrm>
          <a:prstGeom prst="blockArc">
            <a:avLst>
              <a:gd name="adj1" fmla="val 19356885"/>
              <a:gd name="adj2" fmla="val 53712"/>
              <a:gd name="adj3" fmla="val 31393"/>
            </a:avLst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pic>
        <p:nvPicPr>
          <p:cNvPr id="19" name="Graphic 18" descr="Warning with solid fill">
            <a:extLst>
              <a:ext uri="{FF2B5EF4-FFF2-40B4-BE49-F238E27FC236}">
                <a16:creationId xmlns:a16="http://schemas.microsoft.com/office/drawing/2014/main" id="{F2626872-C614-8DBC-BED6-05AEA60DC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0091" y="4525471"/>
            <a:ext cx="683180" cy="683180"/>
          </a:xfrm>
          <a:prstGeom prst="rect">
            <a:avLst/>
          </a:prstGeom>
        </p:spPr>
      </p:pic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095BB8AD-91C4-57F0-0A5C-54F7F3293F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5901" y="3153675"/>
            <a:ext cx="877231" cy="877231"/>
          </a:xfrm>
          <a:prstGeom prst="rect">
            <a:avLst/>
          </a:prstGeom>
        </p:spPr>
      </p:pic>
      <p:pic>
        <p:nvPicPr>
          <p:cNvPr id="29" name="Graphic 28" descr="Open book with solid fill">
            <a:extLst>
              <a:ext uri="{FF2B5EF4-FFF2-40B4-BE49-F238E27FC236}">
                <a16:creationId xmlns:a16="http://schemas.microsoft.com/office/drawing/2014/main" id="{0A5A5F08-093D-D341-4061-A7BDBDBE1B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3282" y="2053511"/>
            <a:ext cx="686026" cy="68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29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2A01F-56CA-55F0-1C73-813B21C22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D6CC49-3E27-C10C-24B1-1DC75AABCCA9}"/>
              </a:ext>
            </a:extLst>
          </p:cNvPr>
          <p:cNvSpPr/>
          <p:nvPr/>
        </p:nvSpPr>
        <p:spPr>
          <a:xfrm>
            <a:off x="0" y="0"/>
            <a:ext cx="4074694" cy="6858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093370-E4DF-FFB7-1078-01C6AFD7BE91}"/>
              </a:ext>
            </a:extLst>
          </p:cNvPr>
          <p:cNvSpPr/>
          <p:nvPr/>
        </p:nvSpPr>
        <p:spPr>
          <a:xfrm>
            <a:off x="8117306" y="0"/>
            <a:ext cx="4074694" cy="6858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5D4DF7-8495-E574-4A2A-A925BBA5A454}"/>
              </a:ext>
            </a:extLst>
          </p:cNvPr>
          <p:cNvSpPr/>
          <p:nvPr/>
        </p:nvSpPr>
        <p:spPr>
          <a:xfrm>
            <a:off x="4074694" y="0"/>
            <a:ext cx="4042612" cy="6858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15" name="Graphic 14" descr="Bullseye with solid fill">
            <a:extLst>
              <a:ext uri="{FF2B5EF4-FFF2-40B4-BE49-F238E27FC236}">
                <a16:creationId xmlns:a16="http://schemas.microsoft.com/office/drawing/2014/main" id="{9D48348A-3139-4CA6-7D95-8A2AB471F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023" y="172733"/>
            <a:ext cx="535021" cy="53502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190B76C-1FAB-DF55-B8DD-1D9E5F17026B}"/>
              </a:ext>
            </a:extLst>
          </p:cNvPr>
          <p:cNvSpPr txBox="1"/>
          <p:nvPr/>
        </p:nvSpPr>
        <p:spPr>
          <a:xfrm>
            <a:off x="1027169" y="658572"/>
            <a:ext cx="2098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Conclusioni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I PARTE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6B5F6D-6242-EA3F-0AD0-4AEF4298EB02}"/>
              </a:ext>
            </a:extLst>
          </p:cNvPr>
          <p:cNvSpPr txBox="1"/>
          <p:nvPr/>
        </p:nvSpPr>
        <p:spPr>
          <a:xfrm>
            <a:off x="253023" y="2024898"/>
            <a:ext cx="3771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H1 </a:t>
            </a:r>
            <a:r>
              <a:rPr kumimoji="0" lang="en-IT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– Il Greenwashing riduce la performance finanziaria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AFCB21-D81A-9FAB-114B-DFCBBA200ED1}"/>
              </a:ext>
            </a:extLst>
          </p:cNvPr>
          <p:cNvSpPr txBox="1"/>
          <p:nvPr/>
        </p:nvSpPr>
        <p:spPr>
          <a:xfrm>
            <a:off x="253023" y="3853218"/>
            <a:ext cx="3538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H2 </a:t>
            </a:r>
            <a:r>
              <a:rPr kumimoji="0" lang="en-IT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– Il Brownwashing riduce la performance finanziaria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4118E4-B534-B7A9-917C-1570C59A1F0D}"/>
              </a:ext>
            </a:extLst>
          </p:cNvPr>
          <p:cNvSpPr txBox="1"/>
          <p:nvPr/>
        </p:nvSpPr>
        <p:spPr>
          <a:xfrm>
            <a:off x="873405" y="2787180"/>
            <a:ext cx="2677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IT" sz="16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Ipotesi confermata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BE24E4-1BB8-3AFE-29A3-2EF48DC9B385}"/>
              </a:ext>
            </a:extLst>
          </p:cNvPr>
          <p:cNvSpPr txBox="1"/>
          <p:nvPr/>
        </p:nvSpPr>
        <p:spPr>
          <a:xfrm>
            <a:off x="873405" y="4634571"/>
            <a:ext cx="2552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x"/>
              <a:tabLst/>
              <a:defRPr/>
            </a:pPr>
            <a:r>
              <a:rPr kumimoji="0" lang="en-IT" sz="16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Ipotesi rigettata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166F6B-47B6-309B-3FC6-684EB1FCC6A1}"/>
              </a:ext>
            </a:extLst>
          </p:cNvPr>
          <p:cNvSpPr txBox="1"/>
          <p:nvPr/>
        </p:nvSpPr>
        <p:spPr>
          <a:xfrm>
            <a:off x="4156828" y="658492"/>
            <a:ext cx="3667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2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Conclusioni </a:t>
            </a:r>
            <a:endParaRPr lang="en-IT" sz="2000" b="1" dirty="0">
              <a:solidFill>
                <a:srgbClr val="44546A"/>
              </a:solidFill>
              <a:latin typeface="Montserrat" pitchFamily="2" charset="7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2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II PARTE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A5CF1A-4150-B6BC-EF1A-571B06E3EC82}"/>
              </a:ext>
            </a:extLst>
          </p:cNvPr>
          <p:cNvSpPr txBox="1"/>
          <p:nvPr/>
        </p:nvSpPr>
        <p:spPr>
          <a:xfrm>
            <a:off x="4299606" y="2027883"/>
            <a:ext cx="3767482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Le 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imprese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che adottano comportamenti incoerenti 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tendono nel tempo a riallineare la propria condotta</a:t>
            </a:r>
            <a:r>
              <a:rPr lang="it-IT" sz="1600" dirty="0">
                <a:latin typeface="Montserrat" pitchFamily="2" charset="77"/>
              </a:rPr>
              <a:t>.</a:t>
            </a:r>
            <a:endParaRPr kumimoji="0" lang="it-IT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480FEC-22ED-7E7F-CE67-4DFA6C46A9DD}"/>
              </a:ext>
            </a:extLst>
          </p:cNvPr>
          <p:cNvSpPr txBox="1"/>
          <p:nvPr/>
        </p:nvSpPr>
        <p:spPr>
          <a:xfrm>
            <a:off x="4309228" y="3579339"/>
            <a:ext cx="1786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>
                <a:solidFill>
                  <a:schemeClr val="accent6"/>
                </a:solidFill>
              </a:rPr>
              <a:t>Greenwasher</a:t>
            </a:r>
            <a:r>
              <a:rPr lang="en-IT" b="1" dirty="0"/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487EB1-6F75-40EB-308B-255D4DE27007}"/>
              </a:ext>
            </a:extLst>
          </p:cNvPr>
          <p:cNvSpPr txBox="1"/>
          <p:nvPr/>
        </p:nvSpPr>
        <p:spPr>
          <a:xfrm>
            <a:off x="4309229" y="4069985"/>
            <a:ext cx="1786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>
                <a:solidFill>
                  <a:schemeClr val="accent5"/>
                </a:solidFill>
              </a:rPr>
              <a:t>Brownwasher</a:t>
            </a:r>
            <a:r>
              <a:rPr lang="en-IT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1E06F3-9C63-1938-0FE9-28BB0B9015AA}"/>
              </a:ext>
            </a:extLst>
          </p:cNvPr>
          <p:cNvSpPr txBox="1"/>
          <p:nvPr/>
        </p:nvSpPr>
        <p:spPr>
          <a:xfrm>
            <a:off x="6506609" y="3590253"/>
            <a:ext cx="650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/>
              <a:t>GPI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89B1E5-1AFD-5F10-5641-AA324050D5D4}"/>
              </a:ext>
            </a:extLst>
          </p:cNvPr>
          <p:cNvSpPr txBox="1"/>
          <p:nvPr/>
        </p:nvSpPr>
        <p:spPr>
          <a:xfrm>
            <a:off x="6494928" y="4087054"/>
            <a:ext cx="650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/>
              <a:t>GCI</a:t>
            </a:r>
          </a:p>
        </p:txBody>
      </p:sp>
      <p:sp>
        <p:nvSpPr>
          <p:cNvPr id="29" name="Up Arrow 28">
            <a:extLst>
              <a:ext uri="{FF2B5EF4-FFF2-40B4-BE49-F238E27FC236}">
                <a16:creationId xmlns:a16="http://schemas.microsoft.com/office/drawing/2014/main" id="{362E261A-A5DA-8EE4-2A1A-D03B1E059102}"/>
              </a:ext>
            </a:extLst>
          </p:cNvPr>
          <p:cNvSpPr/>
          <p:nvPr/>
        </p:nvSpPr>
        <p:spPr>
          <a:xfrm>
            <a:off x="7084427" y="4132890"/>
            <a:ext cx="317366" cy="280391"/>
          </a:xfrm>
          <a:prstGeom prst="up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bg1"/>
              </a:solidFill>
            </a:endParaRPr>
          </a:p>
        </p:txBody>
      </p:sp>
      <p:sp>
        <p:nvSpPr>
          <p:cNvPr id="30" name="Up Arrow 29">
            <a:extLst>
              <a:ext uri="{FF2B5EF4-FFF2-40B4-BE49-F238E27FC236}">
                <a16:creationId xmlns:a16="http://schemas.microsoft.com/office/drawing/2014/main" id="{D712139A-1E42-4A4A-B09E-B73724FD48F3}"/>
              </a:ext>
            </a:extLst>
          </p:cNvPr>
          <p:cNvSpPr/>
          <p:nvPr/>
        </p:nvSpPr>
        <p:spPr>
          <a:xfrm>
            <a:off x="7058689" y="3631948"/>
            <a:ext cx="317366" cy="280391"/>
          </a:xfrm>
          <a:prstGeom prst="up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bg1"/>
              </a:solidFill>
            </a:endParaRPr>
          </a:p>
        </p:txBody>
      </p:sp>
      <p:pic>
        <p:nvPicPr>
          <p:cNvPr id="32" name="Graphic 31" descr="Bullseye with solid fill">
            <a:extLst>
              <a:ext uri="{FF2B5EF4-FFF2-40B4-BE49-F238E27FC236}">
                <a16:creationId xmlns:a16="http://schemas.microsoft.com/office/drawing/2014/main" id="{4E3A510F-AE3F-15AA-DEFB-CD0025D10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95635" y="172712"/>
            <a:ext cx="535021" cy="53502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935F0B0-7756-351A-8D7B-AFC64EB73DF4}"/>
              </a:ext>
            </a:extLst>
          </p:cNvPr>
          <p:cNvSpPr txBox="1"/>
          <p:nvPr/>
        </p:nvSpPr>
        <p:spPr>
          <a:xfrm>
            <a:off x="8358513" y="2024898"/>
            <a:ext cx="34216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Includere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</a:t>
            </a:r>
            <a:r>
              <a:rPr kumimoji="0" lang="en-GB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variabili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di governance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struttura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proprietaria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composizione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del board,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incentivi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).</a:t>
            </a:r>
            <a:endParaRPr kumimoji="0" lang="en-IT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35" name="Graphic 34" descr="Rocket with solid fill">
            <a:extLst>
              <a:ext uri="{FF2B5EF4-FFF2-40B4-BE49-F238E27FC236}">
                <a16:creationId xmlns:a16="http://schemas.microsoft.com/office/drawing/2014/main" id="{0B0189C4-B085-796C-583B-E4675E7861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0545" y="168289"/>
            <a:ext cx="535022" cy="53502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AD47495-CBA2-BF74-F8FC-1A044CADC0E0}"/>
              </a:ext>
            </a:extLst>
          </p:cNvPr>
          <p:cNvSpPr txBox="1"/>
          <p:nvPr/>
        </p:nvSpPr>
        <p:spPr>
          <a:xfrm>
            <a:off x="8320773" y="703311"/>
            <a:ext cx="3667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Limiti 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Sviluppi futuri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498B8DD-36F9-B4FC-B7B6-D6C841ACD455}"/>
              </a:ext>
            </a:extLst>
          </p:cNvPr>
          <p:cNvGrpSpPr/>
          <p:nvPr/>
        </p:nvGrpSpPr>
        <p:grpSpPr>
          <a:xfrm>
            <a:off x="0" y="0"/>
            <a:ext cx="4074694" cy="6858000"/>
            <a:chOff x="0" y="0"/>
            <a:chExt cx="4074694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C01C0A0-52D4-2677-EE47-9279A5AA248C}"/>
                </a:ext>
              </a:extLst>
            </p:cNvPr>
            <p:cNvSpPr/>
            <p:nvPr/>
          </p:nvSpPr>
          <p:spPr>
            <a:xfrm>
              <a:off x="0" y="0"/>
              <a:ext cx="4074694" cy="6858000"/>
            </a:xfrm>
            <a:prstGeom prst="rect">
              <a:avLst/>
            </a:prstGeom>
            <a:solidFill>
              <a:srgbClr val="4454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pic>
          <p:nvPicPr>
            <p:cNvPr id="9" name="Graphic 8" descr="Bullseye with solid fill">
              <a:extLst>
                <a:ext uri="{FF2B5EF4-FFF2-40B4-BE49-F238E27FC236}">
                  <a16:creationId xmlns:a16="http://schemas.microsoft.com/office/drawing/2014/main" id="{9DD2DB18-4C5F-49D5-8127-3BD0BC1B2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580853" y="201372"/>
              <a:ext cx="912986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1EF96D-5FE8-A2E4-08CC-C56D80296DBA}"/>
                </a:ext>
              </a:extLst>
            </p:cNvPr>
            <p:cNvSpPr txBox="1"/>
            <p:nvPr/>
          </p:nvSpPr>
          <p:spPr>
            <a:xfrm>
              <a:off x="206304" y="1317144"/>
              <a:ext cx="36620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Conclusioni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I PARTE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BE2591D-EE1B-3C68-08F8-6E4B90162FA4}"/>
              </a:ext>
            </a:extLst>
          </p:cNvPr>
          <p:cNvGrpSpPr/>
          <p:nvPr/>
        </p:nvGrpSpPr>
        <p:grpSpPr>
          <a:xfrm>
            <a:off x="4074694" y="7068296"/>
            <a:ext cx="4042612" cy="6858000"/>
            <a:chOff x="4074694" y="7068296"/>
            <a:chExt cx="4042612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8A53022-4CFD-9347-1ACF-081D416CE8C5}"/>
                </a:ext>
              </a:extLst>
            </p:cNvPr>
            <p:cNvSpPr/>
            <p:nvPr/>
          </p:nvSpPr>
          <p:spPr>
            <a:xfrm>
              <a:off x="4074694" y="7068296"/>
              <a:ext cx="4042612" cy="6858000"/>
            </a:xfrm>
            <a:prstGeom prst="rect">
              <a:avLst/>
            </a:prstGeom>
            <a:solidFill>
              <a:srgbClr val="4454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pic>
          <p:nvPicPr>
            <p:cNvPr id="11" name="Graphic 10" descr="Bullseye with solid fill">
              <a:extLst>
                <a:ext uri="{FF2B5EF4-FFF2-40B4-BE49-F238E27FC236}">
                  <a16:creationId xmlns:a16="http://schemas.microsoft.com/office/drawing/2014/main" id="{995FF632-816E-0834-D875-EC007FFBA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54124" y="7269668"/>
              <a:ext cx="915832" cy="914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573E79-3BBF-5532-78DB-8B03CD710205}"/>
                </a:ext>
              </a:extLst>
            </p:cNvPr>
            <p:cNvSpPr txBox="1"/>
            <p:nvPr/>
          </p:nvSpPr>
          <p:spPr>
            <a:xfrm>
              <a:off x="4275288" y="8385440"/>
              <a:ext cx="36735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Conclusioni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II PARTE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7C899C4-F428-4DBC-39B9-4DDEABE073AA}"/>
              </a:ext>
            </a:extLst>
          </p:cNvPr>
          <p:cNvGrpSpPr/>
          <p:nvPr/>
        </p:nvGrpSpPr>
        <p:grpSpPr>
          <a:xfrm>
            <a:off x="7765975" y="0"/>
            <a:ext cx="4777356" cy="6858000"/>
            <a:chOff x="7765975" y="0"/>
            <a:chExt cx="4777356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2566309-55CF-30FC-7CB8-069E86299086}"/>
                </a:ext>
              </a:extLst>
            </p:cNvPr>
            <p:cNvSpPr/>
            <p:nvPr/>
          </p:nvSpPr>
          <p:spPr>
            <a:xfrm>
              <a:off x="8117306" y="0"/>
              <a:ext cx="4074694" cy="6858000"/>
            </a:xfrm>
            <a:prstGeom prst="rect">
              <a:avLst/>
            </a:prstGeom>
            <a:solidFill>
              <a:srgbClr val="4454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pic>
          <p:nvPicPr>
            <p:cNvPr id="13" name="Graphic 12" descr="Rocket with solid fill">
              <a:extLst>
                <a:ext uri="{FF2B5EF4-FFF2-40B4-BE49-F238E27FC236}">
                  <a16:creationId xmlns:a16="http://schemas.microsoft.com/office/drawing/2014/main" id="{811962B8-1FE2-125C-525B-7BD5375B6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738679" y="201372"/>
              <a:ext cx="914400" cy="914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05CDFB-6A2B-C91F-1BA0-759E569C27F6}"/>
                </a:ext>
              </a:extLst>
            </p:cNvPr>
            <p:cNvSpPr txBox="1"/>
            <p:nvPr/>
          </p:nvSpPr>
          <p:spPr>
            <a:xfrm>
              <a:off x="7765975" y="1354952"/>
              <a:ext cx="47773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Limiti e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Sviluppi futuri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6859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09A8B-735D-446F-618F-B38BC56EB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E0AB10F-294D-8C83-9C37-0CC08CC99991}"/>
              </a:ext>
            </a:extLst>
          </p:cNvPr>
          <p:cNvSpPr/>
          <p:nvPr/>
        </p:nvSpPr>
        <p:spPr>
          <a:xfrm>
            <a:off x="4074694" y="0"/>
            <a:ext cx="4042612" cy="6858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1FCB85-5FE9-D721-9735-2F43DCAD6103}"/>
              </a:ext>
            </a:extLst>
          </p:cNvPr>
          <p:cNvSpPr txBox="1"/>
          <p:nvPr/>
        </p:nvSpPr>
        <p:spPr>
          <a:xfrm>
            <a:off x="4156828" y="658492"/>
            <a:ext cx="3667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Conclusioni </a:t>
            </a:r>
            <a:endParaRPr lang="en-IT" sz="2000" b="1" dirty="0">
              <a:solidFill>
                <a:schemeClr val="bg1"/>
              </a:solidFill>
              <a:latin typeface="Montserrat" pitchFamily="2" charset="7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II PARTE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F1A317-EFF4-8368-014A-174806B32E2E}"/>
              </a:ext>
            </a:extLst>
          </p:cNvPr>
          <p:cNvSpPr txBox="1"/>
          <p:nvPr/>
        </p:nvSpPr>
        <p:spPr>
          <a:xfrm>
            <a:off x="4299606" y="2027883"/>
            <a:ext cx="3767482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Le 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imprese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che adottano comportamenti incoerenti 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tendono nel tempo a riallineare la propria condotta</a:t>
            </a:r>
            <a:r>
              <a:rPr lang="it-IT" sz="1600" dirty="0">
                <a:solidFill>
                  <a:schemeClr val="bg1"/>
                </a:solidFill>
                <a:latin typeface="Montserrat" pitchFamily="2" charset="77"/>
              </a:rPr>
              <a:t>.</a:t>
            </a: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C80C36-10EA-230A-8B5F-00123FC423B4}"/>
              </a:ext>
            </a:extLst>
          </p:cNvPr>
          <p:cNvSpPr txBox="1"/>
          <p:nvPr/>
        </p:nvSpPr>
        <p:spPr>
          <a:xfrm>
            <a:off x="4309228" y="3579339"/>
            <a:ext cx="1786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>
                <a:solidFill>
                  <a:schemeClr val="bg1"/>
                </a:solidFill>
              </a:rPr>
              <a:t>Greenwasher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6469BD-C7C0-CA5F-6C9C-0BF55CD6BBC5}"/>
              </a:ext>
            </a:extLst>
          </p:cNvPr>
          <p:cNvSpPr txBox="1"/>
          <p:nvPr/>
        </p:nvSpPr>
        <p:spPr>
          <a:xfrm>
            <a:off x="4309229" y="4069985"/>
            <a:ext cx="1786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>
                <a:solidFill>
                  <a:schemeClr val="bg1"/>
                </a:solidFill>
              </a:rPr>
              <a:t>Brownwasher </a:t>
            </a:r>
          </a:p>
        </p:txBody>
      </p:sp>
      <p:pic>
        <p:nvPicPr>
          <p:cNvPr id="32" name="Graphic 31" descr="Bullseye with solid fill">
            <a:extLst>
              <a:ext uri="{FF2B5EF4-FFF2-40B4-BE49-F238E27FC236}">
                <a16:creationId xmlns:a16="http://schemas.microsoft.com/office/drawing/2014/main" id="{A52462FD-BEC0-74C5-F5F5-7E2D72097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5635" y="172712"/>
            <a:ext cx="535021" cy="535021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48440DF-259A-8B53-B4CF-C2272698DC6A}"/>
              </a:ext>
            </a:extLst>
          </p:cNvPr>
          <p:cNvSpPr txBox="1"/>
          <p:nvPr/>
        </p:nvSpPr>
        <p:spPr>
          <a:xfrm>
            <a:off x="6506609" y="3590253"/>
            <a:ext cx="650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>
                <a:solidFill>
                  <a:schemeClr val="bg1"/>
                </a:solidFill>
              </a:rPr>
              <a:t>GPI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EB7C4DD-CAE0-239F-C88D-CC94D52FDC34}"/>
              </a:ext>
            </a:extLst>
          </p:cNvPr>
          <p:cNvSpPr txBox="1"/>
          <p:nvPr/>
        </p:nvSpPr>
        <p:spPr>
          <a:xfrm>
            <a:off x="6494928" y="4087054"/>
            <a:ext cx="650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>
                <a:solidFill>
                  <a:schemeClr val="bg1"/>
                </a:solidFill>
              </a:rPr>
              <a:t>GCI</a:t>
            </a:r>
          </a:p>
        </p:txBody>
      </p:sp>
      <p:sp>
        <p:nvSpPr>
          <p:cNvPr id="57" name="Up Arrow 56">
            <a:extLst>
              <a:ext uri="{FF2B5EF4-FFF2-40B4-BE49-F238E27FC236}">
                <a16:creationId xmlns:a16="http://schemas.microsoft.com/office/drawing/2014/main" id="{74E6914F-3B7F-6189-4B4E-7A199C905CFB}"/>
              </a:ext>
            </a:extLst>
          </p:cNvPr>
          <p:cNvSpPr/>
          <p:nvPr/>
        </p:nvSpPr>
        <p:spPr>
          <a:xfrm>
            <a:off x="7084427" y="4132890"/>
            <a:ext cx="317366" cy="280391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bg1"/>
              </a:solidFill>
            </a:endParaRPr>
          </a:p>
        </p:txBody>
      </p:sp>
      <p:sp>
        <p:nvSpPr>
          <p:cNvPr id="58" name="Up Arrow 57">
            <a:extLst>
              <a:ext uri="{FF2B5EF4-FFF2-40B4-BE49-F238E27FC236}">
                <a16:creationId xmlns:a16="http://schemas.microsoft.com/office/drawing/2014/main" id="{376C2E47-5C5D-BDDF-365D-742C59B05C66}"/>
              </a:ext>
            </a:extLst>
          </p:cNvPr>
          <p:cNvSpPr/>
          <p:nvPr/>
        </p:nvSpPr>
        <p:spPr>
          <a:xfrm>
            <a:off x="7058689" y="3631948"/>
            <a:ext cx="317366" cy="280391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bg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63C44DA-73B5-7F77-BED1-93667054EBF0}"/>
              </a:ext>
            </a:extLst>
          </p:cNvPr>
          <p:cNvGrpSpPr/>
          <p:nvPr/>
        </p:nvGrpSpPr>
        <p:grpSpPr>
          <a:xfrm>
            <a:off x="4074694" y="0"/>
            <a:ext cx="4042612" cy="6858000"/>
            <a:chOff x="4074694" y="0"/>
            <a:chExt cx="4042612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C69BAE5-D3B4-2046-0971-E97CE8F62BF8}"/>
                </a:ext>
              </a:extLst>
            </p:cNvPr>
            <p:cNvSpPr/>
            <p:nvPr/>
          </p:nvSpPr>
          <p:spPr>
            <a:xfrm>
              <a:off x="4074694" y="0"/>
              <a:ext cx="4042612" cy="6858000"/>
            </a:xfrm>
            <a:prstGeom prst="rect">
              <a:avLst/>
            </a:prstGeom>
            <a:solidFill>
              <a:srgbClr val="4454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pic>
          <p:nvPicPr>
            <p:cNvPr id="11" name="Graphic 10" descr="Bullseye with solid fill">
              <a:extLst>
                <a:ext uri="{FF2B5EF4-FFF2-40B4-BE49-F238E27FC236}">
                  <a16:creationId xmlns:a16="http://schemas.microsoft.com/office/drawing/2014/main" id="{8878844B-535C-604A-F138-D16177E52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54124" y="201372"/>
              <a:ext cx="915832" cy="914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1419A4F-9995-FD0E-C862-58968CC33E8E}"/>
                </a:ext>
              </a:extLst>
            </p:cNvPr>
            <p:cNvSpPr txBox="1"/>
            <p:nvPr/>
          </p:nvSpPr>
          <p:spPr>
            <a:xfrm>
              <a:off x="4275288" y="1317144"/>
              <a:ext cx="36735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Conclusioni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II PARTE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1462865-F3BC-385E-C874-75AC8D96594D}"/>
              </a:ext>
            </a:extLst>
          </p:cNvPr>
          <p:cNvSpPr/>
          <p:nvPr/>
        </p:nvSpPr>
        <p:spPr>
          <a:xfrm>
            <a:off x="0" y="0"/>
            <a:ext cx="4074694" cy="6858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5D9E31-8046-8A86-43ED-C8074B2EC477}"/>
              </a:ext>
            </a:extLst>
          </p:cNvPr>
          <p:cNvSpPr/>
          <p:nvPr/>
        </p:nvSpPr>
        <p:spPr>
          <a:xfrm>
            <a:off x="8117306" y="0"/>
            <a:ext cx="4074694" cy="6858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pic>
        <p:nvPicPr>
          <p:cNvPr id="15" name="Graphic 14" descr="Bullseye with solid fill">
            <a:extLst>
              <a:ext uri="{FF2B5EF4-FFF2-40B4-BE49-F238E27FC236}">
                <a16:creationId xmlns:a16="http://schemas.microsoft.com/office/drawing/2014/main" id="{47A19DC8-7210-6C79-C7D3-7164F5D86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023" y="172733"/>
            <a:ext cx="535021" cy="53502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0E0E400-A64B-A0C9-8D0D-8BFBAEFCD7CE}"/>
              </a:ext>
            </a:extLst>
          </p:cNvPr>
          <p:cNvSpPr txBox="1"/>
          <p:nvPr/>
        </p:nvSpPr>
        <p:spPr>
          <a:xfrm>
            <a:off x="1027169" y="658572"/>
            <a:ext cx="2098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Conclusioni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I PARTE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E319D3-CFC9-29F8-F14D-6BE8E0B4DCD0}"/>
              </a:ext>
            </a:extLst>
          </p:cNvPr>
          <p:cNvSpPr txBox="1"/>
          <p:nvPr/>
        </p:nvSpPr>
        <p:spPr>
          <a:xfrm>
            <a:off x="253023" y="2024898"/>
            <a:ext cx="3771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H1 </a:t>
            </a:r>
            <a:r>
              <a:rPr kumimoji="0" lang="en-IT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– Il Greenwashing riduce la performance finanziaria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07F920-40D7-DE33-E0D3-2A343EEDB45C}"/>
              </a:ext>
            </a:extLst>
          </p:cNvPr>
          <p:cNvSpPr txBox="1"/>
          <p:nvPr/>
        </p:nvSpPr>
        <p:spPr>
          <a:xfrm>
            <a:off x="253023" y="3853218"/>
            <a:ext cx="3538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H2 </a:t>
            </a:r>
            <a:r>
              <a:rPr kumimoji="0" lang="en-IT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– Il Brownwashing riduce la performance finanziaria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2D68B5-2A3C-D176-51C6-A70E2F42D869}"/>
              </a:ext>
            </a:extLst>
          </p:cNvPr>
          <p:cNvSpPr txBox="1"/>
          <p:nvPr/>
        </p:nvSpPr>
        <p:spPr>
          <a:xfrm>
            <a:off x="873405" y="2787180"/>
            <a:ext cx="2677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IT" sz="16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Ipotesi confermata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BC6A75-8B79-D084-B117-A86B20BB712F}"/>
              </a:ext>
            </a:extLst>
          </p:cNvPr>
          <p:cNvSpPr txBox="1"/>
          <p:nvPr/>
        </p:nvSpPr>
        <p:spPr>
          <a:xfrm>
            <a:off x="873405" y="4634571"/>
            <a:ext cx="2552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x"/>
              <a:tabLst/>
              <a:defRPr/>
            </a:pPr>
            <a:r>
              <a:rPr kumimoji="0" lang="en-IT" sz="16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Ipotesi rigettata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A86148-5E5D-4667-DFAF-1F6331E99AF8}"/>
              </a:ext>
            </a:extLst>
          </p:cNvPr>
          <p:cNvSpPr txBox="1"/>
          <p:nvPr/>
        </p:nvSpPr>
        <p:spPr>
          <a:xfrm>
            <a:off x="8358513" y="2024898"/>
            <a:ext cx="34216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Includere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</a:t>
            </a:r>
            <a:r>
              <a:rPr kumimoji="0" lang="en-GB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variabili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di governance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struttura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proprietaria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composizione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del board,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incentivi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).</a:t>
            </a:r>
            <a:endParaRPr kumimoji="0" lang="en-IT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35" name="Graphic 34" descr="Rocket with solid fill">
            <a:extLst>
              <a:ext uri="{FF2B5EF4-FFF2-40B4-BE49-F238E27FC236}">
                <a16:creationId xmlns:a16="http://schemas.microsoft.com/office/drawing/2014/main" id="{DF4B1FCD-F480-B604-CECE-E20AEA0BB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0545" y="168289"/>
            <a:ext cx="535022" cy="53502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3F2C979-CFAA-8340-0DA7-354A6D40DF17}"/>
              </a:ext>
            </a:extLst>
          </p:cNvPr>
          <p:cNvSpPr txBox="1"/>
          <p:nvPr/>
        </p:nvSpPr>
        <p:spPr>
          <a:xfrm>
            <a:off x="8320773" y="703311"/>
            <a:ext cx="3667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2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Limiti 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2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Sviluppi futuri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B46785D-5FD7-41B4-79FE-2836EE0EE8B2}"/>
              </a:ext>
            </a:extLst>
          </p:cNvPr>
          <p:cNvGrpSpPr/>
          <p:nvPr/>
        </p:nvGrpSpPr>
        <p:grpSpPr>
          <a:xfrm>
            <a:off x="0" y="0"/>
            <a:ext cx="4074694" cy="6858000"/>
            <a:chOff x="0" y="0"/>
            <a:chExt cx="4074694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14A3726-AD4E-09A2-194B-C6661D1B19A2}"/>
                </a:ext>
              </a:extLst>
            </p:cNvPr>
            <p:cNvSpPr/>
            <p:nvPr/>
          </p:nvSpPr>
          <p:spPr>
            <a:xfrm>
              <a:off x="0" y="0"/>
              <a:ext cx="4074694" cy="6858000"/>
            </a:xfrm>
            <a:prstGeom prst="rect">
              <a:avLst/>
            </a:prstGeom>
            <a:solidFill>
              <a:srgbClr val="4454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pic>
          <p:nvPicPr>
            <p:cNvPr id="9" name="Graphic 8" descr="Bullseye with solid fill">
              <a:extLst>
                <a:ext uri="{FF2B5EF4-FFF2-40B4-BE49-F238E27FC236}">
                  <a16:creationId xmlns:a16="http://schemas.microsoft.com/office/drawing/2014/main" id="{CBB3421C-18D4-385C-C93D-F1983641D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80853" y="201372"/>
              <a:ext cx="912986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073B58-E5F9-2DE3-0F50-EFE1BC698E0D}"/>
                </a:ext>
              </a:extLst>
            </p:cNvPr>
            <p:cNvSpPr txBox="1"/>
            <p:nvPr/>
          </p:nvSpPr>
          <p:spPr>
            <a:xfrm>
              <a:off x="206304" y="1317144"/>
              <a:ext cx="36620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Conclusioni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I PARTE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90A4BE2-D31B-F4E7-1296-992AD8545347}"/>
              </a:ext>
            </a:extLst>
          </p:cNvPr>
          <p:cNvGrpSpPr/>
          <p:nvPr/>
        </p:nvGrpSpPr>
        <p:grpSpPr>
          <a:xfrm>
            <a:off x="7765975" y="7026289"/>
            <a:ext cx="4777356" cy="6858000"/>
            <a:chOff x="7765975" y="7026289"/>
            <a:chExt cx="4777356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791A181-66A8-8462-0F71-DCD4DE89B225}"/>
                </a:ext>
              </a:extLst>
            </p:cNvPr>
            <p:cNvSpPr/>
            <p:nvPr/>
          </p:nvSpPr>
          <p:spPr>
            <a:xfrm>
              <a:off x="8117306" y="7026289"/>
              <a:ext cx="4074694" cy="6858000"/>
            </a:xfrm>
            <a:prstGeom prst="rect">
              <a:avLst/>
            </a:prstGeom>
            <a:solidFill>
              <a:srgbClr val="4454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pic>
          <p:nvPicPr>
            <p:cNvPr id="13" name="Graphic 12" descr="Rocket with solid fill">
              <a:extLst>
                <a:ext uri="{FF2B5EF4-FFF2-40B4-BE49-F238E27FC236}">
                  <a16:creationId xmlns:a16="http://schemas.microsoft.com/office/drawing/2014/main" id="{E1DCBC22-96C7-5603-9A6B-F5F1C4F6B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38679" y="7227661"/>
              <a:ext cx="914400" cy="914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16767B-F7F1-FCB0-03BE-23D290987415}"/>
                </a:ext>
              </a:extLst>
            </p:cNvPr>
            <p:cNvSpPr txBox="1"/>
            <p:nvPr/>
          </p:nvSpPr>
          <p:spPr>
            <a:xfrm>
              <a:off x="7765975" y="8381241"/>
              <a:ext cx="47773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Limiti e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Sviluppi futuri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6190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D1B16-AD66-48A8-344C-0F76B08A4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CEE039-0EFE-1F9F-1415-927868EAF074}"/>
              </a:ext>
            </a:extLst>
          </p:cNvPr>
          <p:cNvSpPr/>
          <p:nvPr/>
        </p:nvSpPr>
        <p:spPr>
          <a:xfrm>
            <a:off x="0" y="0"/>
            <a:ext cx="4074694" cy="6858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C6A064-BDF3-4980-B099-DC1D92A99B7D}"/>
              </a:ext>
            </a:extLst>
          </p:cNvPr>
          <p:cNvSpPr/>
          <p:nvPr/>
        </p:nvSpPr>
        <p:spPr>
          <a:xfrm>
            <a:off x="8117306" y="0"/>
            <a:ext cx="4074694" cy="6858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891737-E390-8F50-C2AA-21699075D0EB}"/>
              </a:ext>
            </a:extLst>
          </p:cNvPr>
          <p:cNvSpPr/>
          <p:nvPr/>
        </p:nvSpPr>
        <p:spPr>
          <a:xfrm>
            <a:off x="4074694" y="0"/>
            <a:ext cx="4042612" cy="6858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15" name="Graphic 14" descr="Bullseye with solid fill">
            <a:extLst>
              <a:ext uri="{FF2B5EF4-FFF2-40B4-BE49-F238E27FC236}">
                <a16:creationId xmlns:a16="http://schemas.microsoft.com/office/drawing/2014/main" id="{EBB36F7B-2CDC-32E1-0953-4EDA0ECEB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023" y="172733"/>
            <a:ext cx="535021" cy="53502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E03489F-BB19-DEAC-1B67-3EFC616DE69D}"/>
              </a:ext>
            </a:extLst>
          </p:cNvPr>
          <p:cNvSpPr txBox="1"/>
          <p:nvPr/>
        </p:nvSpPr>
        <p:spPr>
          <a:xfrm>
            <a:off x="1027169" y="658572"/>
            <a:ext cx="2098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Conclusioni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I PARTE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54FF42-D6FD-6A0E-98C1-2100F1999702}"/>
              </a:ext>
            </a:extLst>
          </p:cNvPr>
          <p:cNvSpPr txBox="1"/>
          <p:nvPr/>
        </p:nvSpPr>
        <p:spPr>
          <a:xfrm>
            <a:off x="253023" y="2024898"/>
            <a:ext cx="3771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H1 </a:t>
            </a:r>
            <a:r>
              <a:rPr kumimoji="0" lang="en-IT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– Il Greenwashing riduce la performance finanziaria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02434D-7728-5ABF-786F-7958C636A611}"/>
              </a:ext>
            </a:extLst>
          </p:cNvPr>
          <p:cNvSpPr txBox="1"/>
          <p:nvPr/>
        </p:nvSpPr>
        <p:spPr>
          <a:xfrm>
            <a:off x="253023" y="3853218"/>
            <a:ext cx="3538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H2 </a:t>
            </a:r>
            <a:r>
              <a:rPr kumimoji="0" lang="en-IT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– Il Brownwashing riduce la performance finanziaria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F3911F-73C3-76CF-83C7-928BAAAE5BA1}"/>
              </a:ext>
            </a:extLst>
          </p:cNvPr>
          <p:cNvSpPr txBox="1"/>
          <p:nvPr/>
        </p:nvSpPr>
        <p:spPr>
          <a:xfrm>
            <a:off x="873405" y="2787180"/>
            <a:ext cx="2677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IT" sz="16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Ipotesi confermata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A28C63-A12D-3571-AF18-A42A09776FDC}"/>
              </a:ext>
            </a:extLst>
          </p:cNvPr>
          <p:cNvSpPr txBox="1"/>
          <p:nvPr/>
        </p:nvSpPr>
        <p:spPr>
          <a:xfrm>
            <a:off x="873405" y="4634571"/>
            <a:ext cx="2552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x"/>
              <a:tabLst/>
              <a:defRPr/>
            </a:pPr>
            <a:r>
              <a:rPr kumimoji="0" lang="en-IT" sz="16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Ipotesi rigettata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34B32C-C589-8E78-CFD9-47E126855B97}"/>
              </a:ext>
            </a:extLst>
          </p:cNvPr>
          <p:cNvSpPr txBox="1"/>
          <p:nvPr/>
        </p:nvSpPr>
        <p:spPr>
          <a:xfrm>
            <a:off x="4156828" y="658492"/>
            <a:ext cx="3667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Conclusioni </a:t>
            </a:r>
            <a:endParaRPr lang="en-IT" sz="2000" b="1" dirty="0">
              <a:solidFill>
                <a:schemeClr val="bg1"/>
              </a:solidFill>
              <a:latin typeface="Montserrat" pitchFamily="2" charset="7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II PARTE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848ADF-C879-BA4D-18E3-3E8A6EC8F14D}"/>
              </a:ext>
            </a:extLst>
          </p:cNvPr>
          <p:cNvSpPr txBox="1"/>
          <p:nvPr/>
        </p:nvSpPr>
        <p:spPr>
          <a:xfrm>
            <a:off x="4299606" y="2027883"/>
            <a:ext cx="3767482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Le 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imprese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che adottano comportamenti incoerenti 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tendono nel tempo a riallineare la propria condotta</a:t>
            </a:r>
            <a:r>
              <a:rPr lang="it-IT" sz="1600" dirty="0">
                <a:solidFill>
                  <a:schemeClr val="bg1"/>
                </a:solidFill>
                <a:latin typeface="Montserrat" pitchFamily="2" charset="77"/>
              </a:rPr>
              <a:t>.</a:t>
            </a: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4AE3C5-7E9A-E9B6-4885-7AC4FFD85F61}"/>
              </a:ext>
            </a:extLst>
          </p:cNvPr>
          <p:cNvSpPr txBox="1"/>
          <p:nvPr/>
        </p:nvSpPr>
        <p:spPr>
          <a:xfrm>
            <a:off x="4309228" y="3579339"/>
            <a:ext cx="1786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>
                <a:solidFill>
                  <a:schemeClr val="bg1"/>
                </a:solidFill>
              </a:rPr>
              <a:t>Greenwasher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5D1694-613C-4AAB-A5B4-B4A7B09F4678}"/>
              </a:ext>
            </a:extLst>
          </p:cNvPr>
          <p:cNvSpPr txBox="1"/>
          <p:nvPr/>
        </p:nvSpPr>
        <p:spPr>
          <a:xfrm>
            <a:off x="4309229" y="4069985"/>
            <a:ext cx="1786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>
                <a:solidFill>
                  <a:schemeClr val="bg1"/>
                </a:solidFill>
              </a:rPr>
              <a:t>Brownwasher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3A33EC-69D0-3FE4-8148-8BDFCDD338C9}"/>
              </a:ext>
            </a:extLst>
          </p:cNvPr>
          <p:cNvSpPr txBox="1"/>
          <p:nvPr/>
        </p:nvSpPr>
        <p:spPr>
          <a:xfrm>
            <a:off x="6185490" y="3569085"/>
            <a:ext cx="46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>
                <a:solidFill>
                  <a:schemeClr val="bg1"/>
                </a:solidFill>
              </a:rPr>
              <a:t>DI </a:t>
            </a:r>
            <a:r>
              <a:rPr lang="en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668F78-A583-CA3B-2391-EA4E37CA7A2F}"/>
              </a:ext>
            </a:extLst>
          </p:cNvPr>
          <p:cNvSpPr txBox="1"/>
          <p:nvPr/>
        </p:nvSpPr>
        <p:spPr>
          <a:xfrm>
            <a:off x="7056658" y="3571860"/>
            <a:ext cx="650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>
                <a:solidFill>
                  <a:schemeClr val="bg1"/>
                </a:solidFill>
              </a:rPr>
              <a:t>GPI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CE9349-4F1D-6E8B-EE7D-C27DD54ABE05}"/>
              </a:ext>
            </a:extLst>
          </p:cNvPr>
          <p:cNvSpPr txBox="1"/>
          <p:nvPr/>
        </p:nvSpPr>
        <p:spPr>
          <a:xfrm>
            <a:off x="6198438" y="4069985"/>
            <a:ext cx="497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>
                <a:solidFill>
                  <a:schemeClr val="bg1"/>
                </a:solidFill>
              </a:rPr>
              <a:t>DI </a:t>
            </a:r>
            <a:r>
              <a:rPr lang="en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D66F24-4E0B-EDDE-7A02-D25EC3B59A17}"/>
              </a:ext>
            </a:extLst>
          </p:cNvPr>
          <p:cNvSpPr txBox="1"/>
          <p:nvPr/>
        </p:nvSpPr>
        <p:spPr>
          <a:xfrm>
            <a:off x="7044977" y="4068661"/>
            <a:ext cx="650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>
                <a:solidFill>
                  <a:schemeClr val="bg1"/>
                </a:solidFill>
              </a:rPr>
              <a:t>GCI</a:t>
            </a:r>
          </a:p>
        </p:txBody>
      </p:sp>
      <p:sp>
        <p:nvSpPr>
          <p:cNvPr id="29" name="Up Arrow 28">
            <a:extLst>
              <a:ext uri="{FF2B5EF4-FFF2-40B4-BE49-F238E27FC236}">
                <a16:creationId xmlns:a16="http://schemas.microsoft.com/office/drawing/2014/main" id="{6CAD2A5D-A0F2-8CA0-7C6D-CA6BFDAB4E30}"/>
              </a:ext>
            </a:extLst>
          </p:cNvPr>
          <p:cNvSpPr/>
          <p:nvPr/>
        </p:nvSpPr>
        <p:spPr>
          <a:xfrm>
            <a:off x="7634476" y="4114497"/>
            <a:ext cx="317366" cy="280391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bg1"/>
              </a:solidFill>
            </a:endParaRPr>
          </a:p>
        </p:txBody>
      </p:sp>
      <p:sp>
        <p:nvSpPr>
          <p:cNvPr id="30" name="Up Arrow 29">
            <a:extLst>
              <a:ext uri="{FF2B5EF4-FFF2-40B4-BE49-F238E27FC236}">
                <a16:creationId xmlns:a16="http://schemas.microsoft.com/office/drawing/2014/main" id="{BC51A035-622C-C2C0-0B9C-F313BEAFC42B}"/>
              </a:ext>
            </a:extLst>
          </p:cNvPr>
          <p:cNvSpPr/>
          <p:nvPr/>
        </p:nvSpPr>
        <p:spPr>
          <a:xfrm>
            <a:off x="7608738" y="3613555"/>
            <a:ext cx="317366" cy="280391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bg1"/>
              </a:solidFill>
            </a:endParaRPr>
          </a:p>
        </p:txBody>
      </p:sp>
      <p:sp>
        <p:nvSpPr>
          <p:cNvPr id="31" name="Up Arrow 30">
            <a:extLst>
              <a:ext uri="{FF2B5EF4-FFF2-40B4-BE49-F238E27FC236}">
                <a16:creationId xmlns:a16="http://schemas.microsoft.com/office/drawing/2014/main" id="{327986D0-F83E-2C9C-C380-2B51337C3DFA}"/>
              </a:ext>
            </a:extLst>
          </p:cNvPr>
          <p:cNvSpPr/>
          <p:nvPr/>
        </p:nvSpPr>
        <p:spPr>
          <a:xfrm rot="10800000">
            <a:off x="6617397" y="3623809"/>
            <a:ext cx="317366" cy="280391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bg1"/>
              </a:solidFill>
            </a:endParaRPr>
          </a:p>
        </p:txBody>
      </p:sp>
      <p:pic>
        <p:nvPicPr>
          <p:cNvPr id="32" name="Graphic 31" descr="Bullseye with solid fill">
            <a:extLst>
              <a:ext uri="{FF2B5EF4-FFF2-40B4-BE49-F238E27FC236}">
                <a16:creationId xmlns:a16="http://schemas.microsoft.com/office/drawing/2014/main" id="{D1B9837F-C199-9540-D36D-B709F0D6D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5635" y="172712"/>
            <a:ext cx="535021" cy="535021"/>
          </a:xfrm>
          <a:prstGeom prst="rect">
            <a:avLst/>
          </a:prstGeom>
        </p:spPr>
      </p:pic>
      <p:sp>
        <p:nvSpPr>
          <p:cNvPr id="33" name="Up Arrow 32">
            <a:extLst>
              <a:ext uri="{FF2B5EF4-FFF2-40B4-BE49-F238E27FC236}">
                <a16:creationId xmlns:a16="http://schemas.microsoft.com/office/drawing/2014/main" id="{9FE0B7D2-1906-75FA-EAB6-A26E9937EE89}"/>
              </a:ext>
            </a:extLst>
          </p:cNvPr>
          <p:cNvSpPr/>
          <p:nvPr/>
        </p:nvSpPr>
        <p:spPr>
          <a:xfrm rot="10800000">
            <a:off x="6648079" y="4114496"/>
            <a:ext cx="317366" cy="280391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3B18E3-4E05-6DAD-8AB3-A1D2FB6B57AA}"/>
              </a:ext>
            </a:extLst>
          </p:cNvPr>
          <p:cNvSpPr txBox="1"/>
          <p:nvPr/>
        </p:nvSpPr>
        <p:spPr>
          <a:xfrm>
            <a:off x="8358513" y="2024898"/>
            <a:ext cx="34216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Includere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</a:t>
            </a:r>
            <a:r>
              <a:rPr kumimoji="0" lang="en-GB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variabili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di governance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struttura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proprietaria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composizione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del board,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incentivi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).</a:t>
            </a:r>
            <a:endParaRPr kumimoji="0" lang="en-IT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35" name="Graphic 34" descr="Rocket with solid fill">
            <a:extLst>
              <a:ext uri="{FF2B5EF4-FFF2-40B4-BE49-F238E27FC236}">
                <a16:creationId xmlns:a16="http://schemas.microsoft.com/office/drawing/2014/main" id="{EAA7E58F-7D36-C34E-30D6-861FB667A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0545" y="168289"/>
            <a:ext cx="535022" cy="53502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DD0E9CA-3B7C-9CD4-2B05-AB12EA4E3F2B}"/>
              </a:ext>
            </a:extLst>
          </p:cNvPr>
          <p:cNvSpPr txBox="1"/>
          <p:nvPr/>
        </p:nvSpPr>
        <p:spPr>
          <a:xfrm>
            <a:off x="8320773" y="703311"/>
            <a:ext cx="3667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Limiti 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Sviluppi futuri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B5558F6-5653-40CA-2AA9-38D94EBC0C5F}"/>
              </a:ext>
            </a:extLst>
          </p:cNvPr>
          <p:cNvGrpSpPr/>
          <p:nvPr/>
        </p:nvGrpSpPr>
        <p:grpSpPr>
          <a:xfrm>
            <a:off x="0" y="0"/>
            <a:ext cx="4074694" cy="6858000"/>
            <a:chOff x="0" y="0"/>
            <a:chExt cx="4074694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914273E-87D1-69F9-3251-C20A15CD0719}"/>
                </a:ext>
              </a:extLst>
            </p:cNvPr>
            <p:cNvSpPr/>
            <p:nvPr/>
          </p:nvSpPr>
          <p:spPr>
            <a:xfrm>
              <a:off x="0" y="0"/>
              <a:ext cx="4074694" cy="6858000"/>
            </a:xfrm>
            <a:prstGeom prst="rect">
              <a:avLst/>
            </a:prstGeom>
            <a:solidFill>
              <a:srgbClr val="4454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pic>
          <p:nvPicPr>
            <p:cNvPr id="9" name="Graphic 8" descr="Bullseye with solid fill">
              <a:extLst>
                <a:ext uri="{FF2B5EF4-FFF2-40B4-BE49-F238E27FC236}">
                  <a16:creationId xmlns:a16="http://schemas.microsoft.com/office/drawing/2014/main" id="{205F9DBE-10E9-4260-27F2-7ABF37B7D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80853" y="201372"/>
              <a:ext cx="912986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6D31F8-51C8-5A8A-781A-78DA1C001BE8}"/>
                </a:ext>
              </a:extLst>
            </p:cNvPr>
            <p:cNvSpPr txBox="1"/>
            <p:nvPr/>
          </p:nvSpPr>
          <p:spPr>
            <a:xfrm>
              <a:off x="206304" y="1317144"/>
              <a:ext cx="36620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Conclusioni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I PARTE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2B98DE6-6827-F3D6-D9DD-DC95141B9C73}"/>
              </a:ext>
            </a:extLst>
          </p:cNvPr>
          <p:cNvGrpSpPr/>
          <p:nvPr/>
        </p:nvGrpSpPr>
        <p:grpSpPr>
          <a:xfrm>
            <a:off x="4074694" y="0"/>
            <a:ext cx="4042612" cy="6858000"/>
            <a:chOff x="4074694" y="0"/>
            <a:chExt cx="4042612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9262F2C-5032-A721-9397-2861C736C80E}"/>
                </a:ext>
              </a:extLst>
            </p:cNvPr>
            <p:cNvSpPr/>
            <p:nvPr/>
          </p:nvSpPr>
          <p:spPr>
            <a:xfrm>
              <a:off x="4074694" y="0"/>
              <a:ext cx="4042612" cy="6858000"/>
            </a:xfrm>
            <a:prstGeom prst="rect">
              <a:avLst/>
            </a:prstGeom>
            <a:solidFill>
              <a:srgbClr val="4454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pic>
          <p:nvPicPr>
            <p:cNvPr id="11" name="Graphic 10" descr="Bullseye with solid fill">
              <a:extLst>
                <a:ext uri="{FF2B5EF4-FFF2-40B4-BE49-F238E27FC236}">
                  <a16:creationId xmlns:a16="http://schemas.microsoft.com/office/drawing/2014/main" id="{4F952DE4-8733-565F-703B-878D8A145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54124" y="201372"/>
              <a:ext cx="915832" cy="914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36C250-D769-9D90-B2B0-722BB2DAF432}"/>
                </a:ext>
              </a:extLst>
            </p:cNvPr>
            <p:cNvSpPr txBox="1"/>
            <p:nvPr/>
          </p:nvSpPr>
          <p:spPr>
            <a:xfrm>
              <a:off x="4275288" y="1317144"/>
              <a:ext cx="36735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Conclusioni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II PARTE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9C47941-5928-D4F1-90F5-E01DD5CAC0B0}"/>
              </a:ext>
            </a:extLst>
          </p:cNvPr>
          <p:cNvGrpSpPr/>
          <p:nvPr/>
        </p:nvGrpSpPr>
        <p:grpSpPr>
          <a:xfrm>
            <a:off x="7765975" y="0"/>
            <a:ext cx="4777356" cy="6858000"/>
            <a:chOff x="7765975" y="0"/>
            <a:chExt cx="4777356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1D9F52-37F1-EFEF-39BA-32A47330275D}"/>
                </a:ext>
              </a:extLst>
            </p:cNvPr>
            <p:cNvSpPr/>
            <p:nvPr/>
          </p:nvSpPr>
          <p:spPr>
            <a:xfrm>
              <a:off x="8117306" y="0"/>
              <a:ext cx="4074694" cy="6858000"/>
            </a:xfrm>
            <a:prstGeom prst="rect">
              <a:avLst/>
            </a:prstGeom>
            <a:solidFill>
              <a:srgbClr val="4454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pic>
          <p:nvPicPr>
            <p:cNvPr id="13" name="Graphic 12" descr="Rocket with solid fill">
              <a:extLst>
                <a:ext uri="{FF2B5EF4-FFF2-40B4-BE49-F238E27FC236}">
                  <a16:creationId xmlns:a16="http://schemas.microsoft.com/office/drawing/2014/main" id="{CB397A26-CFF6-C94C-2B46-3FAB78D94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38679" y="201372"/>
              <a:ext cx="914400" cy="914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1197B7-FF85-7CE8-7CDE-EB01DD4395B6}"/>
                </a:ext>
              </a:extLst>
            </p:cNvPr>
            <p:cNvSpPr txBox="1"/>
            <p:nvPr/>
          </p:nvSpPr>
          <p:spPr>
            <a:xfrm>
              <a:off x="7765975" y="1354952"/>
              <a:ext cx="47773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Limiti e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Sviluppi futuri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0966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37F8F-AFD6-675A-F4F0-DD6051A13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0E3D00A6-D0BA-147E-63E5-ABB15985E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F06AF27F-E6B1-444C-99EC-B7ED9495CC89}" type="slidenum">
              <a:rPr lang="en-IT" smtClean="0"/>
              <a:pPr>
                <a:spcAft>
                  <a:spcPts val="600"/>
                </a:spcAft>
              </a:pPr>
              <a:t>53</a:t>
            </a:fld>
            <a:endParaRPr lang="en-IT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71EB125-48F0-A568-87E3-F0B5FEADE5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Freeform 22">
            <a:extLst>
              <a:ext uri="{FF2B5EF4-FFF2-40B4-BE49-F238E27FC236}">
                <a16:creationId xmlns:a16="http://schemas.microsoft.com/office/drawing/2014/main" id="{C1B32D66-73B8-E8CC-033E-0D995621F0C5}"/>
              </a:ext>
            </a:extLst>
          </p:cNvPr>
          <p:cNvSpPr/>
          <p:nvPr/>
        </p:nvSpPr>
        <p:spPr>
          <a:xfrm>
            <a:off x="8382000" y="0"/>
            <a:ext cx="3810000" cy="685800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642128" y="2483406"/>
                </a:moveTo>
                <a:lnTo>
                  <a:pt x="702259" y="2483406"/>
                </a:lnTo>
                <a:lnTo>
                  <a:pt x="702259" y="2514314"/>
                </a:lnTo>
                <a:cubicBezTo>
                  <a:pt x="697389" y="2527802"/>
                  <a:pt x="689146" y="2538011"/>
                  <a:pt x="677532" y="2544942"/>
                </a:cubicBezTo>
                <a:cubicBezTo>
                  <a:pt x="665918" y="2551873"/>
                  <a:pt x="652618" y="2555339"/>
                  <a:pt x="637632" y="2555339"/>
                </a:cubicBezTo>
                <a:cubicBezTo>
                  <a:pt x="622271" y="2555339"/>
                  <a:pt x="610189" y="2552060"/>
                  <a:pt x="601385" y="2545504"/>
                </a:cubicBezTo>
                <a:cubicBezTo>
                  <a:pt x="592580" y="2538948"/>
                  <a:pt x="588178" y="2530050"/>
                  <a:pt x="588178" y="2518810"/>
                </a:cubicBezTo>
                <a:cubicBezTo>
                  <a:pt x="588178" y="2495207"/>
                  <a:pt x="606162" y="2483406"/>
                  <a:pt x="642128" y="2483406"/>
                </a:cubicBezTo>
                <a:close/>
                <a:moveTo>
                  <a:pt x="2723693" y="2374945"/>
                </a:moveTo>
                <a:cubicBezTo>
                  <a:pt x="2746172" y="2374945"/>
                  <a:pt x="2764623" y="2382531"/>
                  <a:pt x="2779047" y="2397705"/>
                </a:cubicBezTo>
                <a:cubicBezTo>
                  <a:pt x="2793471" y="2412878"/>
                  <a:pt x="2800684" y="2433203"/>
                  <a:pt x="2800684" y="2458679"/>
                </a:cubicBezTo>
                <a:cubicBezTo>
                  <a:pt x="2800684" y="2484155"/>
                  <a:pt x="2793471" y="2504480"/>
                  <a:pt x="2779047" y="2519653"/>
                </a:cubicBezTo>
                <a:cubicBezTo>
                  <a:pt x="2764623" y="2534827"/>
                  <a:pt x="2746172" y="2542413"/>
                  <a:pt x="2723693" y="2542413"/>
                </a:cubicBezTo>
                <a:cubicBezTo>
                  <a:pt x="2701214" y="2542413"/>
                  <a:pt x="2682668" y="2534827"/>
                  <a:pt x="2668057" y="2519653"/>
                </a:cubicBezTo>
                <a:cubicBezTo>
                  <a:pt x="2653446" y="2504480"/>
                  <a:pt x="2646140" y="2484155"/>
                  <a:pt x="2646140" y="2458679"/>
                </a:cubicBezTo>
                <a:cubicBezTo>
                  <a:pt x="2646140" y="2433203"/>
                  <a:pt x="2653446" y="2412878"/>
                  <a:pt x="2668057" y="2397705"/>
                </a:cubicBezTo>
                <a:cubicBezTo>
                  <a:pt x="2682668" y="2382531"/>
                  <a:pt x="2701214" y="2374945"/>
                  <a:pt x="2723693" y="2374945"/>
                </a:cubicBezTo>
                <a:close/>
                <a:moveTo>
                  <a:pt x="3481197" y="2369325"/>
                </a:moveTo>
                <a:cubicBezTo>
                  <a:pt x="3500679" y="2369325"/>
                  <a:pt x="3517163" y="2375038"/>
                  <a:pt x="3530651" y="2386465"/>
                </a:cubicBezTo>
                <a:cubicBezTo>
                  <a:pt x="3544138" y="2397892"/>
                  <a:pt x="3552380" y="2413159"/>
                  <a:pt x="3555378" y="2432266"/>
                </a:cubicBezTo>
                <a:lnTo>
                  <a:pt x="3406454" y="2432266"/>
                </a:lnTo>
                <a:cubicBezTo>
                  <a:pt x="3409451" y="2412784"/>
                  <a:pt x="3417694" y="2397424"/>
                  <a:pt x="3431181" y="2386184"/>
                </a:cubicBezTo>
                <a:cubicBezTo>
                  <a:pt x="3444668" y="2374945"/>
                  <a:pt x="3461340" y="2369325"/>
                  <a:pt x="3481197" y="2369325"/>
                </a:cubicBezTo>
                <a:close/>
                <a:moveTo>
                  <a:pt x="1499997" y="2369325"/>
                </a:moveTo>
                <a:cubicBezTo>
                  <a:pt x="1519479" y="2369325"/>
                  <a:pt x="1535963" y="2375038"/>
                  <a:pt x="1549451" y="2386465"/>
                </a:cubicBezTo>
                <a:cubicBezTo>
                  <a:pt x="1562938" y="2397892"/>
                  <a:pt x="1571180" y="2413159"/>
                  <a:pt x="1574178" y="2432266"/>
                </a:cubicBezTo>
                <a:lnTo>
                  <a:pt x="1425254" y="2432266"/>
                </a:lnTo>
                <a:cubicBezTo>
                  <a:pt x="1428252" y="2412784"/>
                  <a:pt x="1436494" y="2397424"/>
                  <a:pt x="1449981" y="2386184"/>
                </a:cubicBezTo>
                <a:cubicBezTo>
                  <a:pt x="1463469" y="2374945"/>
                  <a:pt x="1480141" y="2369325"/>
                  <a:pt x="1499997" y="2369325"/>
                </a:cubicBezTo>
                <a:close/>
                <a:moveTo>
                  <a:pt x="2408377" y="2307508"/>
                </a:moveTo>
                <a:lnTo>
                  <a:pt x="2408377" y="2609850"/>
                </a:lnTo>
                <a:lnTo>
                  <a:pt x="2496045" y="2609850"/>
                </a:lnTo>
                <a:lnTo>
                  <a:pt x="2496045" y="2307508"/>
                </a:lnTo>
                <a:close/>
                <a:moveTo>
                  <a:pt x="2086718" y="2307508"/>
                </a:moveTo>
                <a:lnTo>
                  <a:pt x="2086718" y="2374945"/>
                </a:lnTo>
                <a:lnTo>
                  <a:pt x="2236765" y="2374945"/>
                </a:lnTo>
                <a:lnTo>
                  <a:pt x="2082784" y="2557025"/>
                </a:lnTo>
                <a:lnTo>
                  <a:pt x="2082784" y="2609850"/>
                </a:lnTo>
                <a:lnTo>
                  <a:pt x="2352532" y="2609850"/>
                </a:lnTo>
                <a:lnTo>
                  <a:pt x="2352532" y="2542413"/>
                </a:lnTo>
                <a:lnTo>
                  <a:pt x="2193493" y="2542413"/>
                </a:lnTo>
                <a:lnTo>
                  <a:pt x="2347474" y="2360333"/>
                </a:lnTo>
                <a:lnTo>
                  <a:pt x="2347474" y="2307508"/>
                </a:lnTo>
                <a:close/>
                <a:moveTo>
                  <a:pt x="3480635" y="2303012"/>
                </a:moveTo>
                <a:cubicBezTo>
                  <a:pt x="3450288" y="2303012"/>
                  <a:pt x="3422845" y="2309662"/>
                  <a:pt x="3398306" y="2322962"/>
                </a:cubicBezTo>
                <a:cubicBezTo>
                  <a:pt x="3373766" y="2336262"/>
                  <a:pt x="3354472" y="2354807"/>
                  <a:pt x="3340422" y="2378597"/>
                </a:cubicBezTo>
                <a:cubicBezTo>
                  <a:pt x="3326373" y="2402388"/>
                  <a:pt x="3319348" y="2429082"/>
                  <a:pt x="3319348" y="2458679"/>
                </a:cubicBezTo>
                <a:cubicBezTo>
                  <a:pt x="3319348" y="2488651"/>
                  <a:pt x="3326466" y="2515438"/>
                  <a:pt x="3340703" y="2539041"/>
                </a:cubicBezTo>
                <a:cubicBezTo>
                  <a:pt x="3354940" y="2562644"/>
                  <a:pt x="3375171" y="2581096"/>
                  <a:pt x="3401396" y="2594396"/>
                </a:cubicBezTo>
                <a:cubicBezTo>
                  <a:pt x="3427622" y="2607696"/>
                  <a:pt x="3457782" y="2614346"/>
                  <a:pt x="3491874" y="2614346"/>
                </a:cubicBezTo>
                <a:cubicBezTo>
                  <a:pt x="3546573" y="2614346"/>
                  <a:pt x="3588160" y="2598049"/>
                  <a:pt x="3616633" y="2565454"/>
                </a:cubicBezTo>
                <a:lnTo>
                  <a:pt x="3569989" y="2514877"/>
                </a:lnTo>
                <a:cubicBezTo>
                  <a:pt x="3559499" y="2524992"/>
                  <a:pt x="3548166" y="2532391"/>
                  <a:pt x="3535990" y="2537074"/>
                </a:cubicBezTo>
                <a:cubicBezTo>
                  <a:pt x="3523813" y="2541758"/>
                  <a:pt x="3509858" y="2544099"/>
                  <a:pt x="3494122" y="2544099"/>
                </a:cubicBezTo>
                <a:cubicBezTo>
                  <a:pt x="3471269" y="2544099"/>
                  <a:pt x="3452162" y="2538667"/>
                  <a:pt x="3436801" y="2527802"/>
                </a:cubicBezTo>
                <a:cubicBezTo>
                  <a:pt x="3421440" y="2516937"/>
                  <a:pt x="3411700" y="2502138"/>
                  <a:pt x="3407578" y="2483406"/>
                </a:cubicBezTo>
                <a:lnTo>
                  <a:pt x="3636302" y="2483406"/>
                </a:lnTo>
                <a:cubicBezTo>
                  <a:pt x="3637426" y="2468794"/>
                  <a:pt x="3637988" y="2460927"/>
                  <a:pt x="3637988" y="2459803"/>
                </a:cubicBezTo>
                <a:cubicBezTo>
                  <a:pt x="3637988" y="2428332"/>
                  <a:pt x="3631151" y="2400702"/>
                  <a:pt x="3617476" y="2376911"/>
                </a:cubicBezTo>
                <a:cubicBezTo>
                  <a:pt x="3603801" y="2353121"/>
                  <a:pt x="3584975" y="2334857"/>
                  <a:pt x="3560998" y="2322119"/>
                </a:cubicBezTo>
                <a:cubicBezTo>
                  <a:pt x="3537020" y="2309381"/>
                  <a:pt x="3510232" y="2303012"/>
                  <a:pt x="3480635" y="2303012"/>
                </a:cubicBezTo>
                <a:close/>
                <a:moveTo>
                  <a:pt x="3135068" y="2303012"/>
                </a:moveTo>
                <a:cubicBezTo>
                  <a:pt x="3114462" y="2303012"/>
                  <a:pt x="3095542" y="2306477"/>
                  <a:pt x="3078308" y="2313408"/>
                </a:cubicBezTo>
                <a:cubicBezTo>
                  <a:pt x="3061074" y="2320340"/>
                  <a:pt x="3046651" y="2330174"/>
                  <a:pt x="3035036" y="2342912"/>
                </a:cubicBezTo>
                <a:lnTo>
                  <a:pt x="3035036" y="2307508"/>
                </a:lnTo>
                <a:lnTo>
                  <a:pt x="2951302" y="2307508"/>
                </a:lnTo>
                <a:lnTo>
                  <a:pt x="2951302" y="2609850"/>
                </a:lnTo>
                <a:lnTo>
                  <a:pt x="3038970" y="2609850"/>
                </a:lnTo>
                <a:lnTo>
                  <a:pt x="3038970" y="2460365"/>
                </a:lnTo>
                <a:cubicBezTo>
                  <a:pt x="3038970" y="2433390"/>
                  <a:pt x="3045526" y="2413065"/>
                  <a:pt x="3058640" y="2399391"/>
                </a:cubicBezTo>
                <a:cubicBezTo>
                  <a:pt x="3071752" y="2385716"/>
                  <a:pt x="3089361" y="2378878"/>
                  <a:pt x="3111465" y="2378878"/>
                </a:cubicBezTo>
                <a:cubicBezTo>
                  <a:pt x="3131321" y="2378878"/>
                  <a:pt x="3146495" y="2384779"/>
                  <a:pt x="3156985" y="2396581"/>
                </a:cubicBezTo>
                <a:cubicBezTo>
                  <a:pt x="3167475" y="2408382"/>
                  <a:pt x="3172720" y="2426272"/>
                  <a:pt x="3172720" y="2450249"/>
                </a:cubicBezTo>
                <a:lnTo>
                  <a:pt x="3172720" y="2609850"/>
                </a:lnTo>
                <a:lnTo>
                  <a:pt x="3260388" y="2609850"/>
                </a:lnTo>
                <a:lnTo>
                  <a:pt x="3260388" y="2436762"/>
                </a:lnTo>
                <a:cubicBezTo>
                  <a:pt x="3260388" y="2392553"/>
                  <a:pt x="3248868" y="2359209"/>
                  <a:pt x="3225827" y="2336730"/>
                </a:cubicBezTo>
                <a:cubicBezTo>
                  <a:pt x="3202786" y="2314251"/>
                  <a:pt x="3172533" y="2303012"/>
                  <a:pt x="3135068" y="2303012"/>
                </a:cubicBezTo>
                <a:close/>
                <a:moveTo>
                  <a:pt x="2723693" y="2303012"/>
                </a:moveTo>
                <a:cubicBezTo>
                  <a:pt x="2691847" y="2303012"/>
                  <a:pt x="2663280" y="2309662"/>
                  <a:pt x="2637992" y="2322962"/>
                </a:cubicBezTo>
                <a:cubicBezTo>
                  <a:pt x="2612703" y="2336262"/>
                  <a:pt x="2592940" y="2354714"/>
                  <a:pt x="2578703" y="2378317"/>
                </a:cubicBezTo>
                <a:cubicBezTo>
                  <a:pt x="2564466" y="2401920"/>
                  <a:pt x="2557348" y="2428707"/>
                  <a:pt x="2557348" y="2458679"/>
                </a:cubicBezTo>
                <a:cubicBezTo>
                  <a:pt x="2557348" y="2488651"/>
                  <a:pt x="2564466" y="2515438"/>
                  <a:pt x="2578703" y="2539041"/>
                </a:cubicBezTo>
                <a:cubicBezTo>
                  <a:pt x="2592940" y="2562644"/>
                  <a:pt x="2612703" y="2581096"/>
                  <a:pt x="2637992" y="2594396"/>
                </a:cubicBezTo>
                <a:cubicBezTo>
                  <a:pt x="2663280" y="2607696"/>
                  <a:pt x="2691847" y="2614346"/>
                  <a:pt x="2723693" y="2614346"/>
                </a:cubicBezTo>
                <a:cubicBezTo>
                  <a:pt x="2755538" y="2614346"/>
                  <a:pt x="2784011" y="2607696"/>
                  <a:pt x="2809113" y="2594396"/>
                </a:cubicBezTo>
                <a:cubicBezTo>
                  <a:pt x="2834214" y="2581096"/>
                  <a:pt x="2853884" y="2562644"/>
                  <a:pt x="2868120" y="2539041"/>
                </a:cubicBezTo>
                <a:cubicBezTo>
                  <a:pt x="2882357" y="2515438"/>
                  <a:pt x="2889475" y="2488651"/>
                  <a:pt x="2889475" y="2458679"/>
                </a:cubicBezTo>
                <a:cubicBezTo>
                  <a:pt x="2889475" y="2428707"/>
                  <a:pt x="2882357" y="2401920"/>
                  <a:pt x="2868120" y="2378317"/>
                </a:cubicBezTo>
                <a:cubicBezTo>
                  <a:pt x="2853884" y="2354714"/>
                  <a:pt x="2834214" y="2336262"/>
                  <a:pt x="2809113" y="2322962"/>
                </a:cubicBezTo>
                <a:cubicBezTo>
                  <a:pt x="2784011" y="2309662"/>
                  <a:pt x="2755538" y="2303012"/>
                  <a:pt x="2723693" y="2303012"/>
                </a:cubicBezTo>
                <a:close/>
                <a:moveTo>
                  <a:pt x="1896818" y="2303012"/>
                </a:moveTo>
                <a:cubicBezTo>
                  <a:pt x="1876212" y="2303012"/>
                  <a:pt x="1857292" y="2306477"/>
                  <a:pt x="1840059" y="2313408"/>
                </a:cubicBezTo>
                <a:cubicBezTo>
                  <a:pt x="1822825" y="2320340"/>
                  <a:pt x="1808400" y="2330174"/>
                  <a:pt x="1796786" y="2342912"/>
                </a:cubicBezTo>
                <a:lnTo>
                  <a:pt x="1796786" y="2307508"/>
                </a:lnTo>
                <a:lnTo>
                  <a:pt x="1713052" y="2307508"/>
                </a:lnTo>
                <a:lnTo>
                  <a:pt x="1713052" y="2609850"/>
                </a:lnTo>
                <a:lnTo>
                  <a:pt x="1800720" y="2609850"/>
                </a:lnTo>
                <a:lnTo>
                  <a:pt x="1800720" y="2460365"/>
                </a:lnTo>
                <a:cubicBezTo>
                  <a:pt x="1800720" y="2433390"/>
                  <a:pt x="1807277" y="2413065"/>
                  <a:pt x="1820390" y="2399391"/>
                </a:cubicBezTo>
                <a:cubicBezTo>
                  <a:pt x="1833502" y="2385716"/>
                  <a:pt x="1851111" y="2378878"/>
                  <a:pt x="1873215" y="2378878"/>
                </a:cubicBezTo>
                <a:cubicBezTo>
                  <a:pt x="1893072" y="2378878"/>
                  <a:pt x="1908245" y="2384779"/>
                  <a:pt x="1918735" y="2396581"/>
                </a:cubicBezTo>
                <a:cubicBezTo>
                  <a:pt x="1929225" y="2408382"/>
                  <a:pt x="1934470" y="2426272"/>
                  <a:pt x="1934470" y="2450249"/>
                </a:cubicBezTo>
                <a:lnTo>
                  <a:pt x="1934470" y="2609850"/>
                </a:lnTo>
                <a:lnTo>
                  <a:pt x="2022138" y="2609850"/>
                </a:lnTo>
                <a:lnTo>
                  <a:pt x="2022138" y="2436762"/>
                </a:lnTo>
                <a:cubicBezTo>
                  <a:pt x="2022138" y="2392553"/>
                  <a:pt x="2010618" y="2359209"/>
                  <a:pt x="1987577" y="2336730"/>
                </a:cubicBezTo>
                <a:cubicBezTo>
                  <a:pt x="1964536" y="2314251"/>
                  <a:pt x="1934283" y="2303012"/>
                  <a:pt x="1896818" y="2303012"/>
                </a:cubicBezTo>
                <a:close/>
                <a:moveTo>
                  <a:pt x="1499435" y="2303012"/>
                </a:moveTo>
                <a:cubicBezTo>
                  <a:pt x="1469088" y="2303012"/>
                  <a:pt x="1441645" y="2309662"/>
                  <a:pt x="1417106" y="2322962"/>
                </a:cubicBezTo>
                <a:cubicBezTo>
                  <a:pt x="1392566" y="2336262"/>
                  <a:pt x="1373272" y="2354807"/>
                  <a:pt x="1359222" y="2378597"/>
                </a:cubicBezTo>
                <a:cubicBezTo>
                  <a:pt x="1345173" y="2402388"/>
                  <a:pt x="1338148" y="2429082"/>
                  <a:pt x="1338148" y="2458679"/>
                </a:cubicBezTo>
                <a:cubicBezTo>
                  <a:pt x="1338148" y="2488651"/>
                  <a:pt x="1345267" y="2515438"/>
                  <a:pt x="1359503" y="2539041"/>
                </a:cubicBezTo>
                <a:cubicBezTo>
                  <a:pt x="1373740" y="2562644"/>
                  <a:pt x="1393971" y="2581096"/>
                  <a:pt x="1420197" y="2594396"/>
                </a:cubicBezTo>
                <a:cubicBezTo>
                  <a:pt x="1446422" y="2607696"/>
                  <a:pt x="1476581" y="2614346"/>
                  <a:pt x="1510674" y="2614346"/>
                </a:cubicBezTo>
                <a:cubicBezTo>
                  <a:pt x="1565374" y="2614346"/>
                  <a:pt x="1606960" y="2598049"/>
                  <a:pt x="1635433" y="2565454"/>
                </a:cubicBezTo>
                <a:lnTo>
                  <a:pt x="1588789" y="2514877"/>
                </a:lnTo>
                <a:cubicBezTo>
                  <a:pt x="1578299" y="2524992"/>
                  <a:pt x="1566966" y="2532391"/>
                  <a:pt x="1554790" y="2537074"/>
                </a:cubicBezTo>
                <a:cubicBezTo>
                  <a:pt x="1542613" y="2541758"/>
                  <a:pt x="1528658" y="2544099"/>
                  <a:pt x="1512922" y="2544099"/>
                </a:cubicBezTo>
                <a:cubicBezTo>
                  <a:pt x="1490069" y="2544099"/>
                  <a:pt x="1470962" y="2538667"/>
                  <a:pt x="1455601" y="2527802"/>
                </a:cubicBezTo>
                <a:cubicBezTo>
                  <a:pt x="1440240" y="2516937"/>
                  <a:pt x="1430500" y="2502138"/>
                  <a:pt x="1426378" y="2483406"/>
                </a:cubicBezTo>
                <a:lnTo>
                  <a:pt x="1655102" y="2483406"/>
                </a:lnTo>
                <a:cubicBezTo>
                  <a:pt x="1656226" y="2468794"/>
                  <a:pt x="1656788" y="2460927"/>
                  <a:pt x="1656788" y="2459803"/>
                </a:cubicBezTo>
                <a:cubicBezTo>
                  <a:pt x="1656788" y="2428332"/>
                  <a:pt x="1649951" y="2400702"/>
                  <a:pt x="1636276" y="2376911"/>
                </a:cubicBezTo>
                <a:cubicBezTo>
                  <a:pt x="1622601" y="2353121"/>
                  <a:pt x="1603775" y="2334857"/>
                  <a:pt x="1579798" y="2322119"/>
                </a:cubicBezTo>
                <a:cubicBezTo>
                  <a:pt x="1555820" y="2309381"/>
                  <a:pt x="1529032" y="2303012"/>
                  <a:pt x="1499435" y="2303012"/>
                </a:cubicBezTo>
                <a:close/>
                <a:moveTo>
                  <a:pt x="644376" y="2303012"/>
                </a:moveTo>
                <a:cubicBezTo>
                  <a:pt x="620024" y="2303012"/>
                  <a:pt x="596327" y="2306196"/>
                  <a:pt x="573286" y="2312565"/>
                </a:cubicBezTo>
                <a:cubicBezTo>
                  <a:pt x="550245" y="2318934"/>
                  <a:pt x="530482" y="2327926"/>
                  <a:pt x="513998" y="2339540"/>
                </a:cubicBezTo>
                <a:lnTo>
                  <a:pt x="545468" y="2400796"/>
                </a:lnTo>
                <a:cubicBezTo>
                  <a:pt x="556333" y="2392179"/>
                  <a:pt x="569539" y="2385341"/>
                  <a:pt x="585087" y="2380284"/>
                </a:cubicBezTo>
                <a:cubicBezTo>
                  <a:pt x="600635" y="2375226"/>
                  <a:pt x="616464" y="2372697"/>
                  <a:pt x="632574" y="2372697"/>
                </a:cubicBezTo>
                <a:cubicBezTo>
                  <a:pt x="655803" y="2372697"/>
                  <a:pt x="673224" y="2377848"/>
                  <a:pt x="684838" y="2388151"/>
                </a:cubicBezTo>
                <a:cubicBezTo>
                  <a:pt x="696452" y="2398454"/>
                  <a:pt x="702259" y="2413159"/>
                  <a:pt x="702259" y="2432266"/>
                </a:cubicBezTo>
                <a:lnTo>
                  <a:pt x="632574" y="2432266"/>
                </a:lnTo>
                <a:cubicBezTo>
                  <a:pt x="588366" y="2432266"/>
                  <a:pt x="555677" y="2440321"/>
                  <a:pt x="534510" y="2456431"/>
                </a:cubicBezTo>
                <a:cubicBezTo>
                  <a:pt x="513342" y="2472541"/>
                  <a:pt x="502758" y="2494645"/>
                  <a:pt x="502758" y="2522744"/>
                </a:cubicBezTo>
                <a:cubicBezTo>
                  <a:pt x="502758" y="2540353"/>
                  <a:pt x="507254" y="2556088"/>
                  <a:pt x="516246" y="2569950"/>
                </a:cubicBezTo>
                <a:cubicBezTo>
                  <a:pt x="525237" y="2583812"/>
                  <a:pt x="538256" y="2594677"/>
                  <a:pt x="555303" y="2602545"/>
                </a:cubicBezTo>
                <a:cubicBezTo>
                  <a:pt x="572349" y="2610412"/>
                  <a:pt x="592487" y="2614346"/>
                  <a:pt x="615715" y="2614346"/>
                </a:cubicBezTo>
                <a:cubicBezTo>
                  <a:pt x="660673" y="2614346"/>
                  <a:pt x="691394" y="2600297"/>
                  <a:pt x="707879" y="2572198"/>
                </a:cubicBezTo>
                <a:lnTo>
                  <a:pt x="707879" y="2609850"/>
                </a:lnTo>
                <a:lnTo>
                  <a:pt x="789927" y="2609850"/>
                </a:lnTo>
                <a:lnTo>
                  <a:pt x="789927" y="2437324"/>
                </a:lnTo>
                <a:cubicBezTo>
                  <a:pt x="789927" y="2392366"/>
                  <a:pt x="777377" y="2358741"/>
                  <a:pt x="752275" y="2336450"/>
                </a:cubicBezTo>
                <a:cubicBezTo>
                  <a:pt x="727173" y="2314158"/>
                  <a:pt x="691207" y="2303012"/>
                  <a:pt x="644376" y="2303012"/>
                </a:cubicBezTo>
                <a:close/>
                <a:moveTo>
                  <a:pt x="1123655" y="2240633"/>
                </a:moveTo>
                <a:lnTo>
                  <a:pt x="1123655" y="2314251"/>
                </a:lnTo>
                <a:lnTo>
                  <a:pt x="1077011" y="2314251"/>
                </a:lnTo>
                <a:lnTo>
                  <a:pt x="1077011" y="2381688"/>
                </a:lnTo>
                <a:lnTo>
                  <a:pt x="1123655" y="2381688"/>
                </a:lnTo>
                <a:lnTo>
                  <a:pt x="1123655" y="2505885"/>
                </a:lnTo>
                <a:cubicBezTo>
                  <a:pt x="1123655" y="2541477"/>
                  <a:pt x="1133489" y="2568451"/>
                  <a:pt x="1153158" y="2586809"/>
                </a:cubicBezTo>
                <a:cubicBezTo>
                  <a:pt x="1172828" y="2605167"/>
                  <a:pt x="1200645" y="2614346"/>
                  <a:pt x="1236612" y="2614346"/>
                </a:cubicBezTo>
                <a:cubicBezTo>
                  <a:pt x="1250474" y="2614346"/>
                  <a:pt x="1263680" y="2612754"/>
                  <a:pt x="1276231" y="2609569"/>
                </a:cubicBezTo>
                <a:cubicBezTo>
                  <a:pt x="1288782" y="2606385"/>
                  <a:pt x="1299366" y="2601608"/>
                  <a:pt x="1307983" y="2595239"/>
                </a:cubicBezTo>
                <a:lnTo>
                  <a:pt x="1284380" y="2533422"/>
                </a:lnTo>
                <a:cubicBezTo>
                  <a:pt x="1274639" y="2540915"/>
                  <a:pt x="1262837" y="2544661"/>
                  <a:pt x="1248975" y="2544661"/>
                </a:cubicBezTo>
                <a:cubicBezTo>
                  <a:pt x="1236986" y="2544661"/>
                  <a:pt x="1227714" y="2541196"/>
                  <a:pt x="1221158" y="2534265"/>
                </a:cubicBezTo>
                <a:cubicBezTo>
                  <a:pt x="1214601" y="2527334"/>
                  <a:pt x="1211323" y="2517499"/>
                  <a:pt x="1211323" y="2504761"/>
                </a:cubicBezTo>
                <a:lnTo>
                  <a:pt x="1211323" y="2381688"/>
                </a:lnTo>
                <a:lnTo>
                  <a:pt x="1286628" y="2381688"/>
                </a:lnTo>
                <a:lnTo>
                  <a:pt x="1286628" y="2314251"/>
                </a:lnTo>
                <a:lnTo>
                  <a:pt x="1211323" y="2314251"/>
                </a:lnTo>
                <a:lnTo>
                  <a:pt x="1211323" y="2240633"/>
                </a:lnTo>
                <a:close/>
                <a:moveTo>
                  <a:pt x="876005" y="2240633"/>
                </a:moveTo>
                <a:lnTo>
                  <a:pt x="876005" y="2314251"/>
                </a:lnTo>
                <a:lnTo>
                  <a:pt x="829361" y="2314251"/>
                </a:lnTo>
                <a:lnTo>
                  <a:pt x="829361" y="2381688"/>
                </a:lnTo>
                <a:lnTo>
                  <a:pt x="876005" y="2381688"/>
                </a:lnTo>
                <a:lnTo>
                  <a:pt x="876005" y="2505885"/>
                </a:lnTo>
                <a:cubicBezTo>
                  <a:pt x="876005" y="2541477"/>
                  <a:pt x="885839" y="2568451"/>
                  <a:pt x="905508" y="2586809"/>
                </a:cubicBezTo>
                <a:cubicBezTo>
                  <a:pt x="925178" y="2605167"/>
                  <a:pt x="952995" y="2614346"/>
                  <a:pt x="988962" y="2614346"/>
                </a:cubicBezTo>
                <a:cubicBezTo>
                  <a:pt x="1002824" y="2614346"/>
                  <a:pt x="1016030" y="2612754"/>
                  <a:pt x="1028581" y="2609569"/>
                </a:cubicBezTo>
                <a:cubicBezTo>
                  <a:pt x="1041132" y="2606385"/>
                  <a:pt x="1051716" y="2601608"/>
                  <a:pt x="1060332" y="2595239"/>
                </a:cubicBezTo>
                <a:lnTo>
                  <a:pt x="1036730" y="2533422"/>
                </a:lnTo>
                <a:cubicBezTo>
                  <a:pt x="1026989" y="2540915"/>
                  <a:pt x="1015187" y="2544661"/>
                  <a:pt x="1001325" y="2544661"/>
                </a:cubicBezTo>
                <a:cubicBezTo>
                  <a:pt x="989336" y="2544661"/>
                  <a:pt x="980064" y="2541196"/>
                  <a:pt x="973507" y="2534265"/>
                </a:cubicBezTo>
                <a:cubicBezTo>
                  <a:pt x="966951" y="2527334"/>
                  <a:pt x="963673" y="2517499"/>
                  <a:pt x="963673" y="2504761"/>
                </a:cubicBezTo>
                <a:lnTo>
                  <a:pt x="963673" y="2381688"/>
                </a:lnTo>
                <a:lnTo>
                  <a:pt x="1038978" y="2381688"/>
                </a:lnTo>
                <a:lnTo>
                  <a:pt x="1038978" y="2314251"/>
                </a:lnTo>
                <a:lnTo>
                  <a:pt x="963673" y="2314251"/>
                </a:lnTo>
                <a:lnTo>
                  <a:pt x="963673" y="2240633"/>
                </a:lnTo>
                <a:close/>
                <a:moveTo>
                  <a:pt x="208102" y="2192865"/>
                </a:moveTo>
                <a:lnTo>
                  <a:pt x="208102" y="2609850"/>
                </a:lnTo>
                <a:lnTo>
                  <a:pt x="295770" y="2609850"/>
                </a:lnTo>
                <a:lnTo>
                  <a:pt x="295770" y="2192865"/>
                </a:lnTo>
                <a:close/>
                <a:moveTo>
                  <a:pt x="413271" y="2188369"/>
                </a:moveTo>
                <a:cubicBezTo>
                  <a:pt x="397535" y="2188369"/>
                  <a:pt x="384516" y="2193333"/>
                  <a:pt x="374214" y="2203261"/>
                </a:cubicBezTo>
                <a:cubicBezTo>
                  <a:pt x="363911" y="2213190"/>
                  <a:pt x="358759" y="2226209"/>
                  <a:pt x="358759" y="2242319"/>
                </a:cubicBezTo>
                <a:cubicBezTo>
                  <a:pt x="358759" y="2253933"/>
                  <a:pt x="361382" y="2263861"/>
                  <a:pt x="366627" y="2272103"/>
                </a:cubicBezTo>
                <a:cubicBezTo>
                  <a:pt x="371872" y="2280346"/>
                  <a:pt x="379178" y="2286527"/>
                  <a:pt x="388544" y="2290649"/>
                </a:cubicBezTo>
                <a:lnTo>
                  <a:pt x="364379" y="2379441"/>
                </a:lnTo>
                <a:lnTo>
                  <a:pt x="420014" y="2379441"/>
                </a:lnTo>
                <a:lnTo>
                  <a:pt x="452609" y="2298516"/>
                </a:lnTo>
                <a:cubicBezTo>
                  <a:pt x="458603" y="2283530"/>
                  <a:pt x="462537" y="2272291"/>
                  <a:pt x="464410" y="2264797"/>
                </a:cubicBezTo>
                <a:cubicBezTo>
                  <a:pt x="466284" y="2257305"/>
                  <a:pt x="467220" y="2249812"/>
                  <a:pt x="467220" y="2242319"/>
                </a:cubicBezTo>
                <a:cubicBezTo>
                  <a:pt x="467220" y="2226209"/>
                  <a:pt x="462163" y="2213190"/>
                  <a:pt x="452047" y="2203261"/>
                </a:cubicBezTo>
                <a:cubicBezTo>
                  <a:pt x="441931" y="2193333"/>
                  <a:pt x="429006" y="2188369"/>
                  <a:pt x="413271" y="2188369"/>
                </a:cubicBezTo>
                <a:close/>
                <a:moveTo>
                  <a:pt x="2452211" y="2167576"/>
                </a:moveTo>
                <a:cubicBezTo>
                  <a:pt x="2436101" y="2167576"/>
                  <a:pt x="2422988" y="2172259"/>
                  <a:pt x="2412873" y="2181625"/>
                </a:cubicBezTo>
                <a:cubicBezTo>
                  <a:pt x="2402758" y="2190992"/>
                  <a:pt x="2397700" y="2202606"/>
                  <a:pt x="2397700" y="2216468"/>
                </a:cubicBezTo>
                <a:cubicBezTo>
                  <a:pt x="2397700" y="2230330"/>
                  <a:pt x="2402758" y="2241944"/>
                  <a:pt x="2412873" y="2251310"/>
                </a:cubicBezTo>
                <a:cubicBezTo>
                  <a:pt x="2422988" y="2260676"/>
                  <a:pt x="2436101" y="2265360"/>
                  <a:pt x="2452211" y="2265360"/>
                </a:cubicBezTo>
                <a:cubicBezTo>
                  <a:pt x="2468321" y="2265360"/>
                  <a:pt x="2481434" y="2260583"/>
                  <a:pt x="2491549" y="2251029"/>
                </a:cubicBezTo>
                <a:cubicBezTo>
                  <a:pt x="2501665" y="2241476"/>
                  <a:pt x="2506723" y="2229393"/>
                  <a:pt x="2506723" y="2214782"/>
                </a:cubicBezTo>
                <a:cubicBezTo>
                  <a:pt x="2506723" y="2201294"/>
                  <a:pt x="2501665" y="2190055"/>
                  <a:pt x="2491549" y="2181063"/>
                </a:cubicBezTo>
                <a:cubicBezTo>
                  <a:pt x="2481434" y="2172072"/>
                  <a:pt x="2468321" y="2167576"/>
                  <a:pt x="2452211" y="2167576"/>
                </a:cubicBezTo>
                <a:close/>
                <a:moveTo>
                  <a:pt x="994553" y="1816656"/>
                </a:moveTo>
                <a:lnTo>
                  <a:pt x="1054684" y="1816656"/>
                </a:lnTo>
                <a:lnTo>
                  <a:pt x="1054684" y="1847564"/>
                </a:lnTo>
                <a:cubicBezTo>
                  <a:pt x="1049814" y="1861052"/>
                  <a:pt x="1041571" y="1871261"/>
                  <a:pt x="1029957" y="1878192"/>
                </a:cubicBezTo>
                <a:cubicBezTo>
                  <a:pt x="1018343" y="1885123"/>
                  <a:pt x="1005043" y="1888589"/>
                  <a:pt x="990057" y="1888589"/>
                </a:cubicBezTo>
                <a:cubicBezTo>
                  <a:pt x="974696" y="1888589"/>
                  <a:pt x="962614" y="1885310"/>
                  <a:pt x="953810" y="1878754"/>
                </a:cubicBezTo>
                <a:cubicBezTo>
                  <a:pt x="945005" y="1872198"/>
                  <a:pt x="940603" y="1863300"/>
                  <a:pt x="940603" y="1852060"/>
                </a:cubicBezTo>
                <a:cubicBezTo>
                  <a:pt x="940603" y="1828457"/>
                  <a:pt x="958587" y="1816656"/>
                  <a:pt x="994553" y="1816656"/>
                </a:cubicBezTo>
                <a:close/>
                <a:moveTo>
                  <a:pt x="2371887" y="1708195"/>
                </a:moveTo>
                <a:cubicBezTo>
                  <a:pt x="2394366" y="1708195"/>
                  <a:pt x="2412817" y="1715781"/>
                  <a:pt x="2427242" y="1730955"/>
                </a:cubicBezTo>
                <a:cubicBezTo>
                  <a:pt x="2441665" y="1746128"/>
                  <a:pt x="2448878" y="1766453"/>
                  <a:pt x="2448878" y="1791929"/>
                </a:cubicBezTo>
                <a:cubicBezTo>
                  <a:pt x="2448878" y="1817405"/>
                  <a:pt x="2441665" y="1837730"/>
                  <a:pt x="2427242" y="1852903"/>
                </a:cubicBezTo>
                <a:cubicBezTo>
                  <a:pt x="2412817" y="1868076"/>
                  <a:pt x="2394366" y="1875663"/>
                  <a:pt x="2371887" y="1875663"/>
                </a:cubicBezTo>
                <a:cubicBezTo>
                  <a:pt x="2349408" y="1875663"/>
                  <a:pt x="2330956" y="1868076"/>
                  <a:pt x="2316532" y="1852903"/>
                </a:cubicBezTo>
                <a:cubicBezTo>
                  <a:pt x="2302108" y="1837730"/>
                  <a:pt x="2294896" y="1817405"/>
                  <a:pt x="2294896" y="1791929"/>
                </a:cubicBezTo>
                <a:cubicBezTo>
                  <a:pt x="2294896" y="1766453"/>
                  <a:pt x="2302108" y="1746128"/>
                  <a:pt x="2316532" y="1730955"/>
                </a:cubicBezTo>
                <a:cubicBezTo>
                  <a:pt x="2330956" y="1715781"/>
                  <a:pt x="2349408" y="1708195"/>
                  <a:pt x="2371887" y="1708195"/>
                </a:cubicBezTo>
                <a:close/>
                <a:moveTo>
                  <a:pt x="2738247" y="1702575"/>
                </a:moveTo>
                <a:cubicBezTo>
                  <a:pt x="2757728" y="1702575"/>
                  <a:pt x="2774213" y="1708288"/>
                  <a:pt x="2787700" y="1719715"/>
                </a:cubicBezTo>
                <a:cubicBezTo>
                  <a:pt x="2801188" y="1731142"/>
                  <a:pt x="2809430" y="1746409"/>
                  <a:pt x="2812428" y="1765516"/>
                </a:cubicBezTo>
                <a:lnTo>
                  <a:pt x="2663504" y="1765516"/>
                </a:lnTo>
                <a:cubicBezTo>
                  <a:pt x="2666502" y="1746034"/>
                  <a:pt x="2674744" y="1730674"/>
                  <a:pt x="2688231" y="1719434"/>
                </a:cubicBezTo>
                <a:cubicBezTo>
                  <a:pt x="2701718" y="1708195"/>
                  <a:pt x="2718390" y="1702575"/>
                  <a:pt x="2738247" y="1702575"/>
                </a:cubicBezTo>
                <a:close/>
                <a:moveTo>
                  <a:pt x="1833372" y="1702575"/>
                </a:moveTo>
                <a:cubicBezTo>
                  <a:pt x="1852854" y="1702575"/>
                  <a:pt x="1869338" y="1708288"/>
                  <a:pt x="1882826" y="1719715"/>
                </a:cubicBezTo>
                <a:cubicBezTo>
                  <a:pt x="1896313" y="1731142"/>
                  <a:pt x="1904556" y="1746409"/>
                  <a:pt x="1907553" y="1765516"/>
                </a:cubicBezTo>
                <a:lnTo>
                  <a:pt x="1758629" y="1765516"/>
                </a:lnTo>
                <a:cubicBezTo>
                  <a:pt x="1761626" y="1746034"/>
                  <a:pt x="1769869" y="1730674"/>
                  <a:pt x="1783356" y="1719434"/>
                </a:cubicBezTo>
                <a:cubicBezTo>
                  <a:pt x="1796844" y="1708195"/>
                  <a:pt x="1813516" y="1702575"/>
                  <a:pt x="1833372" y="1702575"/>
                </a:cubicBezTo>
                <a:close/>
                <a:moveTo>
                  <a:pt x="1522552" y="1640758"/>
                </a:moveTo>
                <a:lnTo>
                  <a:pt x="1522552" y="1943100"/>
                </a:lnTo>
                <a:lnTo>
                  <a:pt x="1610220" y="1943100"/>
                </a:lnTo>
                <a:lnTo>
                  <a:pt x="1610220" y="1640758"/>
                </a:lnTo>
                <a:close/>
                <a:moveTo>
                  <a:pt x="1200893" y="1640758"/>
                </a:moveTo>
                <a:lnTo>
                  <a:pt x="1200893" y="1708195"/>
                </a:lnTo>
                <a:lnTo>
                  <a:pt x="1350940" y="1708195"/>
                </a:lnTo>
                <a:lnTo>
                  <a:pt x="1196959" y="1890275"/>
                </a:lnTo>
                <a:lnTo>
                  <a:pt x="1196959" y="1943100"/>
                </a:lnTo>
                <a:lnTo>
                  <a:pt x="1466707" y="1943100"/>
                </a:lnTo>
                <a:lnTo>
                  <a:pt x="1466707" y="1875663"/>
                </a:lnTo>
                <a:lnTo>
                  <a:pt x="1307668" y="1875663"/>
                </a:lnTo>
                <a:lnTo>
                  <a:pt x="1461650" y="1693583"/>
                </a:lnTo>
                <a:lnTo>
                  <a:pt x="1461650" y="1640758"/>
                </a:lnTo>
                <a:close/>
                <a:moveTo>
                  <a:pt x="3139002" y="1636262"/>
                </a:moveTo>
                <a:cubicBezTo>
                  <a:pt x="3115773" y="1636262"/>
                  <a:pt x="3095261" y="1640008"/>
                  <a:pt x="3077465" y="1647501"/>
                </a:cubicBezTo>
                <a:cubicBezTo>
                  <a:pt x="3059669" y="1654994"/>
                  <a:pt x="3045526" y="1666047"/>
                  <a:pt x="3035036" y="1680658"/>
                </a:cubicBezTo>
                <a:lnTo>
                  <a:pt x="3035036" y="1640758"/>
                </a:lnTo>
                <a:lnTo>
                  <a:pt x="2951302" y="1640758"/>
                </a:lnTo>
                <a:lnTo>
                  <a:pt x="2951302" y="1943100"/>
                </a:lnTo>
                <a:lnTo>
                  <a:pt x="3038970" y="1943100"/>
                </a:lnTo>
                <a:lnTo>
                  <a:pt x="3038970" y="1800359"/>
                </a:lnTo>
                <a:cubicBezTo>
                  <a:pt x="3038970" y="1772260"/>
                  <a:pt x="3046088" y="1751186"/>
                  <a:pt x="3060325" y="1737136"/>
                </a:cubicBezTo>
                <a:cubicBezTo>
                  <a:pt x="3074562" y="1723087"/>
                  <a:pt x="3094231" y="1716062"/>
                  <a:pt x="3119332" y="1716062"/>
                </a:cubicBezTo>
                <a:cubicBezTo>
                  <a:pt x="3122704" y="1716062"/>
                  <a:pt x="3129261" y="1716437"/>
                  <a:pt x="3139002" y="1717186"/>
                </a:cubicBezTo>
                <a:close/>
                <a:moveTo>
                  <a:pt x="2737685" y="1636262"/>
                </a:moveTo>
                <a:cubicBezTo>
                  <a:pt x="2707338" y="1636262"/>
                  <a:pt x="2679895" y="1642912"/>
                  <a:pt x="2655355" y="1656212"/>
                </a:cubicBezTo>
                <a:cubicBezTo>
                  <a:pt x="2630816" y="1669512"/>
                  <a:pt x="2611521" y="1688057"/>
                  <a:pt x="2597472" y="1711847"/>
                </a:cubicBezTo>
                <a:cubicBezTo>
                  <a:pt x="2583422" y="1735638"/>
                  <a:pt x="2576398" y="1762332"/>
                  <a:pt x="2576398" y="1791929"/>
                </a:cubicBezTo>
                <a:cubicBezTo>
                  <a:pt x="2576398" y="1821901"/>
                  <a:pt x="2583516" y="1848688"/>
                  <a:pt x="2597753" y="1872291"/>
                </a:cubicBezTo>
                <a:cubicBezTo>
                  <a:pt x="2611990" y="1895894"/>
                  <a:pt x="2632221" y="1914346"/>
                  <a:pt x="2658446" y="1927646"/>
                </a:cubicBezTo>
                <a:cubicBezTo>
                  <a:pt x="2684672" y="1940946"/>
                  <a:pt x="2714831" y="1947596"/>
                  <a:pt x="2748924" y="1947596"/>
                </a:cubicBezTo>
                <a:cubicBezTo>
                  <a:pt x="2803623" y="1947596"/>
                  <a:pt x="2845209" y="1931299"/>
                  <a:pt x="2873683" y="1898704"/>
                </a:cubicBezTo>
                <a:lnTo>
                  <a:pt x="2827039" y="1848126"/>
                </a:lnTo>
                <a:cubicBezTo>
                  <a:pt x="2816549" y="1858242"/>
                  <a:pt x="2805216" y="1865641"/>
                  <a:pt x="2793040" y="1870324"/>
                </a:cubicBezTo>
                <a:cubicBezTo>
                  <a:pt x="2780864" y="1875008"/>
                  <a:pt x="2766908" y="1877349"/>
                  <a:pt x="2751172" y="1877349"/>
                </a:cubicBezTo>
                <a:cubicBezTo>
                  <a:pt x="2728319" y="1877349"/>
                  <a:pt x="2709212" y="1871917"/>
                  <a:pt x="2693851" y="1861052"/>
                </a:cubicBezTo>
                <a:cubicBezTo>
                  <a:pt x="2678490" y="1850187"/>
                  <a:pt x="2668749" y="1835388"/>
                  <a:pt x="2664628" y="1816656"/>
                </a:cubicBezTo>
                <a:lnTo>
                  <a:pt x="2893352" y="1816656"/>
                </a:lnTo>
                <a:cubicBezTo>
                  <a:pt x="2894476" y="1802044"/>
                  <a:pt x="2895038" y="1794177"/>
                  <a:pt x="2895038" y="1793053"/>
                </a:cubicBezTo>
                <a:cubicBezTo>
                  <a:pt x="2895038" y="1761582"/>
                  <a:pt x="2888200" y="1733952"/>
                  <a:pt x="2874526" y="1710161"/>
                </a:cubicBezTo>
                <a:cubicBezTo>
                  <a:pt x="2860851" y="1686371"/>
                  <a:pt x="2842025" y="1668107"/>
                  <a:pt x="2818047" y="1655369"/>
                </a:cubicBezTo>
                <a:cubicBezTo>
                  <a:pt x="2794070" y="1642631"/>
                  <a:pt x="2767282" y="1636262"/>
                  <a:pt x="2737685" y="1636262"/>
                </a:cubicBezTo>
                <a:close/>
                <a:moveTo>
                  <a:pt x="2387060" y="1636262"/>
                </a:moveTo>
                <a:cubicBezTo>
                  <a:pt x="2345474" y="1636262"/>
                  <a:pt x="2313816" y="1649375"/>
                  <a:pt x="2292086" y="1675600"/>
                </a:cubicBezTo>
                <a:lnTo>
                  <a:pt x="2292086" y="1640758"/>
                </a:lnTo>
                <a:lnTo>
                  <a:pt x="2208352" y="1640758"/>
                </a:lnTo>
                <a:lnTo>
                  <a:pt x="2208352" y="2052123"/>
                </a:lnTo>
                <a:lnTo>
                  <a:pt x="2296020" y="2052123"/>
                </a:lnTo>
                <a:lnTo>
                  <a:pt x="2296020" y="1911068"/>
                </a:lnTo>
                <a:cubicBezTo>
                  <a:pt x="2318124" y="1935420"/>
                  <a:pt x="2348471" y="1947596"/>
                  <a:pt x="2387060" y="1947596"/>
                </a:cubicBezTo>
                <a:cubicBezTo>
                  <a:pt x="2415159" y="1947596"/>
                  <a:pt x="2440729" y="1941133"/>
                  <a:pt x="2463770" y="1928208"/>
                </a:cubicBezTo>
                <a:cubicBezTo>
                  <a:pt x="2486811" y="1915282"/>
                  <a:pt x="2504888" y="1897112"/>
                  <a:pt x="2518000" y="1873696"/>
                </a:cubicBezTo>
                <a:cubicBezTo>
                  <a:pt x="2531113" y="1850281"/>
                  <a:pt x="2537669" y="1823025"/>
                  <a:pt x="2537670" y="1791929"/>
                </a:cubicBezTo>
                <a:cubicBezTo>
                  <a:pt x="2537669" y="1760833"/>
                  <a:pt x="2531113" y="1733577"/>
                  <a:pt x="2518000" y="1710161"/>
                </a:cubicBezTo>
                <a:cubicBezTo>
                  <a:pt x="2504888" y="1686746"/>
                  <a:pt x="2486811" y="1668575"/>
                  <a:pt x="2463770" y="1655650"/>
                </a:cubicBezTo>
                <a:cubicBezTo>
                  <a:pt x="2440729" y="1642725"/>
                  <a:pt x="2415159" y="1636262"/>
                  <a:pt x="2387060" y="1636262"/>
                </a:cubicBezTo>
                <a:close/>
                <a:moveTo>
                  <a:pt x="1832810" y="1636262"/>
                </a:moveTo>
                <a:cubicBezTo>
                  <a:pt x="1802463" y="1636262"/>
                  <a:pt x="1775020" y="1642912"/>
                  <a:pt x="1750481" y="1656212"/>
                </a:cubicBezTo>
                <a:cubicBezTo>
                  <a:pt x="1725941" y="1669512"/>
                  <a:pt x="1706646" y="1688057"/>
                  <a:pt x="1692597" y="1711847"/>
                </a:cubicBezTo>
                <a:cubicBezTo>
                  <a:pt x="1678548" y="1735638"/>
                  <a:pt x="1671523" y="1762332"/>
                  <a:pt x="1671523" y="1791929"/>
                </a:cubicBezTo>
                <a:cubicBezTo>
                  <a:pt x="1671523" y="1821901"/>
                  <a:pt x="1678641" y="1848688"/>
                  <a:pt x="1692878" y="1872291"/>
                </a:cubicBezTo>
                <a:cubicBezTo>
                  <a:pt x="1707115" y="1895894"/>
                  <a:pt x="1727346" y="1914346"/>
                  <a:pt x="1753572" y="1927646"/>
                </a:cubicBezTo>
                <a:cubicBezTo>
                  <a:pt x="1779797" y="1940946"/>
                  <a:pt x="1809956" y="1947596"/>
                  <a:pt x="1844050" y="1947596"/>
                </a:cubicBezTo>
                <a:cubicBezTo>
                  <a:pt x="1898748" y="1947596"/>
                  <a:pt x="1940334" y="1931299"/>
                  <a:pt x="1968808" y="1898704"/>
                </a:cubicBezTo>
                <a:lnTo>
                  <a:pt x="1922164" y="1848126"/>
                </a:lnTo>
                <a:cubicBezTo>
                  <a:pt x="1911674" y="1858242"/>
                  <a:pt x="1900341" y="1865641"/>
                  <a:pt x="1888164" y="1870324"/>
                </a:cubicBezTo>
                <a:cubicBezTo>
                  <a:pt x="1875988" y="1875008"/>
                  <a:pt x="1862033" y="1877349"/>
                  <a:pt x="1846297" y="1877349"/>
                </a:cubicBezTo>
                <a:cubicBezTo>
                  <a:pt x="1823444" y="1877349"/>
                  <a:pt x="1804336" y="1871917"/>
                  <a:pt x="1788976" y="1861052"/>
                </a:cubicBezTo>
                <a:cubicBezTo>
                  <a:pt x="1773615" y="1850187"/>
                  <a:pt x="1763874" y="1835388"/>
                  <a:pt x="1759753" y="1816656"/>
                </a:cubicBezTo>
                <a:lnTo>
                  <a:pt x="1988477" y="1816656"/>
                </a:lnTo>
                <a:cubicBezTo>
                  <a:pt x="1989601" y="1802044"/>
                  <a:pt x="1990163" y="1794177"/>
                  <a:pt x="1990163" y="1793053"/>
                </a:cubicBezTo>
                <a:cubicBezTo>
                  <a:pt x="1990163" y="1761582"/>
                  <a:pt x="1983326" y="1733952"/>
                  <a:pt x="1969651" y="1710161"/>
                </a:cubicBezTo>
                <a:cubicBezTo>
                  <a:pt x="1955976" y="1686371"/>
                  <a:pt x="1937150" y="1668107"/>
                  <a:pt x="1913172" y="1655369"/>
                </a:cubicBezTo>
                <a:cubicBezTo>
                  <a:pt x="1889195" y="1642631"/>
                  <a:pt x="1862407" y="1636262"/>
                  <a:pt x="1832810" y="1636262"/>
                </a:cubicBezTo>
                <a:close/>
                <a:moveTo>
                  <a:pt x="996801" y="1636262"/>
                </a:moveTo>
                <a:cubicBezTo>
                  <a:pt x="972449" y="1636262"/>
                  <a:pt x="948752" y="1639446"/>
                  <a:pt x="925711" y="1645815"/>
                </a:cubicBezTo>
                <a:cubicBezTo>
                  <a:pt x="902670" y="1652184"/>
                  <a:pt x="882907" y="1661176"/>
                  <a:pt x="866423" y="1672790"/>
                </a:cubicBezTo>
                <a:lnTo>
                  <a:pt x="897893" y="1734045"/>
                </a:lnTo>
                <a:cubicBezTo>
                  <a:pt x="908758" y="1725428"/>
                  <a:pt x="921964" y="1718591"/>
                  <a:pt x="937512" y="1713533"/>
                </a:cubicBezTo>
                <a:cubicBezTo>
                  <a:pt x="953060" y="1708476"/>
                  <a:pt x="968889" y="1705947"/>
                  <a:pt x="984999" y="1705947"/>
                </a:cubicBezTo>
                <a:cubicBezTo>
                  <a:pt x="1008228" y="1705947"/>
                  <a:pt x="1025649" y="1711098"/>
                  <a:pt x="1037263" y="1721401"/>
                </a:cubicBezTo>
                <a:cubicBezTo>
                  <a:pt x="1048877" y="1731704"/>
                  <a:pt x="1054684" y="1746409"/>
                  <a:pt x="1054684" y="1765516"/>
                </a:cubicBezTo>
                <a:lnTo>
                  <a:pt x="984999" y="1765516"/>
                </a:lnTo>
                <a:cubicBezTo>
                  <a:pt x="940791" y="1765516"/>
                  <a:pt x="908102" y="1773571"/>
                  <a:pt x="886935" y="1789681"/>
                </a:cubicBezTo>
                <a:cubicBezTo>
                  <a:pt x="865767" y="1805791"/>
                  <a:pt x="855183" y="1827895"/>
                  <a:pt x="855183" y="1855994"/>
                </a:cubicBezTo>
                <a:cubicBezTo>
                  <a:pt x="855183" y="1873603"/>
                  <a:pt x="859679" y="1889338"/>
                  <a:pt x="868670" y="1903200"/>
                </a:cubicBezTo>
                <a:cubicBezTo>
                  <a:pt x="877662" y="1917062"/>
                  <a:pt x="890681" y="1927927"/>
                  <a:pt x="907728" y="1935794"/>
                </a:cubicBezTo>
                <a:cubicBezTo>
                  <a:pt x="924774" y="1943662"/>
                  <a:pt x="944912" y="1947596"/>
                  <a:pt x="968140" y="1947596"/>
                </a:cubicBezTo>
                <a:cubicBezTo>
                  <a:pt x="1013098" y="1947596"/>
                  <a:pt x="1043819" y="1933547"/>
                  <a:pt x="1060304" y="1905448"/>
                </a:cubicBezTo>
                <a:lnTo>
                  <a:pt x="1060304" y="1943100"/>
                </a:lnTo>
                <a:lnTo>
                  <a:pt x="1142352" y="1943100"/>
                </a:lnTo>
                <a:lnTo>
                  <a:pt x="1142352" y="1770574"/>
                </a:lnTo>
                <a:cubicBezTo>
                  <a:pt x="1142352" y="1725616"/>
                  <a:pt x="1129802" y="1691991"/>
                  <a:pt x="1104700" y="1669699"/>
                </a:cubicBezTo>
                <a:cubicBezTo>
                  <a:pt x="1079598" y="1647408"/>
                  <a:pt x="1043632" y="1636262"/>
                  <a:pt x="996801" y="1636262"/>
                </a:cubicBezTo>
                <a:close/>
                <a:moveTo>
                  <a:pt x="824427" y="1636262"/>
                </a:moveTo>
                <a:cubicBezTo>
                  <a:pt x="801199" y="1636262"/>
                  <a:pt x="780686" y="1640008"/>
                  <a:pt x="762891" y="1647501"/>
                </a:cubicBezTo>
                <a:cubicBezTo>
                  <a:pt x="745095" y="1654994"/>
                  <a:pt x="730952" y="1666047"/>
                  <a:pt x="720462" y="1680658"/>
                </a:cubicBezTo>
                <a:lnTo>
                  <a:pt x="720462" y="1640758"/>
                </a:lnTo>
                <a:lnTo>
                  <a:pt x="636727" y="1640758"/>
                </a:lnTo>
                <a:lnTo>
                  <a:pt x="636727" y="1943100"/>
                </a:lnTo>
                <a:lnTo>
                  <a:pt x="724395" y="1943100"/>
                </a:lnTo>
                <a:lnTo>
                  <a:pt x="724395" y="1800359"/>
                </a:lnTo>
                <a:cubicBezTo>
                  <a:pt x="724395" y="1772260"/>
                  <a:pt x="731514" y="1751186"/>
                  <a:pt x="745750" y="1737136"/>
                </a:cubicBezTo>
                <a:cubicBezTo>
                  <a:pt x="759987" y="1723087"/>
                  <a:pt x="779656" y="1716062"/>
                  <a:pt x="804758" y="1716062"/>
                </a:cubicBezTo>
                <a:cubicBezTo>
                  <a:pt x="808130" y="1716062"/>
                  <a:pt x="814686" y="1716437"/>
                  <a:pt x="824427" y="1717186"/>
                </a:cubicBezTo>
                <a:close/>
                <a:moveTo>
                  <a:pt x="405917" y="1542974"/>
                </a:moveTo>
                <a:cubicBezTo>
                  <a:pt x="364706" y="1542974"/>
                  <a:pt x="327616" y="1551685"/>
                  <a:pt x="294646" y="1569106"/>
                </a:cubicBezTo>
                <a:cubicBezTo>
                  <a:pt x="261677" y="1586527"/>
                  <a:pt x="235920" y="1610692"/>
                  <a:pt x="217375" y="1641601"/>
                </a:cubicBezTo>
                <a:cubicBezTo>
                  <a:pt x="198830" y="1672509"/>
                  <a:pt x="189557" y="1707445"/>
                  <a:pt x="189557" y="1746409"/>
                </a:cubicBezTo>
                <a:cubicBezTo>
                  <a:pt x="189557" y="1785373"/>
                  <a:pt x="198830" y="1820309"/>
                  <a:pt x="217375" y="1851217"/>
                </a:cubicBezTo>
                <a:cubicBezTo>
                  <a:pt x="235920" y="1882126"/>
                  <a:pt x="261490" y="1906291"/>
                  <a:pt x="294084" y="1923712"/>
                </a:cubicBezTo>
                <a:cubicBezTo>
                  <a:pt x="326679" y="1941133"/>
                  <a:pt x="363395" y="1949844"/>
                  <a:pt x="404232" y="1949844"/>
                </a:cubicBezTo>
                <a:cubicBezTo>
                  <a:pt x="432705" y="1949844"/>
                  <a:pt x="460991" y="1945535"/>
                  <a:pt x="489090" y="1936918"/>
                </a:cubicBezTo>
                <a:cubicBezTo>
                  <a:pt x="517188" y="1928301"/>
                  <a:pt x="541915" y="1915938"/>
                  <a:pt x="563270" y="1899828"/>
                </a:cubicBezTo>
                <a:lnTo>
                  <a:pt x="563270" y="1740227"/>
                </a:lnTo>
                <a:lnTo>
                  <a:pt x="480098" y="1740227"/>
                </a:lnTo>
                <a:lnTo>
                  <a:pt x="480098" y="1855432"/>
                </a:lnTo>
                <a:cubicBezTo>
                  <a:pt x="459118" y="1866672"/>
                  <a:pt x="435515" y="1872291"/>
                  <a:pt x="409289" y="1872291"/>
                </a:cubicBezTo>
                <a:cubicBezTo>
                  <a:pt x="384562" y="1872291"/>
                  <a:pt x="362552" y="1866953"/>
                  <a:pt x="343257" y="1856275"/>
                </a:cubicBezTo>
                <a:cubicBezTo>
                  <a:pt x="323963" y="1845598"/>
                  <a:pt x="308883" y="1830705"/>
                  <a:pt x="298018" y="1811598"/>
                </a:cubicBezTo>
                <a:cubicBezTo>
                  <a:pt x="287153" y="1792491"/>
                  <a:pt x="281721" y="1770761"/>
                  <a:pt x="281721" y="1746409"/>
                </a:cubicBezTo>
                <a:cubicBezTo>
                  <a:pt x="281721" y="1721682"/>
                  <a:pt x="287153" y="1699765"/>
                  <a:pt x="298018" y="1680658"/>
                </a:cubicBezTo>
                <a:cubicBezTo>
                  <a:pt x="308883" y="1661551"/>
                  <a:pt x="324056" y="1646752"/>
                  <a:pt x="343538" y="1636262"/>
                </a:cubicBezTo>
                <a:cubicBezTo>
                  <a:pt x="363020" y="1625772"/>
                  <a:pt x="385312" y="1620526"/>
                  <a:pt x="410413" y="1620526"/>
                </a:cubicBezTo>
                <a:cubicBezTo>
                  <a:pt x="450126" y="1620526"/>
                  <a:pt x="484032" y="1635325"/>
                  <a:pt x="512131" y="1664923"/>
                </a:cubicBezTo>
                <a:lnTo>
                  <a:pt x="570576" y="1610973"/>
                </a:lnTo>
                <a:cubicBezTo>
                  <a:pt x="551469" y="1588868"/>
                  <a:pt x="527866" y="1572009"/>
                  <a:pt x="499767" y="1560395"/>
                </a:cubicBezTo>
                <a:cubicBezTo>
                  <a:pt x="471669" y="1548781"/>
                  <a:pt x="440385" y="1542974"/>
                  <a:pt x="405917" y="1542974"/>
                </a:cubicBezTo>
                <a:close/>
                <a:moveTo>
                  <a:pt x="1566386" y="1500826"/>
                </a:moveTo>
                <a:cubicBezTo>
                  <a:pt x="1550276" y="1500826"/>
                  <a:pt x="1537164" y="1505509"/>
                  <a:pt x="1527048" y="1514875"/>
                </a:cubicBezTo>
                <a:cubicBezTo>
                  <a:pt x="1516932" y="1524241"/>
                  <a:pt x="1511875" y="1535856"/>
                  <a:pt x="1511875" y="1549718"/>
                </a:cubicBezTo>
                <a:cubicBezTo>
                  <a:pt x="1511875" y="1563580"/>
                  <a:pt x="1516932" y="1575194"/>
                  <a:pt x="1527048" y="1584560"/>
                </a:cubicBezTo>
                <a:cubicBezTo>
                  <a:pt x="1537164" y="1593926"/>
                  <a:pt x="1550276" y="1598609"/>
                  <a:pt x="1566386" y="1598609"/>
                </a:cubicBezTo>
                <a:cubicBezTo>
                  <a:pt x="1582496" y="1598609"/>
                  <a:pt x="1595609" y="1593833"/>
                  <a:pt x="1605724" y="1584279"/>
                </a:cubicBezTo>
                <a:cubicBezTo>
                  <a:pt x="1615840" y="1574726"/>
                  <a:pt x="1620898" y="1562643"/>
                  <a:pt x="1620898" y="1548032"/>
                </a:cubicBezTo>
                <a:cubicBezTo>
                  <a:pt x="1620898" y="1534544"/>
                  <a:pt x="1615840" y="1523305"/>
                  <a:pt x="1605724" y="1514313"/>
                </a:cubicBezTo>
                <a:cubicBezTo>
                  <a:pt x="1595609" y="1505322"/>
                  <a:pt x="1582496" y="1500826"/>
                  <a:pt x="1566386" y="1500826"/>
                </a:cubicBezTo>
                <a:close/>
                <a:moveTo>
                  <a:pt x="0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T"/>
          </a:p>
        </p:txBody>
      </p:sp>
      <p:pic>
        <p:nvPicPr>
          <p:cNvPr id="24" name="image2.png" descr="Immagine che contiene cerchio, Carattere, Elementi grafici, logo&#10;&#10;Descrizione generata automaticamente">
            <a:extLst>
              <a:ext uri="{FF2B5EF4-FFF2-40B4-BE49-F238E27FC236}">
                <a16:creationId xmlns:a16="http://schemas.microsoft.com/office/drawing/2014/main" id="{4E1CB381-5700-5026-85DE-F0E058312C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13709" y="3860132"/>
            <a:ext cx="2546582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588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F875A3-5F2C-1F5E-DC49-D76F1B04A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A6469CF-503A-4059-FB47-FAF1E7EB14AE}"/>
              </a:ext>
            </a:extLst>
          </p:cNvPr>
          <p:cNvSpPr/>
          <p:nvPr/>
        </p:nvSpPr>
        <p:spPr>
          <a:xfrm>
            <a:off x="-673125" y="71973"/>
            <a:ext cx="3254142" cy="23223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1000" dirty="0">
                <a:solidFill>
                  <a:schemeClr val="bg1"/>
                </a:solidFill>
                <a:latin typeface="Montserrat" pitchFamily="2" charset="77"/>
              </a:rPr>
              <a:t>FONDAMENTI TEORICI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FD32652-7B79-42AB-A0A2-B1B7680D6E9A}"/>
              </a:ext>
            </a:extLst>
          </p:cNvPr>
          <p:cNvGrpSpPr/>
          <p:nvPr/>
        </p:nvGrpSpPr>
        <p:grpSpPr>
          <a:xfrm>
            <a:off x="5450046" y="-202934"/>
            <a:ext cx="8760541" cy="1142958"/>
            <a:chOff x="5450046" y="-202934"/>
            <a:chExt cx="8760541" cy="114295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35630D5-F279-C2A6-427B-331B192BFD59}"/>
                </a:ext>
              </a:extLst>
            </p:cNvPr>
            <p:cNvSpPr/>
            <p:nvPr/>
          </p:nvSpPr>
          <p:spPr>
            <a:xfrm>
              <a:off x="5450046" y="-202934"/>
              <a:ext cx="8760541" cy="108363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08BC711-89E6-A7CE-8584-C169ECEEDDA9}"/>
                </a:ext>
              </a:extLst>
            </p:cNvPr>
            <p:cNvSpPr txBox="1"/>
            <p:nvPr/>
          </p:nvSpPr>
          <p:spPr>
            <a:xfrm>
              <a:off x="6605257" y="16694"/>
              <a:ext cx="53486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3600" b="1" kern="0" dirty="0">
                  <a:solidFill>
                    <a:prstClr val="black"/>
                  </a:solidFill>
                  <a:latin typeface="Montserrat" pitchFamily="2" charset="77"/>
                </a:rPr>
                <a:t>GREENWASHING</a:t>
              </a:r>
              <a:endParaRPr lang="en-IT" sz="3200" b="1" kern="0" dirty="0">
                <a:solidFill>
                  <a:prstClr val="black"/>
                </a:solidFill>
                <a:latin typeface="Montserrat" pitchFamily="2" charset="77"/>
              </a:endParaRPr>
            </a:p>
            <a:p>
              <a:endParaRPr lang="en-IT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6DB7022-7BF8-7A25-FCD3-8AC3735FC801}"/>
              </a:ext>
            </a:extLst>
          </p:cNvPr>
          <p:cNvSpPr txBox="1"/>
          <p:nvPr/>
        </p:nvSpPr>
        <p:spPr>
          <a:xfrm>
            <a:off x="2911889" y="2942293"/>
            <a:ext cx="268890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T" sz="1600" b="1" dirty="0">
                <a:latin typeface="Montserrat" pitchFamily="2" charset="77"/>
              </a:rPr>
              <a:t>+21% di casi di greenwashing </a:t>
            </a:r>
            <a:r>
              <a:rPr lang="en-IT" sz="1600" dirty="0">
                <a:latin typeface="Montserrat" pitchFamily="2" charset="77"/>
              </a:rPr>
              <a:t>nel 2023 (ESAs, 2024).</a:t>
            </a:r>
          </a:p>
          <a:p>
            <a:pPr marL="285750" indent="-285750">
              <a:buFont typeface="Wingdings" pitchFamily="2" charset="2"/>
              <a:buChar char="Ø"/>
            </a:pPr>
            <a:endParaRPr lang="en-IT" sz="1400" dirty="0">
              <a:latin typeface="Montserrat" pitchFamily="2" charset="77"/>
            </a:endParaRPr>
          </a:p>
        </p:txBody>
      </p:sp>
      <p:sp>
        <p:nvSpPr>
          <p:cNvPr id="10" name="New shape">
            <a:extLst>
              <a:ext uri="{FF2B5EF4-FFF2-40B4-BE49-F238E27FC236}">
                <a16:creationId xmlns:a16="http://schemas.microsoft.com/office/drawing/2014/main" id="{471EBA37-40BC-37DF-3877-9702C0C55EFD}"/>
              </a:ext>
            </a:extLst>
          </p:cNvPr>
          <p:cNvSpPr/>
          <p:nvPr/>
        </p:nvSpPr>
        <p:spPr>
          <a:xfrm>
            <a:off x="2299559" y="1094936"/>
            <a:ext cx="5562600" cy="665760"/>
          </a:xfrm>
          <a:prstGeom prst="rect">
            <a:avLst/>
          </a:prstGeom>
          <a:noFill/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2800" b="1" dirty="0">
                <a:solidFill>
                  <a:schemeClr val="tx1"/>
                </a:solidFill>
                <a:latin typeface="Montserrat" pitchFamily="2" charset="77"/>
              </a:rPr>
              <a:t>Un </a:t>
            </a:r>
            <a:r>
              <a:rPr lang="en-GB" sz="2800" b="1" dirty="0" err="1">
                <a:solidFill>
                  <a:schemeClr val="tx1"/>
                </a:solidFill>
                <a:latin typeface="Montserrat" pitchFamily="2" charset="77"/>
              </a:rPr>
              <a:t>fenomeno</a:t>
            </a:r>
            <a:r>
              <a:rPr lang="en-GB" sz="2800" b="1" dirty="0">
                <a:solidFill>
                  <a:schemeClr val="tx1"/>
                </a:solidFill>
                <a:latin typeface="Montserrat" pitchFamily="2" charset="77"/>
              </a:rPr>
              <a:t> in </a:t>
            </a:r>
            <a:r>
              <a:rPr lang="en-GB" sz="2800" b="1" dirty="0" err="1">
                <a:solidFill>
                  <a:schemeClr val="tx1"/>
                </a:solidFill>
                <a:latin typeface="Montserrat" pitchFamily="2" charset="77"/>
              </a:rPr>
              <a:t>evoluzione</a:t>
            </a:r>
            <a:endParaRPr lang="en-GB" sz="2800" b="1" dirty="0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76704B-548C-5F71-4FFB-33C6EC5B6AE3}"/>
              </a:ext>
            </a:extLst>
          </p:cNvPr>
          <p:cNvSpPr txBox="1"/>
          <p:nvPr/>
        </p:nvSpPr>
        <p:spPr>
          <a:xfrm>
            <a:off x="6671170" y="2363267"/>
            <a:ext cx="5216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T" sz="1600" b="1" dirty="0">
                <a:solidFill>
                  <a:schemeClr val="tx2"/>
                </a:solidFill>
                <a:latin typeface="Montserrat" pitchFamily="2" charset="77"/>
              </a:rPr>
              <a:t>Totale di casi presunti di greenwashing per area geografica (2012-2023)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7C976F-4B93-C775-2030-1E32BA53EACC}"/>
              </a:ext>
            </a:extLst>
          </p:cNvPr>
          <p:cNvSpPr txBox="1"/>
          <p:nvPr/>
        </p:nvSpPr>
        <p:spPr>
          <a:xfrm>
            <a:off x="8142514" y="6268104"/>
            <a:ext cx="414345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GB" sz="1100" b="0" i="1" u="none" dirty="0">
                <a:latin typeface="Montserrat" pitchFamily="2" charset="77"/>
              </a:rPr>
              <a:t>Fonte: </a:t>
            </a:r>
            <a:r>
              <a:rPr lang="en-GB" sz="1100" dirty="0">
                <a:latin typeface="Montserrat" pitchFamily="2" charset="77"/>
              </a:rPr>
              <a:t>ESAs (2024), </a:t>
            </a:r>
            <a:r>
              <a:rPr lang="en-GB" sz="1100" i="1" dirty="0">
                <a:latin typeface="Montserrat" pitchFamily="2" charset="77"/>
              </a:rPr>
              <a:t>Final Report on Greenwashing Monitoring and Supervision</a:t>
            </a:r>
            <a:r>
              <a:rPr lang="en-GB" sz="1100" dirty="0">
                <a:latin typeface="Montserrat" pitchFamily="2" charset="77"/>
              </a:rPr>
              <a:t>, su </a:t>
            </a:r>
            <a:r>
              <a:rPr lang="en-GB" sz="1100" dirty="0" err="1">
                <a:latin typeface="Montserrat" pitchFamily="2" charset="77"/>
              </a:rPr>
              <a:t>dati</a:t>
            </a:r>
            <a:r>
              <a:rPr lang="en-GB" sz="1100" dirty="0">
                <a:latin typeface="Montserrat" pitchFamily="2" charset="77"/>
              </a:rPr>
              <a:t> </a:t>
            </a:r>
            <a:r>
              <a:rPr lang="en-GB" sz="1100" dirty="0" err="1">
                <a:latin typeface="Montserrat" pitchFamily="2" charset="77"/>
              </a:rPr>
              <a:t>RepRisk</a:t>
            </a:r>
            <a:r>
              <a:rPr lang="en-GB" sz="1100" dirty="0">
                <a:latin typeface="Montserrat" pitchFamily="2" charset="77"/>
              </a:rPr>
              <a:t>.</a:t>
            </a:r>
            <a:endParaRPr lang="en-GB" sz="1100" b="0" i="1" u="none" dirty="0">
              <a:latin typeface="Montserrat" pitchFamily="2" charset="77"/>
            </a:endParaRPr>
          </a:p>
        </p:txBody>
      </p:sp>
      <p:sp>
        <p:nvSpPr>
          <p:cNvPr id="45" name="Doughnut 44">
            <a:extLst>
              <a:ext uri="{FF2B5EF4-FFF2-40B4-BE49-F238E27FC236}">
                <a16:creationId xmlns:a16="http://schemas.microsoft.com/office/drawing/2014/main" id="{B34AA1C2-3201-D7E6-EAE5-4BE23A477E40}"/>
              </a:ext>
            </a:extLst>
          </p:cNvPr>
          <p:cNvSpPr/>
          <p:nvPr/>
        </p:nvSpPr>
        <p:spPr>
          <a:xfrm>
            <a:off x="-2573291" y="1349609"/>
            <a:ext cx="5021179" cy="5021179"/>
          </a:xfrm>
          <a:prstGeom prst="donu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46" name="Block Arc 45">
            <a:extLst>
              <a:ext uri="{FF2B5EF4-FFF2-40B4-BE49-F238E27FC236}">
                <a16:creationId xmlns:a16="http://schemas.microsoft.com/office/drawing/2014/main" id="{E2EA5791-B014-7AD9-6741-D96DEC6AE333}"/>
              </a:ext>
            </a:extLst>
          </p:cNvPr>
          <p:cNvSpPr/>
          <p:nvPr/>
        </p:nvSpPr>
        <p:spPr>
          <a:xfrm rot="3341179">
            <a:off x="-2867224" y="1124733"/>
            <a:ext cx="5518483" cy="5518483"/>
          </a:xfrm>
          <a:prstGeom prst="blockArc">
            <a:avLst>
              <a:gd name="adj1" fmla="val 19356885"/>
              <a:gd name="adj2" fmla="val 53712"/>
              <a:gd name="adj3" fmla="val 31393"/>
            </a:avLst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pic>
        <p:nvPicPr>
          <p:cNvPr id="50" name="Graphic 49" descr="Warning with solid fill">
            <a:extLst>
              <a:ext uri="{FF2B5EF4-FFF2-40B4-BE49-F238E27FC236}">
                <a16:creationId xmlns:a16="http://schemas.microsoft.com/office/drawing/2014/main" id="{49A47155-716A-3F34-5AE9-3AF6FE33B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1643" y="4468642"/>
            <a:ext cx="877230" cy="877230"/>
          </a:xfrm>
          <a:prstGeom prst="rect">
            <a:avLst/>
          </a:prstGeom>
        </p:spPr>
      </p:pic>
      <p:pic>
        <p:nvPicPr>
          <p:cNvPr id="52" name="Graphic 51" descr="Gears with solid fill">
            <a:extLst>
              <a:ext uri="{FF2B5EF4-FFF2-40B4-BE49-F238E27FC236}">
                <a16:creationId xmlns:a16="http://schemas.microsoft.com/office/drawing/2014/main" id="{C7E8E17B-07D0-4112-805B-F5FBFFF022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91732" y="3317975"/>
            <a:ext cx="603077" cy="603077"/>
          </a:xfrm>
          <a:prstGeom prst="rect">
            <a:avLst/>
          </a:prstGeom>
        </p:spPr>
      </p:pic>
      <p:pic>
        <p:nvPicPr>
          <p:cNvPr id="53" name="Graphic 52" descr="Open book with solid fill">
            <a:extLst>
              <a:ext uri="{FF2B5EF4-FFF2-40B4-BE49-F238E27FC236}">
                <a16:creationId xmlns:a16="http://schemas.microsoft.com/office/drawing/2014/main" id="{34EC6BB4-BE46-BA22-F805-E998B20759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3282" y="2053511"/>
            <a:ext cx="686026" cy="686026"/>
          </a:xfrm>
          <a:prstGeom prst="rect">
            <a:avLst/>
          </a:prstGeom>
        </p:spPr>
      </p:pic>
      <p:pic>
        <p:nvPicPr>
          <p:cNvPr id="3" name="Picture 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75F568BF-1313-3603-C669-1039F3BAA4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6852" y="2906914"/>
            <a:ext cx="6107049" cy="324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72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13C24-45CE-3B9C-4592-1B341F516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19C4F04-8A81-2A82-B0DC-FAA3F6AAC827}"/>
              </a:ext>
            </a:extLst>
          </p:cNvPr>
          <p:cNvSpPr/>
          <p:nvPr/>
        </p:nvSpPr>
        <p:spPr>
          <a:xfrm>
            <a:off x="-673125" y="71973"/>
            <a:ext cx="3254142" cy="23223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1000" dirty="0">
                <a:solidFill>
                  <a:schemeClr val="bg1"/>
                </a:solidFill>
                <a:latin typeface="Montserrat" pitchFamily="2" charset="77"/>
              </a:rPr>
              <a:t>FONDAMENTI TEORICI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92DF8EF-397F-6BA2-A0E8-3A732388BCD5}"/>
              </a:ext>
            </a:extLst>
          </p:cNvPr>
          <p:cNvGrpSpPr/>
          <p:nvPr/>
        </p:nvGrpSpPr>
        <p:grpSpPr>
          <a:xfrm>
            <a:off x="5450046" y="-202934"/>
            <a:ext cx="8760541" cy="1142958"/>
            <a:chOff x="5450046" y="-202934"/>
            <a:chExt cx="8760541" cy="114295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5BF6E80-B430-F932-541F-D11E14BCECD5}"/>
                </a:ext>
              </a:extLst>
            </p:cNvPr>
            <p:cNvSpPr/>
            <p:nvPr/>
          </p:nvSpPr>
          <p:spPr>
            <a:xfrm>
              <a:off x="5450046" y="-202934"/>
              <a:ext cx="8760541" cy="108363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3892257-9DD5-462C-4BEC-CD1053FC8AF2}"/>
                </a:ext>
              </a:extLst>
            </p:cNvPr>
            <p:cNvSpPr txBox="1"/>
            <p:nvPr/>
          </p:nvSpPr>
          <p:spPr>
            <a:xfrm>
              <a:off x="6605257" y="16694"/>
              <a:ext cx="53486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3600" b="1" kern="0" dirty="0">
                  <a:solidFill>
                    <a:prstClr val="black"/>
                  </a:solidFill>
                  <a:latin typeface="Montserrat" pitchFamily="2" charset="77"/>
                </a:rPr>
                <a:t>BROWNWASHING</a:t>
              </a:r>
              <a:endParaRPr lang="en-IT" sz="3200" b="1" kern="0" dirty="0">
                <a:solidFill>
                  <a:prstClr val="black"/>
                </a:solidFill>
                <a:latin typeface="Montserrat" pitchFamily="2" charset="77"/>
              </a:endParaRPr>
            </a:p>
            <a:p>
              <a:endParaRPr lang="en-IT" dirty="0"/>
            </a:p>
          </p:txBody>
        </p:sp>
      </p:grpSp>
      <p:sp>
        <p:nvSpPr>
          <p:cNvPr id="45" name="Doughnut 44">
            <a:extLst>
              <a:ext uri="{FF2B5EF4-FFF2-40B4-BE49-F238E27FC236}">
                <a16:creationId xmlns:a16="http://schemas.microsoft.com/office/drawing/2014/main" id="{8D3ACC32-20EA-9F7A-B077-85C73EF0443A}"/>
              </a:ext>
            </a:extLst>
          </p:cNvPr>
          <p:cNvSpPr/>
          <p:nvPr/>
        </p:nvSpPr>
        <p:spPr>
          <a:xfrm>
            <a:off x="-2573291" y="1349609"/>
            <a:ext cx="5021179" cy="5021179"/>
          </a:xfrm>
          <a:prstGeom prst="donu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5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5">
                  <a:lumMod val="60000"/>
                  <a:lumOff val="4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46" name="Block Arc 45">
            <a:extLst>
              <a:ext uri="{FF2B5EF4-FFF2-40B4-BE49-F238E27FC236}">
                <a16:creationId xmlns:a16="http://schemas.microsoft.com/office/drawing/2014/main" id="{F7266BE5-A54D-A253-9FAF-F76DC69D400B}"/>
              </a:ext>
            </a:extLst>
          </p:cNvPr>
          <p:cNvSpPr/>
          <p:nvPr/>
        </p:nvSpPr>
        <p:spPr>
          <a:xfrm rot="12208748">
            <a:off x="-2867224" y="1124733"/>
            <a:ext cx="5518483" cy="5518483"/>
          </a:xfrm>
          <a:prstGeom prst="blockArc">
            <a:avLst>
              <a:gd name="adj1" fmla="val 19356885"/>
              <a:gd name="adj2" fmla="val 53712"/>
              <a:gd name="adj3" fmla="val 31393"/>
            </a:avLst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pic>
        <p:nvPicPr>
          <p:cNvPr id="4" name="Graphic 3" descr="Gears with solid fill">
            <a:extLst>
              <a:ext uri="{FF2B5EF4-FFF2-40B4-BE49-F238E27FC236}">
                <a16:creationId xmlns:a16="http://schemas.microsoft.com/office/drawing/2014/main" id="{369212D1-BF76-4510-AACC-899E5DAB2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5124" y="4706267"/>
            <a:ext cx="603077" cy="603077"/>
          </a:xfrm>
          <a:prstGeom prst="rect">
            <a:avLst/>
          </a:prstGeom>
        </p:spPr>
      </p:pic>
      <p:pic>
        <p:nvPicPr>
          <p:cNvPr id="5" name="Graphic 4" descr="Open book with solid fill">
            <a:extLst>
              <a:ext uri="{FF2B5EF4-FFF2-40B4-BE49-F238E27FC236}">
                <a16:creationId xmlns:a16="http://schemas.microsoft.com/office/drawing/2014/main" id="{9931DA96-B010-D250-EA08-EC84A818F1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946" y="2274742"/>
            <a:ext cx="686026" cy="68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53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CC06A-7F33-96D0-1530-03AB9D199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5854AF9-9C15-5696-B853-94CE0BCBD9E7}"/>
              </a:ext>
            </a:extLst>
          </p:cNvPr>
          <p:cNvSpPr/>
          <p:nvPr/>
        </p:nvSpPr>
        <p:spPr>
          <a:xfrm>
            <a:off x="-673125" y="71973"/>
            <a:ext cx="3254142" cy="23223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1000" dirty="0">
                <a:solidFill>
                  <a:schemeClr val="bg1"/>
                </a:solidFill>
                <a:latin typeface="Montserrat" pitchFamily="2" charset="77"/>
              </a:rPr>
              <a:t>FONDAMENTI TEORICI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63C3510-C160-DAA4-C5D0-AA806C9E88D3}"/>
              </a:ext>
            </a:extLst>
          </p:cNvPr>
          <p:cNvGrpSpPr/>
          <p:nvPr/>
        </p:nvGrpSpPr>
        <p:grpSpPr>
          <a:xfrm>
            <a:off x="5450046" y="-202934"/>
            <a:ext cx="8760541" cy="1142958"/>
            <a:chOff x="5450046" y="-202934"/>
            <a:chExt cx="8760541" cy="114295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27BDC02-1EF1-5504-9B10-45AA52688A62}"/>
                </a:ext>
              </a:extLst>
            </p:cNvPr>
            <p:cNvSpPr/>
            <p:nvPr/>
          </p:nvSpPr>
          <p:spPr>
            <a:xfrm>
              <a:off x="5450046" y="-202934"/>
              <a:ext cx="8760541" cy="108363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F774782-4FAD-E728-DF4C-62434B6EF599}"/>
                </a:ext>
              </a:extLst>
            </p:cNvPr>
            <p:cNvSpPr txBox="1"/>
            <p:nvPr/>
          </p:nvSpPr>
          <p:spPr>
            <a:xfrm>
              <a:off x="6605257" y="16694"/>
              <a:ext cx="53486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3600" b="1" kern="0" dirty="0">
                  <a:solidFill>
                    <a:prstClr val="black"/>
                  </a:solidFill>
                  <a:latin typeface="Montserrat" pitchFamily="2" charset="77"/>
                </a:rPr>
                <a:t>BROWNWASHING</a:t>
              </a:r>
              <a:endParaRPr lang="en-IT" sz="3200" b="1" kern="0" dirty="0">
                <a:solidFill>
                  <a:prstClr val="black"/>
                </a:solidFill>
                <a:latin typeface="Montserrat" pitchFamily="2" charset="77"/>
              </a:endParaRPr>
            </a:p>
            <a:p>
              <a:endParaRPr lang="en-IT" dirty="0"/>
            </a:p>
          </p:txBody>
        </p:sp>
      </p:grpSp>
      <p:sp>
        <p:nvSpPr>
          <p:cNvPr id="45" name="Doughnut 44">
            <a:extLst>
              <a:ext uri="{FF2B5EF4-FFF2-40B4-BE49-F238E27FC236}">
                <a16:creationId xmlns:a16="http://schemas.microsoft.com/office/drawing/2014/main" id="{249E18B0-931D-B78A-F3ED-04ED98F01104}"/>
              </a:ext>
            </a:extLst>
          </p:cNvPr>
          <p:cNvSpPr/>
          <p:nvPr/>
        </p:nvSpPr>
        <p:spPr>
          <a:xfrm>
            <a:off x="-2573291" y="1349609"/>
            <a:ext cx="5021179" cy="5021179"/>
          </a:xfrm>
          <a:prstGeom prst="donu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5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5">
                  <a:lumMod val="60000"/>
                  <a:lumOff val="4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46" name="Block Arc 45">
            <a:extLst>
              <a:ext uri="{FF2B5EF4-FFF2-40B4-BE49-F238E27FC236}">
                <a16:creationId xmlns:a16="http://schemas.microsoft.com/office/drawing/2014/main" id="{A2F4ADAE-3032-B5DF-4D98-25720DAE552B}"/>
              </a:ext>
            </a:extLst>
          </p:cNvPr>
          <p:cNvSpPr/>
          <p:nvPr/>
        </p:nvSpPr>
        <p:spPr>
          <a:xfrm rot="20077863">
            <a:off x="-2867224" y="1124733"/>
            <a:ext cx="5518483" cy="5518483"/>
          </a:xfrm>
          <a:prstGeom prst="blockArc">
            <a:avLst>
              <a:gd name="adj1" fmla="val 19356885"/>
              <a:gd name="adj2" fmla="val 53712"/>
              <a:gd name="adj3" fmla="val 31393"/>
            </a:avLst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pic>
        <p:nvPicPr>
          <p:cNvPr id="3" name="Graphic 2" descr="Open book with solid fill">
            <a:extLst>
              <a:ext uri="{FF2B5EF4-FFF2-40B4-BE49-F238E27FC236}">
                <a16:creationId xmlns:a16="http://schemas.microsoft.com/office/drawing/2014/main" id="{83E8261B-BEBF-6F0A-4C13-552E23ED2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970" y="2179139"/>
            <a:ext cx="877231" cy="877231"/>
          </a:xfrm>
          <a:prstGeom prst="rect">
            <a:avLst/>
          </a:prstGeom>
        </p:spPr>
      </p:pic>
      <p:sp>
        <p:nvSpPr>
          <p:cNvPr id="6" name="New shape">
            <a:extLst>
              <a:ext uri="{FF2B5EF4-FFF2-40B4-BE49-F238E27FC236}">
                <a16:creationId xmlns:a16="http://schemas.microsoft.com/office/drawing/2014/main" id="{77BEB594-278F-A243-12CC-E1614CB30CCE}"/>
              </a:ext>
            </a:extLst>
          </p:cNvPr>
          <p:cNvSpPr/>
          <p:nvPr/>
        </p:nvSpPr>
        <p:spPr>
          <a:xfrm>
            <a:off x="3731921" y="2024692"/>
            <a:ext cx="5427463" cy="1158715"/>
          </a:xfrm>
          <a:prstGeom prst="rect">
            <a:avLst/>
          </a:prstGeom>
          <a:noFill/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9pPr>
          </a:lstStyle>
          <a:p>
            <a:pPr marL="0" marR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it-IT" sz="1600" b="0" i="0" u="none" dirty="0">
                <a:solidFill>
                  <a:schemeClr val="tx1"/>
                </a:solidFill>
                <a:latin typeface="Montserrat" pitchFamily="2" charset="77"/>
              </a:rPr>
              <a:t>Strategia </a:t>
            </a:r>
            <a:r>
              <a:rPr sz="1600" b="0" i="0" u="none" dirty="0" err="1">
                <a:solidFill>
                  <a:schemeClr val="tx1"/>
                </a:solidFill>
                <a:latin typeface="Montserrat" pitchFamily="2" charset="77"/>
              </a:rPr>
              <a:t>deliberata</a:t>
            </a:r>
            <a:r>
              <a:rPr sz="1600" b="0" i="0" u="none" dirty="0">
                <a:solidFill>
                  <a:schemeClr val="tx1"/>
                </a:solidFill>
                <a:latin typeface="Montserrat" pitchFamily="2" charset="77"/>
              </a:rPr>
              <a:t> </a:t>
            </a:r>
            <a:r>
              <a:rPr lang="it-IT" sz="1600" b="0" i="0" u="none" dirty="0">
                <a:solidFill>
                  <a:schemeClr val="tx1"/>
                </a:solidFill>
                <a:latin typeface="Montserrat" pitchFamily="2" charset="77"/>
              </a:rPr>
              <a:t>di </a:t>
            </a:r>
            <a:r>
              <a:rPr lang="it-IT" sz="1600" b="0" i="0" u="none" dirty="0" err="1">
                <a:solidFill>
                  <a:schemeClr val="tx1"/>
                </a:solidFill>
                <a:latin typeface="Montserrat" pitchFamily="2" charset="77"/>
              </a:rPr>
              <a:t>sottocomunicazione</a:t>
            </a:r>
            <a:r>
              <a:rPr lang="it-IT" sz="1600" b="0" i="0" u="none" dirty="0">
                <a:solidFill>
                  <a:schemeClr val="tx1"/>
                </a:solidFill>
                <a:latin typeface="Montserrat" pitchFamily="2" charset="77"/>
              </a:rPr>
              <a:t> ambientale, in cui l’impresa appare meno sostenibile di quanto sia realmente</a:t>
            </a:r>
            <a:r>
              <a:rPr sz="1600" b="0" i="0" u="none" dirty="0">
                <a:solidFill>
                  <a:schemeClr val="tx1"/>
                </a:solidFill>
                <a:latin typeface="Montserrat" pitchFamily="2" charset="77"/>
              </a:rPr>
              <a:t>.</a:t>
            </a:r>
          </a:p>
        </p:txBody>
      </p:sp>
      <p:sp>
        <p:nvSpPr>
          <p:cNvPr id="7" name="New shape">
            <a:extLst>
              <a:ext uri="{FF2B5EF4-FFF2-40B4-BE49-F238E27FC236}">
                <a16:creationId xmlns:a16="http://schemas.microsoft.com/office/drawing/2014/main" id="{C2CDD862-5599-65F0-0B1D-3751E2074FFE}"/>
              </a:ext>
            </a:extLst>
          </p:cNvPr>
          <p:cNvSpPr/>
          <p:nvPr/>
        </p:nvSpPr>
        <p:spPr>
          <a:xfrm>
            <a:off x="9379283" y="1002291"/>
            <a:ext cx="2812717" cy="665760"/>
          </a:xfrm>
          <a:prstGeom prst="rect">
            <a:avLst/>
          </a:prstGeom>
          <a:noFill/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2800" b="1" dirty="0" err="1">
                <a:solidFill>
                  <a:schemeClr val="tx1"/>
                </a:solidFill>
                <a:latin typeface="Montserrat" pitchFamily="2" charset="77"/>
              </a:rPr>
              <a:t>Definizione</a:t>
            </a:r>
            <a:endParaRPr lang="en-GB" sz="2800" b="1" dirty="0">
              <a:solidFill>
                <a:schemeClr val="tx1"/>
              </a:solidFill>
              <a:latin typeface="Montserrat" pitchFamily="2" charset="77"/>
            </a:endParaRPr>
          </a:p>
        </p:txBody>
      </p:sp>
      <p:pic>
        <p:nvPicPr>
          <p:cNvPr id="2" name="Graphic 1" descr="Gears with solid fill">
            <a:extLst>
              <a:ext uri="{FF2B5EF4-FFF2-40B4-BE49-F238E27FC236}">
                <a16:creationId xmlns:a16="http://schemas.microsoft.com/office/drawing/2014/main" id="{9E2026B5-5F6A-CB37-FE65-DA661B85C7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5124" y="4706267"/>
            <a:ext cx="603077" cy="60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67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36892-ED87-1B95-37A8-CBCDE68EB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BBE2A69-404C-F24B-E824-146E165353E7}"/>
              </a:ext>
            </a:extLst>
          </p:cNvPr>
          <p:cNvSpPr/>
          <p:nvPr/>
        </p:nvSpPr>
        <p:spPr>
          <a:xfrm>
            <a:off x="-673125" y="71973"/>
            <a:ext cx="3254142" cy="23223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1000" dirty="0">
                <a:solidFill>
                  <a:schemeClr val="bg1"/>
                </a:solidFill>
                <a:latin typeface="Montserrat" pitchFamily="2" charset="77"/>
              </a:rPr>
              <a:t>FONDAMENTI TEORICI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FFEEF3C-A9E4-65C7-04DA-ECB76598492E}"/>
              </a:ext>
            </a:extLst>
          </p:cNvPr>
          <p:cNvGrpSpPr/>
          <p:nvPr/>
        </p:nvGrpSpPr>
        <p:grpSpPr>
          <a:xfrm>
            <a:off x="5450046" y="-202934"/>
            <a:ext cx="8760541" cy="1142958"/>
            <a:chOff x="5450046" y="-202934"/>
            <a:chExt cx="8760541" cy="114295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D4FD351-A680-750C-0C1B-266C5993914B}"/>
                </a:ext>
              </a:extLst>
            </p:cNvPr>
            <p:cNvSpPr/>
            <p:nvPr/>
          </p:nvSpPr>
          <p:spPr>
            <a:xfrm>
              <a:off x="5450046" y="-202934"/>
              <a:ext cx="8760541" cy="108363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4ADF9E-1818-AA11-DB0F-B8544B579566}"/>
                </a:ext>
              </a:extLst>
            </p:cNvPr>
            <p:cNvSpPr txBox="1"/>
            <p:nvPr/>
          </p:nvSpPr>
          <p:spPr>
            <a:xfrm>
              <a:off x="6605257" y="16694"/>
              <a:ext cx="53486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3600" b="1" kern="0" dirty="0">
                  <a:solidFill>
                    <a:prstClr val="black"/>
                  </a:solidFill>
                  <a:latin typeface="Montserrat" pitchFamily="2" charset="77"/>
                </a:rPr>
                <a:t>BROWNWASHING</a:t>
              </a:r>
              <a:endParaRPr lang="en-IT" sz="3200" b="1" kern="0" dirty="0">
                <a:solidFill>
                  <a:prstClr val="black"/>
                </a:solidFill>
                <a:latin typeface="Montserrat" pitchFamily="2" charset="77"/>
              </a:endParaRPr>
            </a:p>
            <a:p>
              <a:endParaRPr lang="en-IT" dirty="0"/>
            </a:p>
          </p:txBody>
        </p:sp>
      </p:grpSp>
      <p:sp>
        <p:nvSpPr>
          <p:cNvPr id="45" name="Doughnut 44">
            <a:extLst>
              <a:ext uri="{FF2B5EF4-FFF2-40B4-BE49-F238E27FC236}">
                <a16:creationId xmlns:a16="http://schemas.microsoft.com/office/drawing/2014/main" id="{BFF65F48-FD78-B037-BF59-E1DDE28FC23F}"/>
              </a:ext>
            </a:extLst>
          </p:cNvPr>
          <p:cNvSpPr/>
          <p:nvPr/>
        </p:nvSpPr>
        <p:spPr>
          <a:xfrm>
            <a:off x="-2573291" y="1349609"/>
            <a:ext cx="5021179" cy="5021179"/>
          </a:xfrm>
          <a:prstGeom prst="donu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5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5">
                  <a:lumMod val="60000"/>
                  <a:lumOff val="4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46" name="Block Arc 45">
            <a:extLst>
              <a:ext uri="{FF2B5EF4-FFF2-40B4-BE49-F238E27FC236}">
                <a16:creationId xmlns:a16="http://schemas.microsoft.com/office/drawing/2014/main" id="{E9C166BD-D31A-23A5-F6A7-7D6D49E2D634}"/>
              </a:ext>
            </a:extLst>
          </p:cNvPr>
          <p:cNvSpPr/>
          <p:nvPr/>
        </p:nvSpPr>
        <p:spPr>
          <a:xfrm rot="3286030">
            <a:off x="-2867224" y="1124733"/>
            <a:ext cx="5518483" cy="5518483"/>
          </a:xfrm>
          <a:prstGeom prst="blockArc">
            <a:avLst>
              <a:gd name="adj1" fmla="val 19356885"/>
              <a:gd name="adj2" fmla="val 53712"/>
              <a:gd name="adj3" fmla="val 31393"/>
            </a:avLst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pic>
        <p:nvPicPr>
          <p:cNvPr id="5" name="Graphic 4" descr="Gears with solid fill">
            <a:extLst>
              <a:ext uri="{FF2B5EF4-FFF2-40B4-BE49-F238E27FC236}">
                <a16:creationId xmlns:a16="http://schemas.microsoft.com/office/drawing/2014/main" id="{EDA15652-06F5-260F-91D0-E1C4EF83C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8046" y="4569189"/>
            <a:ext cx="877231" cy="877231"/>
          </a:xfrm>
          <a:prstGeom prst="rect">
            <a:avLst/>
          </a:prstGeom>
        </p:spPr>
      </p:pic>
      <p:sp>
        <p:nvSpPr>
          <p:cNvPr id="6" name="New shape">
            <a:extLst>
              <a:ext uri="{FF2B5EF4-FFF2-40B4-BE49-F238E27FC236}">
                <a16:creationId xmlns:a16="http://schemas.microsoft.com/office/drawing/2014/main" id="{9651F2B9-4970-6C15-FE0B-63CE09FB1E50}"/>
              </a:ext>
            </a:extLst>
          </p:cNvPr>
          <p:cNvSpPr/>
          <p:nvPr/>
        </p:nvSpPr>
        <p:spPr>
          <a:xfrm>
            <a:off x="3731921" y="2024692"/>
            <a:ext cx="5427463" cy="1158715"/>
          </a:xfrm>
          <a:prstGeom prst="rect">
            <a:avLst/>
          </a:prstGeom>
          <a:noFill/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9pPr>
          </a:lstStyle>
          <a:p>
            <a:pPr marL="0" marR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it-IT" sz="1600" b="0" i="0" u="none" dirty="0">
                <a:solidFill>
                  <a:schemeClr val="tx1"/>
                </a:solidFill>
                <a:latin typeface="Montserrat" pitchFamily="2" charset="77"/>
              </a:rPr>
              <a:t>Strategia </a:t>
            </a:r>
            <a:r>
              <a:rPr sz="1600" b="0" i="0" u="none" dirty="0" err="1">
                <a:solidFill>
                  <a:schemeClr val="tx1"/>
                </a:solidFill>
                <a:latin typeface="Montserrat" pitchFamily="2" charset="77"/>
              </a:rPr>
              <a:t>deliberata</a:t>
            </a:r>
            <a:r>
              <a:rPr sz="1600" b="0" i="0" u="none" dirty="0">
                <a:solidFill>
                  <a:schemeClr val="tx1"/>
                </a:solidFill>
                <a:latin typeface="Montserrat" pitchFamily="2" charset="77"/>
              </a:rPr>
              <a:t> </a:t>
            </a:r>
            <a:r>
              <a:rPr lang="it-IT" sz="1600" b="0" i="0" u="none" dirty="0">
                <a:solidFill>
                  <a:schemeClr val="tx1"/>
                </a:solidFill>
                <a:latin typeface="Montserrat" pitchFamily="2" charset="77"/>
              </a:rPr>
              <a:t>di </a:t>
            </a:r>
            <a:r>
              <a:rPr lang="it-IT" sz="1600" b="0" i="0" u="none" dirty="0" err="1">
                <a:solidFill>
                  <a:schemeClr val="tx1"/>
                </a:solidFill>
                <a:latin typeface="Montserrat" pitchFamily="2" charset="77"/>
              </a:rPr>
              <a:t>sottocomunicazione</a:t>
            </a:r>
            <a:r>
              <a:rPr lang="it-IT" sz="1600" b="0" i="0" u="none" dirty="0">
                <a:solidFill>
                  <a:schemeClr val="tx1"/>
                </a:solidFill>
                <a:latin typeface="Montserrat" pitchFamily="2" charset="77"/>
              </a:rPr>
              <a:t> ambientale, in cui l’impresa appare meno sostenibile di quanto sia realmente</a:t>
            </a:r>
            <a:r>
              <a:rPr sz="1600" b="0" i="0" u="none" dirty="0">
                <a:solidFill>
                  <a:schemeClr val="tx1"/>
                </a:solidFill>
                <a:latin typeface="Montserrat" pitchFamily="2" charset="77"/>
              </a:rPr>
              <a:t>.</a:t>
            </a:r>
          </a:p>
        </p:txBody>
      </p:sp>
      <p:sp>
        <p:nvSpPr>
          <p:cNvPr id="7" name="New shape">
            <a:extLst>
              <a:ext uri="{FF2B5EF4-FFF2-40B4-BE49-F238E27FC236}">
                <a16:creationId xmlns:a16="http://schemas.microsoft.com/office/drawing/2014/main" id="{D988F0E3-CE32-A328-1166-9915145A4E7B}"/>
              </a:ext>
            </a:extLst>
          </p:cNvPr>
          <p:cNvSpPr/>
          <p:nvPr/>
        </p:nvSpPr>
        <p:spPr>
          <a:xfrm>
            <a:off x="9379283" y="1002291"/>
            <a:ext cx="2812717" cy="665760"/>
          </a:xfrm>
          <a:prstGeom prst="rect">
            <a:avLst/>
          </a:prstGeom>
          <a:noFill/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2800" b="1" dirty="0" err="1">
                <a:solidFill>
                  <a:schemeClr val="tx1"/>
                </a:solidFill>
                <a:latin typeface="Montserrat" pitchFamily="2" charset="77"/>
              </a:rPr>
              <a:t>Definizione</a:t>
            </a:r>
            <a:endParaRPr lang="en-GB" sz="2800" b="1" dirty="0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F00158-A544-5D2B-075A-6F2C3B03C3D9}"/>
              </a:ext>
            </a:extLst>
          </p:cNvPr>
          <p:cNvSpPr txBox="1"/>
          <p:nvPr/>
        </p:nvSpPr>
        <p:spPr>
          <a:xfrm>
            <a:off x="3731921" y="4706267"/>
            <a:ext cx="85235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it-IT" sz="1600" dirty="0">
                <a:latin typeface="Montserrat" pitchFamily="2" charset="77"/>
              </a:rPr>
              <a:t>Timore di accuse di greenwashing.</a:t>
            </a:r>
          </a:p>
          <a:p>
            <a:pPr marL="285750" marR="0" indent="-2857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it-IT" sz="1600" dirty="0">
                <a:latin typeface="Montserrat" pitchFamily="2" charset="77"/>
              </a:rPr>
              <a:t>Timore di perdere consenso di clienti o investitori contrari alle tematiche ESG.</a:t>
            </a:r>
          </a:p>
          <a:p>
            <a:pPr marL="285750" marR="0" indent="-2857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it-IT" sz="1600" dirty="0">
                <a:latin typeface="Montserrat" pitchFamily="2" charset="77"/>
              </a:rPr>
              <a:t>Mancanza di competenze per gestire una comunicazione ESG strutturata.</a:t>
            </a:r>
          </a:p>
          <a:p>
            <a:endParaRPr lang="en-IT" sz="1600" dirty="0"/>
          </a:p>
        </p:txBody>
      </p:sp>
      <p:sp>
        <p:nvSpPr>
          <p:cNvPr id="9" name="New shape">
            <a:extLst>
              <a:ext uri="{FF2B5EF4-FFF2-40B4-BE49-F238E27FC236}">
                <a16:creationId xmlns:a16="http://schemas.microsoft.com/office/drawing/2014/main" id="{42A2C136-0BDE-D802-9044-B719CA809726}"/>
              </a:ext>
            </a:extLst>
          </p:cNvPr>
          <p:cNvSpPr/>
          <p:nvPr/>
        </p:nvSpPr>
        <p:spPr>
          <a:xfrm>
            <a:off x="7855282" y="3679320"/>
            <a:ext cx="4336718" cy="665760"/>
          </a:xfrm>
          <a:prstGeom prst="rect">
            <a:avLst/>
          </a:prstGeom>
          <a:noFill/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61F32"/>
                </a:solidFill>
                <a:latin typeface="Arial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2800" b="1" dirty="0" err="1">
                <a:solidFill>
                  <a:schemeClr val="tx1"/>
                </a:solidFill>
                <a:latin typeface="Montserrat" pitchFamily="2" charset="77"/>
              </a:rPr>
              <a:t>Motivazioni</a:t>
            </a:r>
            <a:r>
              <a:rPr lang="en-GB" sz="2800" b="1" dirty="0">
                <a:solidFill>
                  <a:schemeClr val="tx1"/>
                </a:solidFill>
                <a:latin typeface="Montserrat" pitchFamily="2" charset="77"/>
              </a:rPr>
              <a:t> Principali</a:t>
            </a:r>
          </a:p>
        </p:txBody>
      </p:sp>
      <p:pic>
        <p:nvPicPr>
          <p:cNvPr id="4" name="Graphic 3" descr="Open book with solid fill">
            <a:extLst>
              <a:ext uri="{FF2B5EF4-FFF2-40B4-BE49-F238E27FC236}">
                <a16:creationId xmlns:a16="http://schemas.microsoft.com/office/drawing/2014/main" id="{C6D00FC0-8EC7-4508-22A6-3C376EF1D0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946" y="2274742"/>
            <a:ext cx="686026" cy="68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64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5549</TotalTime>
  <Words>5432</Words>
  <Application>Microsoft Macintosh PowerPoint</Application>
  <PresentationFormat>Widescreen</PresentationFormat>
  <Paragraphs>1587</Paragraphs>
  <Slides>53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4" baseType="lpstr">
      <vt:lpstr>Aptos</vt:lpstr>
      <vt:lpstr>Arial</vt:lpstr>
      <vt:lpstr>Calibri</vt:lpstr>
      <vt:lpstr>Calibri Light</vt:lpstr>
      <vt:lpstr>Cambria Math</vt:lpstr>
      <vt:lpstr>Montserrat</vt:lpstr>
      <vt:lpstr>Neue Haas Grotesk Text Pro</vt:lpstr>
      <vt:lpstr>System Font Regular</vt:lpstr>
      <vt:lpstr>Wingdings</vt:lpstr>
      <vt:lpstr>VanillaVTI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Andrea Lucchesi</dc:creator>
  <cp:lastModifiedBy>Andrea Lucchesi</cp:lastModifiedBy>
  <cp:revision>57</cp:revision>
  <dcterms:created xsi:type="dcterms:W3CDTF">2025-11-05T15:40:50Z</dcterms:created>
  <dcterms:modified xsi:type="dcterms:W3CDTF">2025-12-08T17:25:34Z</dcterms:modified>
</cp:coreProperties>
</file>